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44.xml" ContentType="application/vnd.openxmlformats-officedocument.presentationml.notesSlide+xml"/>
  <Override PartName="/ppt/ink/ink4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6"/>
  </p:notesMasterIdLst>
  <p:handoutMasterIdLst>
    <p:handoutMasterId r:id="rId97"/>
  </p:handoutMasterIdLst>
  <p:sldIdLst>
    <p:sldId id="256" r:id="rId2"/>
    <p:sldId id="512" r:id="rId3"/>
    <p:sldId id="640" r:id="rId4"/>
    <p:sldId id="515" r:id="rId5"/>
    <p:sldId id="523" r:id="rId6"/>
    <p:sldId id="524" r:id="rId7"/>
    <p:sldId id="639" r:id="rId8"/>
    <p:sldId id="530" r:id="rId9"/>
    <p:sldId id="525" r:id="rId10"/>
    <p:sldId id="526" r:id="rId11"/>
    <p:sldId id="527" r:id="rId12"/>
    <p:sldId id="528" r:id="rId13"/>
    <p:sldId id="579" r:id="rId14"/>
    <p:sldId id="580" r:id="rId15"/>
    <p:sldId id="581" r:id="rId16"/>
    <p:sldId id="582" r:id="rId17"/>
    <p:sldId id="583" r:id="rId18"/>
    <p:sldId id="584" r:id="rId19"/>
    <p:sldId id="586" r:id="rId20"/>
    <p:sldId id="587" r:id="rId21"/>
    <p:sldId id="588" r:id="rId22"/>
    <p:sldId id="589" r:id="rId23"/>
    <p:sldId id="590" r:id="rId24"/>
    <p:sldId id="591" r:id="rId25"/>
    <p:sldId id="532" r:id="rId26"/>
    <p:sldId id="533" r:id="rId27"/>
    <p:sldId id="529" r:id="rId28"/>
    <p:sldId id="637" r:id="rId29"/>
    <p:sldId id="638" r:id="rId30"/>
    <p:sldId id="521" r:id="rId31"/>
    <p:sldId id="535" r:id="rId32"/>
    <p:sldId id="643" r:id="rId33"/>
    <p:sldId id="567" r:id="rId34"/>
    <p:sldId id="522" r:id="rId35"/>
    <p:sldId id="593" r:id="rId36"/>
    <p:sldId id="646" r:id="rId37"/>
    <p:sldId id="647" r:id="rId38"/>
    <p:sldId id="594" r:id="rId39"/>
    <p:sldId id="595" r:id="rId40"/>
    <p:sldId id="596" r:id="rId41"/>
    <p:sldId id="597" r:id="rId42"/>
    <p:sldId id="641" r:id="rId43"/>
    <p:sldId id="598" r:id="rId44"/>
    <p:sldId id="600" r:id="rId45"/>
    <p:sldId id="601" r:id="rId46"/>
    <p:sldId id="602" r:id="rId47"/>
    <p:sldId id="603" r:id="rId48"/>
    <p:sldId id="605" r:id="rId49"/>
    <p:sldId id="606" r:id="rId50"/>
    <p:sldId id="607" r:id="rId51"/>
    <p:sldId id="608" r:id="rId52"/>
    <p:sldId id="625" r:id="rId53"/>
    <p:sldId id="604" r:id="rId54"/>
    <p:sldId id="609" r:id="rId55"/>
    <p:sldId id="613" r:id="rId56"/>
    <p:sldId id="612" r:id="rId57"/>
    <p:sldId id="614" r:id="rId58"/>
    <p:sldId id="615" r:id="rId59"/>
    <p:sldId id="642" r:id="rId60"/>
    <p:sldId id="536" r:id="rId61"/>
    <p:sldId id="633" r:id="rId62"/>
    <p:sldId id="636" r:id="rId63"/>
    <p:sldId id="635" r:id="rId64"/>
    <p:sldId id="634" r:id="rId65"/>
    <p:sldId id="539" r:id="rId66"/>
    <p:sldId id="540" r:id="rId67"/>
    <p:sldId id="544" r:id="rId68"/>
    <p:sldId id="545" r:id="rId69"/>
    <p:sldId id="546" r:id="rId70"/>
    <p:sldId id="560" r:id="rId71"/>
    <p:sldId id="557" r:id="rId72"/>
    <p:sldId id="559" r:id="rId73"/>
    <p:sldId id="561" r:id="rId74"/>
    <p:sldId id="550" r:id="rId75"/>
    <p:sldId id="548" r:id="rId76"/>
    <p:sldId id="552" r:id="rId77"/>
    <p:sldId id="553" r:id="rId78"/>
    <p:sldId id="551" r:id="rId79"/>
    <p:sldId id="554" r:id="rId80"/>
    <p:sldId id="555" r:id="rId81"/>
    <p:sldId id="562" r:id="rId82"/>
    <p:sldId id="549" r:id="rId83"/>
    <p:sldId id="565" r:id="rId84"/>
    <p:sldId id="564" r:id="rId85"/>
    <p:sldId id="563" r:id="rId86"/>
    <p:sldId id="624" r:id="rId87"/>
    <p:sldId id="616" r:id="rId88"/>
    <p:sldId id="617" r:id="rId89"/>
    <p:sldId id="618" r:id="rId90"/>
    <p:sldId id="619" r:id="rId91"/>
    <p:sldId id="620" r:id="rId92"/>
    <p:sldId id="621" r:id="rId93"/>
    <p:sldId id="622" r:id="rId94"/>
    <p:sldId id="623" r:id="rId95"/>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Century Gothic" pitchFamily="-112" charset="0"/>
        <a:ea typeface="+mn-ea"/>
        <a:cs typeface="+mn-cs"/>
      </a:defRPr>
    </a:lvl1pPr>
    <a:lvl2pPr marL="457200" algn="l" rtl="0" fontAlgn="base">
      <a:spcBef>
        <a:spcPct val="0"/>
      </a:spcBef>
      <a:spcAft>
        <a:spcPct val="0"/>
      </a:spcAft>
      <a:defRPr sz="2400" kern="1200">
        <a:solidFill>
          <a:schemeClr val="tx1"/>
        </a:solidFill>
        <a:latin typeface="Century Gothic" pitchFamily="-112" charset="0"/>
        <a:ea typeface="+mn-ea"/>
        <a:cs typeface="+mn-cs"/>
      </a:defRPr>
    </a:lvl2pPr>
    <a:lvl3pPr marL="914400" algn="l" rtl="0" fontAlgn="base">
      <a:spcBef>
        <a:spcPct val="0"/>
      </a:spcBef>
      <a:spcAft>
        <a:spcPct val="0"/>
      </a:spcAft>
      <a:defRPr sz="2400" kern="1200">
        <a:solidFill>
          <a:schemeClr val="tx1"/>
        </a:solidFill>
        <a:latin typeface="Century Gothic" pitchFamily="-112" charset="0"/>
        <a:ea typeface="+mn-ea"/>
        <a:cs typeface="+mn-cs"/>
      </a:defRPr>
    </a:lvl3pPr>
    <a:lvl4pPr marL="1371600" algn="l" rtl="0" fontAlgn="base">
      <a:spcBef>
        <a:spcPct val="0"/>
      </a:spcBef>
      <a:spcAft>
        <a:spcPct val="0"/>
      </a:spcAft>
      <a:defRPr sz="2400" kern="1200">
        <a:solidFill>
          <a:schemeClr val="tx1"/>
        </a:solidFill>
        <a:latin typeface="Century Gothic" pitchFamily="-112" charset="0"/>
        <a:ea typeface="+mn-ea"/>
        <a:cs typeface="+mn-cs"/>
      </a:defRPr>
    </a:lvl4pPr>
    <a:lvl5pPr marL="1828800" algn="l" rtl="0" fontAlgn="base">
      <a:spcBef>
        <a:spcPct val="0"/>
      </a:spcBef>
      <a:spcAft>
        <a:spcPct val="0"/>
      </a:spcAft>
      <a:defRPr sz="2400" kern="1200">
        <a:solidFill>
          <a:schemeClr val="tx1"/>
        </a:solidFill>
        <a:latin typeface="Century Gothic" pitchFamily="-112" charset="0"/>
        <a:ea typeface="+mn-ea"/>
        <a:cs typeface="+mn-cs"/>
      </a:defRPr>
    </a:lvl5pPr>
    <a:lvl6pPr marL="2286000" algn="l" defTabSz="457200" rtl="0" eaLnBrk="1" latinLnBrk="0" hangingPunct="1">
      <a:defRPr sz="2400" kern="1200">
        <a:solidFill>
          <a:schemeClr val="tx1"/>
        </a:solidFill>
        <a:latin typeface="Century Gothic" pitchFamily="-112" charset="0"/>
        <a:ea typeface="+mn-ea"/>
        <a:cs typeface="+mn-cs"/>
      </a:defRPr>
    </a:lvl6pPr>
    <a:lvl7pPr marL="2743200" algn="l" defTabSz="457200" rtl="0" eaLnBrk="1" latinLnBrk="0" hangingPunct="1">
      <a:defRPr sz="2400" kern="1200">
        <a:solidFill>
          <a:schemeClr val="tx1"/>
        </a:solidFill>
        <a:latin typeface="Century Gothic" pitchFamily="-112" charset="0"/>
        <a:ea typeface="+mn-ea"/>
        <a:cs typeface="+mn-cs"/>
      </a:defRPr>
    </a:lvl7pPr>
    <a:lvl8pPr marL="3200400" algn="l" defTabSz="457200" rtl="0" eaLnBrk="1" latinLnBrk="0" hangingPunct="1">
      <a:defRPr sz="2400" kern="1200">
        <a:solidFill>
          <a:schemeClr val="tx1"/>
        </a:solidFill>
        <a:latin typeface="Century Gothic" pitchFamily="-112" charset="0"/>
        <a:ea typeface="+mn-ea"/>
        <a:cs typeface="+mn-cs"/>
      </a:defRPr>
    </a:lvl8pPr>
    <a:lvl9pPr marL="3657600" algn="l" defTabSz="457200" rtl="0" eaLnBrk="1" latinLnBrk="0" hangingPunct="1">
      <a:defRPr sz="2400" kern="1200">
        <a:solidFill>
          <a:schemeClr val="tx1"/>
        </a:solidFill>
        <a:latin typeface="Century Gothic" pitchFamily="-11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800000"/>
    <a:srgbClr val="CCFFFF"/>
    <a:srgbClr val="FFFF00"/>
    <a:srgbClr val="FF5050"/>
    <a:srgbClr val="FF0000"/>
    <a:srgbClr val="0066CC"/>
    <a:srgbClr val="CC0000"/>
    <a:srgbClr val="CCEC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6225" autoAdjust="0"/>
  </p:normalViewPr>
  <p:slideViewPr>
    <p:cSldViewPr snapToGrid="0">
      <p:cViewPr>
        <p:scale>
          <a:sx n="70" d="100"/>
          <a:sy n="70" d="100"/>
        </p:scale>
        <p:origin x="86" y="10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432"/>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435" tIns="48217" rIns="96435" bIns="48217" numCol="1" anchor="t" anchorCtr="0" compatLnSpc="1">
            <a:prstTxWarp prst="textNoShape">
              <a:avLst/>
            </a:prstTxWarp>
          </a:bodyPr>
          <a:lstStyle>
            <a:lvl1pPr defTabSz="963613">
              <a:defRPr sz="1200">
                <a:latin typeface="Arial" pitchFamily="-112" charset="0"/>
              </a:defRPr>
            </a:lvl1pPr>
          </a:lstStyle>
          <a:p>
            <a:pPr>
              <a:defRPr/>
            </a:pPr>
            <a:endParaRPr lang="en-US"/>
          </a:p>
        </p:txBody>
      </p:sp>
      <p:sp>
        <p:nvSpPr>
          <p:cNvPr id="78851" name="Rectangle 3"/>
          <p:cNvSpPr>
            <a:spLocks noGrp="1" noChangeArrowheads="1"/>
          </p:cNvSpPr>
          <p:nvPr>
            <p:ph type="dt" sz="quarter" idx="1"/>
          </p:nvPr>
        </p:nvSpPr>
        <p:spPr bwMode="auto">
          <a:xfrm>
            <a:off x="4143375" y="0"/>
            <a:ext cx="3170238" cy="481013"/>
          </a:xfrm>
          <a:prstGeom prst="rect">
            <a:avLst/>
          </a:prstGeom>
          <a:noFill/>
          <a:ln w="9525">
            <a:noFill/>
            <a:miter lim="800000"/>
            <a:headEnd/>
            <a:tailEnd/>
          </a:ln>
          <a:effectLst/>
        </p:spPr>
        <p:txBody>
          <a:bodyPr vert="horz" wrap="square" lIns="96435" tIns="48217" rIns="96435" bIns="48217" numCol="1" anchor="t" anchorCtr="0" compatLnSpc="1">
            <a:prstTxWarp prst="textNoShape">
              <a:avLst/>
            </a:prstTxWarp>
          </a:bodyPr>
          <a:lstStyle>
            <a:lvl1pPr algn="r" defTabSz="963613">
              <a:defRPr sz="1200">
                <a:latin typeface="Arial" pitchFamily="-112" charset="0"/>
              </a:defRPr>
            </a:lvl1pPr>
          </a:lstStyle>
          <a:p>
            <a:pPr>
              <a:defRPr/>
            </a:pPr>
            <a:endParaRPr lang="en-US"/>
          </a:p>
        </p:txBody>
      </p:sp>
      <p:sp>
        <p:nvSpPr>
          <p:cNvPr id="78852"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6435" tIns="48217" rIns="96435" bIns="48217" numCol="1" anchor="b" anchorCtr="0" compatLnSpc="1">
            <a:prstTxWarp prst="textNoShape">
              <a:avLst/>
            </a:prstTxWarp>
          </a:bodyPr>
          <a:lstStyle>
            <a:lvl1pPr defTabSz="963613">
              <a:defRPr sz="1200">
                <a:latin typeface="Arial" pitchFamily="-112" charset="0"/>
              </a:defRPr>
            </a:lvl1pPr>
          </a:lstStyle>
          <a:p>
            <a:pPr>
              <a:defRPr/>
            </a:pPr>
            <a:endParaRPr lang="en-US"/>
          </a:p>
        </p:txBody>
      </p:sp>
      <p:sp>
        <p:nvSpPr>
          <p:cNvPr id="78853" name="Rectangle 5"/>
          <p:cNvSpPr>
            <a:spLocks noGrp="1" noChangeArrowheads="1"/>
          </p:cNvSpPr>
          <p:nvPr>
            <p:ph type="sldNum" sz="quarter" idx="3"/>
          </p:nvPr>
        </p:nvSpPr>
        <p:spPr bwMode="auto">
          <a:xfrm>
            <a:off x="4143375" y="9118600"/>
            <a:ext cx="3170238" cy="481013"/>
          </a:xfrm>
          <a:prstGeom prst="rect">
            <a:avLst/>
          </a:prstGeom>
          <a:noFill/>
          <a:ln w="9525">
            <a:noFill/>
            <a:miter lim="800000"/>
            <a:headEnd/>
            <a:tailEnd/>
          </a:ln>
          <a:effectLst/>
        </p:spPr>
        <p:txBody>
          <a:bodyPr vert="horz" wrap="square" lIns="96435" tIns="48217" rIns="96435" bIns="48217" numCol="1" anchor="b" anchorCtr="0" compatLnSpc="1">
            <a:prstTxWarp prst="textNoShape">
              <a:avLst/>
            </a:prstTxWarp>
          </a:bodyPr>
          <a:lstStyle>
            <a:lvl1pPr algn="r" defTabSz="963613">
              <a:defRPr sz="1200">
                <a:latin typeface="Arial" pitchFamily="-112" charset="0"/>
              </a:defRPr>
            </a:lvl1pPr>
          </a:lstStyle>
          <a:p>
            <a:pPr>
              <a:defRPr/>
            </a:pPr>
            <a:fld id="{15AE4E88-3743-7F49-A67D-C35A4EE9E4C5}" type="slidenum">
              <a:rPr lang="en-US"/>
              <a:pPr>
                <a:defRPr/>
              </a:pPr>
              <a:t>‹#›</a:t>
            </a:fld>
            <a:endParaRPr lang="en-US"/>
          </a:p>
        </p:txBody>
      </p:sp>
    </p:spTree>
    <p:extLst>
      <p:ext uri="{BB962C8B-B14F-4D97-AF65-F5344CB8AC3E}">
        <p14:creationId xmlns:p14="http://schemas.microsoft.com/office/powerpoint/2010/main" val="201748650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0" units="1/dev"/>
        </inkml:channelProperties>
      </inkml:inkSource>
      <inkml:timestamp xml:id="ts0" timeString="2011-06-23T03:49:21.472"/>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E5BE6DC2-39FD-43E7-8DC8-F4ACFEF5405A}" emma:medium="tactile" emma:mode="ink">
          <msink:context xmlns:msink="http://schemas.microsoft.com/ink/2010/main" type="inkDrawing" rotatedBoundingBox="16373,5539 16739,17996 16261,18010 15895,5553" shapeName="Other"/>
        </emma:interpretation>
      </emma:emma>
    </inkml:annotationXML>
    <inkml:trace contextRef="#ctx0" brushRef="#br0">122-4 15,'-16'5'20,"16"-5"-1,0 0-6,-16 9-7,16-9-1,0 0 0,-13 13-1,13-13 0,0 0-1,-18 17 1,18-17-1,-15 12 0,15-12-1,-13 10 1,13-10 0,0 0 0,-14 16 0,14-16 0,-9 14-1,9-14 1,-9 19 0,9-19-2,-7 23 1,7-23-1,-5 26-1,5-12 1,3-1-1,-3-13 0,7 25 0,-2-12 1,2 0 0,-1 2 0,4 1 0,-2 0 0,3 1 1,1 1 0,3 1-1,-2-1 0,2 1 0,3 0 0,-2-2 0,-2-1-1,1 3 1,-2-2-1,1 0 1,-1 1-1,2 1 0,-7 0 0,0 1 0,-1 5 0,-2 0 0,-4 3 0,-1 1 0,-1 0 0,-7 5 0,2-5 0,0 4 0,-1-4 0,-2 0 1,-4 2-1,3-3 0,-5 1 1,3 0 0,-1 1-1,4-3 0,0 0 1,3-1-2,5-7 2,2 2 0,4-5 0,4 0-1,2-3 2,3 2-1,0-4 0,5 4 1,1 0-1,2 1 0,-3 0-1,3 0 1,-2 3-1,1-3 0,-2 5 0,-1-2 1,-2 0-1,0 1 0,-1 2 0,-2 2 0,-1 2 0,-5 3 1,-1 2-1,-4 3 0,-5-1-1,-5 4 2,-2 0-2,-3 1 1,-6-5 0,0 3 0,-2-6 0,0 1 0,1-2 1,-2-2 0,4-1 1,2-1-2,4-3 1,0-3-1,8 1 1,0 1 0,4-2-1,7 0 0,2-1 1,5-1-1,0 1 0,5-1 1,-2-1-1,5-1 0,-4 1 0,1-1 1,-3 2-1,1 2 0,-4 3-1,-4 3 1,-3 5 0,-3 3 0,-5 7 0,-4 4 1,-4 3-1,-3 4 0,-5-1 1,-1 1-1,-2 3 0,-5 0 1,2-4 0,-2 1-1,-2-2 1,3-3-1,1-2 0,4-1 0,2-7 1,6-2-1,0-3-1,8-8 1,3 1 0,2-5 1,5 0-1,0-2 0,7-1 0,-1 1 0,5-1 0,1 4 1,1-1-2,0 3 2,1 2-2,-3 2 2,-5 3-2,-2 3 2,-4 7-2,-3 0 2,-4 6-1,-4 5 0,-1 6 1,-7 4-2,1 1 1,-2 2 0,-3 3 1,1 0-2,-1-1 1,-1 1 0,0-6 0,5 0 1,0-2-1,2-2 1,6-3-1,-1-4 1,4 0-1,2-4 0,3-4 0,2-3 0,2 2 0,2-2-1,0-2 0,1 1 0,6 0 1,-1-1-1,1 1 1,0 1-1,-1-3 0,0 0 1,-4 3 0,1-1 1,-7 1-2,0-2 2,-3 4-2,-2 1 2,0 1-1,-3 1 0,0-1 0,-3 4 0,2-2 1,-2 1-1,0-1 1,0 0-1,2 1 1,-2 1-2,3-1 2,1 2-2,4 0 1,-1 0-1,2 0 0,5 2 1,-1-3 0,5 2 0,-1-2 0,4 0 0,-2 1-1,5 0 2,-2-2-2,-1-1 1,1-1 0,-1-4 0,1-1 0,-3-2 0,1-3 1,-1 0-1,-1-1 0,-1-2 0,1-2 0,-3-1 0,-2-2 0,-2-1 0,-4 1 1,-2 2-2,-4-2 1,-2-1 0,-3 6 0,-2 1 0,-4 4-1,-2 1 1,-1-2 0,-2 1 1,-2 3-1,-4 0 1,2 0-1,0-1 0,-1-3 0,2 1 0,1-2 0,2 0 0,2-6 0,7 0 0,0-2 0,5-3 0,3-2 0,4 1 1,1-4-1,4 1 0,2 1 0,2-3 0,4 3 1,3 3 0,2 0 0,1 1 0,-1 2 0,2 3-1,-4-2 1,1 7 0,-6-3 0,1 4-1,-3 4 0,-2 3 0,1 5 1,-1 0-1,-1 7-1,0 1 2,0 3-2,-2 1 1,-1 0-1,0 5 2,-3 0-1,-2 0 0,-1-3 0,-1 0 1,0 0-1,-1-1 0,-2 1 1,1-5-2,0 0 1,-1 0 0,1-1 0,1 2 1,-2-3-2,3-1 2,-1-3-1,2-2 0,0-5 1,0-4 0,2-3-1,1-4 1,0-6 0,1-3-1,1 1 1,2-1-1,2-4 0,3-2 0,0-1 0,3-2 0,1-1 0,2-2-1,1-4 1,0-2 0,-1 0 0,-1 1 1,1-1-1,-15-4 0,24 15 0,-24-15 0,16 26-1,-12-5 1,-2 7 0,-4 7 0,-1 6 0,-3 3 0,-2 5 0,-1 4 1,-3 3-1,-1-1 0,0 2 0,-1 1 0,2 0 0,2 4-1,0-4 0,4-1 0,2-1 1,1-2-1,4-3 0,2-4 0,4-7 0,2-2 1,2-2 0,2 0 0,3-1 0,0-3 0,3-1 0,-1 1 0,0-1-1,-1 1 2,-1-1-1,1 1 0,-4-3-1,0 2 2,-3 0-2,-1 1 1,-1 0 0,-4 0 0,0 1 0,-4 3-1,2 1 0,-2-1 0,-2 1 1,-1 1-1,0-3 0,-1 2 0,0-2 1,-1-4 0,-2-1 0,0 0 1,1-1-2,0-1 2,1-3-1,1 0 0,1-2 0,2 0 0,1-1 0,1 0 0,0 2 0,1 1 1,1 1-1,0 5 0,0 1-1,1 3 2,-1 3-1,0 2 0,0 2 0,0 2 0,3 3 0,-2 1 0,1 1 0,-1-2 0,2-1-1,-2 0 0,2-1-2,-9-11-4,12-5-28,-13-5 1,4-24-2,-19 4 1</inkml:trace>
  </inkml:traceGroup>
</inkml:ink>
</file>

<file path=ppt/ink/ink10.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0" units="1/dev"/>
        </inkml:channelProperties>
      </inkml:inkSource>
      <inkml:timestamp xml:id="ts0" timeString="2011-06-23T03:49:21.472"/>
    </inkml:context>
    <inkml:brush xml:id="br0">
      <inkml:brushProperty name="width" value="0.05833" units="cm"/>
      <inkml:brushProperty name="height" value="0.05833" units="cm"/>
      <inkml:brushProperty name="fitToCurve" value="1"/>
    </inkml:brush>
  </inkml:definitions>
  <inkml:trace contextRef="#ctx0" brushRef="#br0">122-4 15,'-16'5'20,"16"-5"-1,0 0-6,-16 9-7,16-9-1,0 0 0,-13 13-1,13-13 0,0 0-1,-18 17 1,18-17-1,-15 12 0,15-12-1,-13 10 1,13-10 0,0 0 0,-14 16 0,14-16 0,-9 14-1,9-14 1,-9 19 0,9-19-2,-7 23 1,7-23-1,-5 26-1,5-12 1,3-1-1,-3-13 0,7 25 0,-2-12 1,2 0 0,-1 2 0,4 1 0,-2 0 0,3 1 1,1 1 0,3 1-1,-2-1 0,2 1 0,3 0 0,-2-2 0,-2-1-1,1 3 1,-2-2-1,1 0 1,-1 1-1,2 1 0,-7 0 0,0 1 0,-1 5 0,-2 0 0,-4 3 0,-1 1 0,-1 0 0,-7 5 0,2-5 0,0 4 0,-1-4 0,-2 0 1,-4 2-1,3-3 0,-5 1 1,3 0 0,-1 1-1,4-3 0,0 0 1,3-1-2,5-7 2,2 2 0,4-5 0,4 0-1,2-3 2,3 2-1,0-4 0,5 4 1,1 0-1,2 1 0,-3 0-1,3 0 1,-2 3-1,1-3 0,-2 5 0,-1-2 1,-2 0-1,0 1 0,-1 2 0,-2 2 0,-1 2 0,-5 3 1,-1 2-1,-4 3 0,-5-1-1,-5 4 2,-2 0-2,-3 1 1,-6-5 0,0 3 0,-2-6 0,0 1 0,1-2 1,-2-2 0,4-1 1,2-1-2,4-3 1,0-3-1,8 1 1,0 1 0,4-2-1,7 0 0,2-1 1,5-1-1,0 1 0,5-1 1,-2-1-1,5-1 0,-4 1 0,1-1 1,-3 2-1,1 2 0,-4 3-1,-4 3 1,-3 5 0,-3 3 0,-5 7 0,-4 4 1,-4 3-1,-3 4 0,-5-1 1,-1 1-1,-2 3 0,-5 0 1,2-4 0,-2 1-1,-2-2 1,3-3-1,1-2 0,4-1 0,2-7 1,6-2-1,0-3-1,8-8 1,3 1 0,2-5 1,5 0-1,0-2 0,7-1 0,-1 1 0,5-1 0,1 4 1,1-1-2,0 3 2,1 2-2,-3 2 2,-5 3-2,-2 3 2,-4 7-2,-3 0 2,-4 6-1,-4 5 0,-1 6 1,-7 4-2,1 1 1,-2 2 0,-3 3 1,1 0-2,-1-1 1,-1 1 0,0-6 0,5 0 1,0-2-1,2-2 1,6-3-1,-1-4 1,4 0-1,2-4 0,3-4 0,2-3 0,2 2 0,2-2-1,0-2 0,1 1 0,6 0 1,-1-1-1,1 1 1,0 1-1,-1-3 0,0 0 1,-4 3 0,1-1 1,-7 1-2,0-2 2,-3 4-2,-2 1 2,0 1-1,-3 1 0,0-1 0,-3 4 0,2-2 1,-2 1-1,0-1 1,0 0-1,2 1 1,-2 1-2,3-1 2,1 2-2,4 0 1,-1 0-1,2 0 0,5 2 1,-1-3 0,5 2 0,-1-2 0,4 0 0,-2 1-1,5 0 2,-2-2-2,-1-1 1,1-1 0,-1-4 0,1-1 0,-3-2 0,1-3 1,-1 0-1,-1-1 0,-1-2 0,1-2 0,-3-1 0,-2-2 0,-2-1 0,-4 1 1,-2 2-2,-4-2 1,-2-1 0,-3 6 0,-2 1 0,-4 4-1,-2 1 1,-1-2 0,-2 1 1,-2 3-1,-4 0 1,2 0-1,0-1 0,-1-3 0,2 1 0,1-2 0,2 0 0,2-6 0,7 0 0,0-2 0,5-3 0,3-2 0,4 1 1,1-4-1,4 1 0,2 1 0,2-3 0,4 3 1,3 3 0,2 0 0,1 1 0,-1 2 0,2 3-1,-4-2 1,1 7 0,-6-3 0,1 4-1,-3 4 0,-2 3 0,1 5 1,-1 0-1,-1 7-1,0 1 2,0 3-2,-2 1 1,-1 0-1,0 5 2,-3 0-1,-2 0 0,-1-3 0,-1 0 1,0 0-1,-1-1 0,-2 1 1,1-5-2,0 0 1,-1 0 0,1-1 0,1 2 1,-2-3-2,3-1 2,-1-3-1,2-2 0,0-5 1,0-4 0,2-3-1,1-4 1,0-6 0,1-3-1,1 1 1,2-1-1,2-4 0,3-2 0,0-1 0,3-2 0,1-1 0,2-2-1,1-4 1,0-2 0,-1 0 0,-1 1 1,1-1-1,-15-4 0,24 15 0,-24-15 0,16 26-1,-12-5 1,-2 7 0,-4 7 0,-1 6 0,-3 3 0,-2 5 0,-1 4 1,-3 3-1,-1-1 0,0 2 0,-1 1 0,2 0 0,2 4-1,0-4 0,4-1 0,2-1 1,1-2-1,4-3 0,2-4 0,4-7 0,2-2 1,2-2 0,2 0 0,3-1 0,0-3 0,3-1 0,-1 1 0,0-1-1,-1 1 2,-1-1-1,1 1 0,-4-3-1,0 2 2,-3 0-2,-1 1 1,-1 0 0,-4 0 0,0 1 0,-4 3-1,2 1 0,-2-1 0,-2 1 1,-1 1-1,0-3 0,-1 2 0,0-2 1,-1-4 0,-2-1 0,0 0 1,1-1-2,0-1 2,1-3-1,1 0 0,1-2 0,2 0 0,1-1 0,1 0 0,0 2 0,1 1 1,1 1-1,0 5 0,0 1-1,1 3 2,-1 3-1,0 2 0,0 2 0,0 2 0,3 3 0,-2 1 0,1 1 0,-1-2 0,2-1-1,-2 0 0,2-1-2,-9-11-4,12-5-28,-13-5 1,4-24-2,-19 4 1</inkml:trace>
</inkml:ink>
</file>

<file path=ppt/ink/ink1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1-06-23T03:49:27.483"/>
    </inkml:context>
    <inkml:brush xml:id="br0">
      <inkml:brushProperty name="width" value="0.05833" units="cm"/>
      <inkml:brushProperty name="height" value="0.05833" units="cm"/>
      <inkml:brushProperty name="fitToCurve" value="1"/>
    </inkml:brush>
  </inkml:definitions>
  <inkml:trace contextRef="#ctx0" brushRef="#br0">0 0</inkml:trace>
</inkml:ink>
</file>

<file path=ppt/ink/ink12.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1-06-23T03:49:40.340"/>
    </inkml:context>
    <inkml:brush xml:id="br0">
      <inkml:brushProperty name="width" value="0.05833" units="cm"/>
      <inkml:brushProperty name="height" value="0.05833" units="cm"/>
      <inkml:brushProperty name="fitToCurve" value="1"/>
    </inkml:brush>
  </inkml:definitions>
  <inkml:trace contextRef="#ctx0" brushRef="#br0">0 0</inkml:trace>
</inkml:ink>
</file>

<file path=ppt/ink/ink13.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0" units="1/dev"/>
        </inkml:channelProperties>
      </inkml:inkSource>
      <inkml:timestamp xml:id="ts0" timeString="2011-06-23T03:49:21.472"/>
    </inkml:context>
    <inkml:brush xml:id="br0">
      <inkml:brushProperty name="width" value="0.05833" units="cm"/>
      <inkml:brushProperty name="height" value="0.05833" units="cm"/>
      <inkml:brushProperty name="fitToCurve" value="1"/>
    </inkml:brush>
  </inkml:definitions>
  <inkml:trace contextRef="#ctx0" brushRef="#br0">122-4 15,'-16'5'20,"16"-5"-1,0 0-6,-16 9-7,16-9-1,0 0 0,-13 13-1,13-13 0,0 0-1,-18 17 1,18-17-1,-15 12 0,15-12-1,-13 10 1,13-10 0,0 0 0,-14 16 0,14-16 0,-9 14-1,9-14 1,-9 19 0,9-19-2,-7 23 1,7-23-1,-5 26-1,5-12 1,3-1-1,-3-13 0,7 25 0,-2-12 1,2 0 0,-1 2 0,4 1 0,-2 0 0,3 1 1,1 1 0,3 1-1,-2-1 0,2 1 0,3 0 0,-2-2 0,-2-1-1,1 3 1,-2-2-1,1 0 1,-1 1-1,2 1 0,-7 0 0,0 1 0,-1 5 0,-2 0 0,-4 3 0,-1 1 0,-1 0 0,-7 5 0,2-5 0,0 4 0,-1-4 0,-2 0 1,-4 2-1,3-3 0,-5 1 1,3 0 0,-1 1-1,4-3 0,0 0 1,3-1-2,5-7 2,2 2 0,4-5 0,4 0-1,2-3 2,3 2-1,0-4 0,5 4 1,1 0-1,2 1 0,-3 0-1,3 0 1,-2 3-1,1-3 0,-2 5 0,-1-2 1,-2 0-1,0 1 0,-1 2 0,-2 2 0,-1 2 0,-5 3 1,-1 2-1,-4 3 0,-5-1-1,-5 4 2,-2 0-2,-3 1 1,-6-5 0,0 3 0,-2-6 0,0 1 0,1-2 1,-2-2 0,4-1 1,2-1-2,4-3 1,0-3-1,8 1 1,0 1 0,4-2-1,7 0 0,2-1 1,5-1-1,0 1 0,5-1 1,-2-1-1,5-1 0,-4 1 0,1-1 1,-3 2-1,1 2 0,-4 3-1,-4 3 1,-3 5 0,-3 3 0,-5 7 0,-4 4 1,-4 3-1,-3 4 0,-5-1 1,-1 1-1,-2 3 0,-5 0 1,2-4 0,-2 1-1,-2-2 1,3-3-1,1-2 0,4-1 0,2-7 1,6-2-1,0-3-1,8-8 1,3 1 0,2-5 1,5 0-1,0-2 0,7-1 0,-1 1 0,5-1 0,1 4 1,1-1-2,0 3 2,1 2-2,-3 2 2,-5 3-2,-2 3 2,-4 7-2,-3 0 2,-4 6-1,-4 5 0,-1 6 1,-7 4-2,1 1 1,-2 2 0,-3 3 1,1 0-2,-1-1 1,-1 1 0,0-6 0,5 0 1,0-2-1,2-2 1,6-3-1,-1-4 1,4 0-1,2-4 0,3-4 0,2-3 0,2 2 0,2-2-1,0-2 0,1 1 0,6 0 1,-1-1-1,1 1 1,0 1-1,-1-3 0,0 0 1,-4 3 0,1-1 1,-7 1-2,0-2 2,-3 4-2,-2 1 2,0 1-1,-3 1 0,0-1 0,-3 4 0,2-2 1,-2 1-1,0-1 1,0 0-1,2 1 1,-2 1-2,3-1 2,1 2-2,4 0 1,-1 0-1,2 0 0,5 2 1,-1-3 0,5 2 0,-1-2 0,4 0 0,-2 1-1,5 0 2,-2-2-2,-1-1 1,1-1 0,-1-4 0,1-1 0,-3-2 0,1-3 1,-1 0-1,-1-1 0,-1-2 0,1-2 0,-3-1 0,-2-2 0,-2-1 0,-4 1 1,-2 2-2,-4-2 1,-2-1 0,-3 6 0,-2 1 0,-4 4-1,-2 1 1,-1-2 0,-2 1 1,-2 3-1,-4 0 1,2 0-1,0-1 0,-1-3 0,2 1 0,1-2 0,2 0 0,2-6 0,7 0 0,0-2 0,5-3 0,3-2 0,4 1 1,1-4-1,4 1 0,2 1 0,2-3 0,4 3 1,3 3 0,2 0 0,1 1 0,-1 2 0,2 3-1,-4-2 1,1 7 0,-6-3 0,1 4-1,-3 4 0,-2 3 0,1 5 1,-1 0-1,-1 7-1,0 1 2,0 3-2,-2 1 1,-1 0-1,0 5 2,-3 0-1,-2 0 0,-1-3 0,-1 0 1,0 0-1,-1-1 0,-2 1 1,1-5-2,0 0 1,-1 0 0,1-1 0,1 2 1,-2-3-2,3-1 2,-1-3-1,2-2 0,0-5 1,0-4 0,2-3-1,1-4 1,0-6 0,1-3-1,1 1 1,2-1-1,2-4 0,3-2 0,0-1 0,3-2 0,1-1 0,2-2-1,1-4 1,0-2 0,-1 0 0,-1 1 1,1-1-1,-15-4 0,24 15 0,-24-15 0,16 26-1,-12-5 1,-2 7 0,-4 7 0,-1 6 0,-3 3 0,-2 5 0,-1 4 1,-3 3-1,-1-1 0,0 2 0,-1 1 0,2 0 0,2 4-1,0-4 0,4-1 0,2-1 1,1-2-1,4-3 0,2-4 0,4-7 0,2-2 1,2-2 0,2 0 0,3-1 0,0-3 0,3-1 0,-1 1 0,0-1-1,-1 1 2,-1-1-1,1 1 0,-4-3-1,0 2 2,-3 0-2,-1 1 1,-1 0 0,-4 0 0,0 1 0,-4 3-1,2 1 0,-2-1 0,-2 1 1,-1 1-1,0-3 0,-1 2 0,0-2 1,-1-4 0,-2-1 0,0 0 1,1-1-2,0-1 2,1-3-1,1 0 0,1-2 0,2 0 0,1-1 0,1 0 0,0 2 0,1 1 1,1 1-1,0 5 0,0 1-1,1 3 2,-1 3-1,0 2 0,0 2 0,0 2 0,3 3 0,-2 1 0,1 1 0,-1-2 0,2-1-1,-2 0 0,2-1-2,-9-11-4,12-5-28,-13-5 1,4-24-2,-19 4 1</inkml:trace>
</inkml:ink>
</file>

<file path=ppt/ink/ink14.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1-06-23T03:49:27.483"/>
    </inkml:context>
    <inkml:brush xml:id="br0">
      <inkml:brushProperty name="width" value="0.05833" units="cm"/>
      <inkml:brushProperty name="height" value="0.05833" units="cm"/>
      <inkml:brushProperty name="fitToCurve" value="1"/>
    </inkml:brush>
  </inkml:definitions>
  <inkml:trace contextRef="#ctx0" brushRef="#br0">0 0</inkml:trace>
</inkml:ink>
</file>

<file path=ppt/ink/ink15.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1-06-23T03:49:40.340"/>
    </inkml:context>
    <inkml:brush xml:id="br0">
      <inkml:brushProperty name="width" value="0.05833" units="cm"/>
      <inkml:brushProperty name="height" value="0.05833" units="cm"/>
      <inkml:brushProperty name="fitToCurve" value="1"/>
    </inkml:brush>
  </inkml:definitions>
  <inkml:trace contextRef="#ctx0" brushRef="#br0">0 0</inkml:trace>
</inkml:ink>
</file>

<file path=ppt/ink/ink16.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0" units="1/dev"/>
        </inkml:channelProperties>
      </inkml:inkSource>
      <inkml:timestamp xml:id="ts0" timeString="2011-06-23T03:49:21.472"/>
    </inkml:context>
    <inkml:brush xml:id="br0">
      <inkml:brushProperty name="width" value="0.05833" units="cm"/>
      <inkml:brushProperty name="height" value="0.05833" units="cm"/>
      <inkml:brushProperty name="fitToCurve" value="1"/>
    </inkml:brush>
  </inkml:definitions>
  <inkml:trace contextRef="#ctx0" brushRef="#br0">122-4 15,'-16'5'20,"16"-5"-1,0 0-6,-16 9-7,16-9-1,0 0 0,-13 13-1,13-13 0,0 0-1,-18 17 1,18-17-1,-15 12 0,15-12-1,-13 10 1,13-10 0,0 0 0,-14 16 0,14-16 0,-9 14-1,9-14 1,-9 19 0,9-19-2,-7 23 1,7-23-1,-5 26-1,5-12 1,3-1-1,-3-13 0,7 25 0,-2-12 1,2 0 0,-1 2 0,4 1 0,-2 0 0,3 1 1,1 1 0,3 1-1,-2-1 0,2 1 0,3 0 0,-2-2 0,-2-1-1,1 3 1,-2-2-1,1 0 1,-1 1-1,2 1 0,-7 0 0,0 1 0,-1 5 0,-2 0 0,-4 3 0,-1 1 0,-1 0 0,-7 5 0,2-5 0,0 4 0,-1-4 0,-2 0 1,-4 2-1,3-3 0,-5 1 1,3 0 0,-1 1-1,4-3 0,0 0 1,3-1-2,5-7 2,2 2 0,4-5 0,4 0-1,2-3 2,3 2-1,0-4 0,5 4 1,1 0-1,2 1 0,-3 0-1,3 0 1,-2 3-1,1-3 0,-2 5 0,-1-2 1,-2 0-1,0 1 0,-1 2 0,-2 2 0,-1 2 0,-5 3 1,-1 2-1,-4 3 0,-5-1-1,-5 4 2,-2 0-2,-3 1 1,-6-5 0,0 3 0,-2-6 0,0 1 0,1-2 1,-2-2 0,4-1 1,2-1-2,4-3 1,0-3-1,8 1 1,0 1 0,4-2-1,7 0 0,2-1 1,5-1-1,0 1 0,5-1 1,-2-1-1,5-1 0,-4 1 0,1-1 1,-3 2-1,1 2 0,-4 3-1,-4 3 1,-3 5 0,-3 3 0,-5 7 0,-4 4 1,-4 3-1,-3 4 0,-5-1 1,-1 1-1,-2 3 0,-5 0 1,2-4 0,-2 1-1,-2-2 1,3-3-1,1-2 0,4-1 0,2-7 1,6-2-1,0-3-1,8-8 1,3 1 0,2-5 1,5 0-1,0-2 0,7-1 0,-1 1 0,5-1 0,1 4 1,1-1-2,0 3 2,1 2-2,-3 2 2,-5 3-2,-2 3 2,-4 7-2,-3 0 2,-4 6-1,-4 5 0,-1 6 1,-7 4-2,1 1 1,-2 2 0,-3 3 1,1 0-2,-1-1 1,-1 1 0,0-6 0,5 0 1,0-2-1,2-2 1,6-3-1,-1-4 1,4 0-1,2-4 0,3-4 0,2-3 0,2 2 0,2-2-1,0-2 0,1 1 0,6 0 1,-1-1-1,1 1 1,0 1-1,-1-3 0,0 0 1,-4 3 0,1-1 1,-7 1-2,0-2 2,-3 4-2,-2 1 2,0 1-1,-3 1 0,0-1 0,-3 4 0,2-2 1,-2 1-1,0-1 1,0 0-1,2 1 1,-2 1-2,3-1 2,1 2-2,4 0 1,-1 0-1,2 0 0,5 2 1,-1-3 0,5 2 0,-1-2 0,4 0 0,-2 1-1,5 0 2,-2-2-2,-1-1 1,1-1 0,-1-4 0,1-1 0,-3-2 0,1-3 1,-1 0-1,-1-1 0,-1-2 0,1-2 0,-3-1 0,-2-2 0,-2-1 0,-4 1 1,-2 2-2,-4-2 1,-2-1 0,-3 6 0,-2 1 0,-4 4-1,-2 1 1,-1-2 0,-2 1 1,-2 3-1,-4 0 1,2 0-1,0-1 0,-1-3 0,2 1 0,1-2 0,2 0 0,2-6 0,7 0 0,0-2 0,5-3 0,3-2 0,4 1 1,1-4-1,4 1 0,2 1 0,2-3 0,4 3 1,3 3 0,2 0 0,1 1 0,-1 2 0,2 3-1,-4-2 1,1 7 0,-6-3 0,1 4-1,-3 4 0,-2 3 0,1 5 1,-1 0-1,-1 7-1,0 1 2,0 3-2,-2 1 1,-1 0-1,0 5 2,-3 0-1,-2 0 0,-1-3 0,-1 0 1,0 0-1,-1-1 0,-2 1 1,1-5-2,0 0 1,-1 0 0,1-1 0,1 2 1,-2-3-2,3-1 2,-1-3-1,2-2 0,0-5 1,0-4 0,2-3-1,1-4 1,0-6 0,1-3-1,1 1 1,2-1-1,2-4 0,3-2 0,0-1 0,3-2 0,1-1 0,2-2-1,1-4 1,0-2 0,-1 0 0,-1 1 1,1-1-1,-15-4 0,24 15 0,-24-15 0,16 26-1,-12-5 1,-2 7 0,-4 7 0,-1 6 0,-3 3 0,-2 5 0,-1 4 1,-3 3-1,-1-1 0,0 2 0,-1 1 0,2 0 0,2 4-1,0-4 0,4-1 0,2-1 1,1-2-1,4-3 0,2-4 0,4-7 0,2-2 1,2-2 0,2 0 0,3-1 0,0-3 0,3-1 0,-1 1 0,0-1-1,-1 1 2,-1-1-1,1 1 0,-4-3-1,0 2 2,-3 0-2,-1 1 1,-1 0 0,-4 0 0,0 1 0,-4 3-1,2 1 0,-2-1 0,-2 1 1,-1 1-1,0-3 0,-1 2 0,0-2 1,-1-4 0,-2-1 0,0 0 1,1-1-2,0-1 2,1-3-1,1 0 0,1-2 0,2 0 0,1-1 0,1 0 0,0 2 0,1 1 1,1 1-1,0 5 0,0 1-1,1 3 2,-1 3-1,0 2 0,0 2 0,0 2 0,3 3 0,-2 1 0,1 1 0,-1-2 0,2-1-1,-2 0 0,2-1-2,-9-11-4,12-5-28,-13-5 1,4-24-2,-19 4 1</inkml:trace>
</inkml:ink>
</file>

<file path=ppt/ink/ink17.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1-06-23T03:49:27.483"/>
    </inkml:context>
    <inkml:brush xml:id="br0">
      <inkml:brushProperty name="width" value="0.05833" units="cm"/>
      <inkml:brushProperty name="height" value="0.05833" units="cm"/>
      <inkml:brushProperty name="fitToCurve" value="1"/>
    </inkml:brush>
  </inkml:definitions>
  <inkml:trace contextRef="#ctx0" brushRef="#br0">0 0</inkml:trace>
</inkml:ink>
</file>

<file path=ppt/ink/ink18.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1-06-23T03:49:40.340"/>
    </inkml:context>
    <inkml:brush xml:id="br0">
      <inkml:brushProperty name="width" value="0.05833" units="cm"/>
      <inkml:brushProperty name="height" value="0.05833" units="cm"/>
      <inkml:brushProperty name="fitToCurve" value="1"/>
    </inkml:brush>
  </inkml:definitions>
  <inkml:trace contextRef="#ctx0" brushRef="#br0">0 0</inkml:trace>
</inkml:ink>
</file>

<file path=ppt/ink/ink19.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0" units="1/dev"/>
        </inkml:channelProperties>
      </inkml:inkSource>
      <inkml:timestamp xml:id="ts0" timeString="2011-06-23T03:49:21.472"/>
    </inkml:context>
    <inkml:brush xml:id="br0">
      <inkml:brushProperty name="width" value="0.05833" units="cm"/>
      <inkml:brushProperty name="height" value="0.05833" units="cm"/>
      <inkml:brushProperty name="fitToCurve" value="1"/>
    </inkml:brush>
  </inkml:definitions>
  <inkml:trace contextRef="#ctx0" brushRef="#br0">122-4 15,'-16'5'20,"16"-5"-1,0 0-6,-16 9-7,16-9-1,0 0 0,-13 13-1,13-13 0,0 0-1,-18 17 1,18-17-1,-15 12 0,15-12-1,-13 10 1,13-10 0,0 0 0,-14 16 0,14-16 0,-9 14-1,9-14 1,-9 19 0,9-19-2,-7 23 1,7-23-1,-5 26-1,5-12 1,3-1-1,-3-13 0,7 25 0,-2-12 1,2 0 0,-1 2 0,4 1 0,-2 0 0,3 1 1,1 1 0,3 1-1,-2-1 0,2 1 0,3 0 0,-2-2 0,-2-1-1,1 3 1,-2-2-1,1 0 1,-1 1-1,2 1 0,-7 0 0,0 1 0,-1 5 0,-2 0 0,-4 3 0,-1 1 0,-1 0 0,-7 5 0,2-5 0,0 4 0,-1-4 0,-2 0 1,-4 2-1,3-3 0,-5 1 1,3 0 0,-1 1-1,4-3 0,0 0 1,3-1-2,5-7 2,2 2 0,4-5 0,4 0-1,2-3 2,3 2-1,0-4 0,5 4 1,1 0-1,2 1 0,-3 0-1,3 0 1,-2 3-1,1-3 0,-2 5 0,-1-2 1,-2 0-1,0 1 0,-1 2 0,-2 2 0,-1 2 0,-5 3 1,-1 2-1,-4 3 0,-5-1-1,-5 4 2,-2 0-2,-3 1 1,-6-5 0,0 3 0,-2-6 0,0 1 0,1-2 1,-2-2 0,4-1 1,2-1-2,4-3 1,0-3-1,8 1 1,0 1 0,4-2-1,7 0 0,2-1 1,5-1-1,0 1 0,5-1 1,-2-1-1,5-1 0,-4 1 0,1-1 1,-3 2-1,1 2 0,-4 3-1,-4 3 1,-3 5 0,-3 3 0,-5 7 0,-4 4 1,-4 3-1,-3 4 0,-5-1 1,-1 1-1,-2 3 0,-5 0 1,2-4 0,-2 1-1,-2-2 1,3-3-1,1-2 0,4-1 0,2-7 1,6-2-1,0-3-1,8-8 1,3 1 0,2-5 1,5 0-1,0-2 0,7-1 0,-1 1 0,5-1 0,1 4 1,1-1-2,0 3 2,1 2-2,-3 2 2,-5 3-2,-2 3 2,-4 7-2,-3 0 2,-4 6-1,-4 5 0,-1 6 1,-7 4-2,1 1 1,-2 2 0,-3 3 1,1 0-2,-1-1 1,-1 1 0,0-6 0,5 0 1,0-2-1,2-2 1,6-3-1,-1-4 1,4 0-1,2-4 0,3-4 0,2-3 0,2 2 0,2-2-1,0-2 0,1 1 0,6 0 1,-1-1-1,1 1 1,0 1-1,-1-3 0,0 0 1,-4 3 0,1-1 1,-7 1-2,0-2 2,-3 4-2,-2 1 2,0 1-1,-3 1 0,0-1 0,-3 4 0,2-2 1,-2 1-1,0-1 1,0 0-1,2 1 1,-2 1-2,3-1 2,1 2-2,4 0 1,-1 0-1,2 0 0,5 2 1,-1-3 0,5 2 0,-1-2 0,4 0 0,-2 1-1,5 0 2,-2-2-2,-1-1 1,1-1 0,-1-4 0,1-1 0,-3-2 0,1-3 1,-1 0-1,-1-1 0,-1-2 0,1-2 0,-3-1 0,-2-2 0,-2-1 0,-4 1 1,-2 2-2,-4-2 1,-2-1 0,-3 6 0,-2 1 0,-4 4-1,-2 1 1,-1-2 0,-2 1 1,-2 3-1,-4 0 1,2 0-1,0-1 0,-1-3 0,2 1 0,1-2 0,2 0 0,2-6 0,7 0 0,0-2 0,5-3 0,3-2 0,4 1 1,1-4-1,4 1 0,2 1 0,2-3 0,4 3 1,3 3 0,2 0 0,1 1 0,-1 2 0,2 3-1,-4-2 1,1 7 0,-6-3 0,1 4-1,-3 4 0,-2 3 0,1 5 1,-1 0-1,-1 7-1,0 1 2,0 3-2,-2 1 1,-1 0-1,0 5 2,-3 0-1,-2 0 0,-1-3 0,-1 0 1,0 0-1,-1-1 0,-2 1 1,1-5-2,0 0 1,-1 0 0,1-1 0,1 2 1,-2-3-2,3-1 2,-1-3-1,2-2 0,0-5 1,0-4 0,2-3-1,1-4 1,0-6 0,1-3-1,1 1 1,2-1-1,2-4 0,3-2 0,0-1 0,3-2 0,1-1 0,2-2-1,1-4 1,0-2 0,-1 0 0,-1 1 1,1-1-1,-15-4 0,24 15 0,-24-15 0,16 26-1,-12-5 1,-2 7 0,-4 7 0,-1 6 0,-3 3 0,-2 5 0,-1 4 1,-3 3-1,-1-1 0,0 2 0,-1 1 0,2 0 0,2 4-1,0-4 0,4-1 0,2-1 1,1-2-1,4-3 0,2-4 0,4-7 0,2-2 1,2-2 0,2 0 0,3-1 0,0-3 0,3-1 0,-1 1 0,0-1-1,-1 1 2,-1-1-1,1 1 0,-4-3-1,0 2 2,-3 0-2,-1 1 1,-1 0 0,-4 0 0,0 1 0,-4 3-1,2 1 0,-2-1 0,-2 1 1,-1 1-1,0-3 0,-1 2 0,0-2 1,-1-4 0,-2-1 0,0 0 1,1-1-2,0-1 2,1-3-1,1 0 0,1-2 0,2 0 0,1-1 0,1 0 0,0 2 0,1 1 1,1 1-1,0 5 0,0 1-1,1 3 2,-1 3-1,0 2 0,0 2 0,0 2 0,3 3 0,-2 1 0,1 1 0,-1-2 0,2-1-1,-2 0 0,2-1-2,-9-11-4,12-5-28,-13-5 1,4-24-2,-19 4 1</inkml:trace>
</inkml:ink>
</file>

<file path=ppt/ink/ink2.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1-06-23T03:49:27.483"/>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3C04BD6C-D5A6-4EB2-83FC-5BAF55F3E93E}" emma:medium="tactile" emma:mode="ink">
          <msink:context xmlns:msink="http://schemas.microsoft.com/ink/2010/main" type="writingRegion" rotatedBoundingBox="6048,15360 6063,15360 6063,15375 6048,15375"/>
        </emma:interpretation>
      </emma:emma>
    </inkml:annotationXML>
    <inkml:traceGroup>
      <inkml:annotationXML>
        <emma:emma xmlns:emma="http://www.w3.org/2003/04/emma" version="1.0">
          <emma:interpretation id="{2BF7B55C-1AD7-4721-9B59-344AFDBBBBCE}" emma:medium="tactile" emma:mode="ink">
            <msink:context xmlns:msink="http://schemas.microsoft.com/ink/2010/main" type="paragraph" rotatedBoundingBox="6048,15360 6063,15360 6063,15375 6048,15375" alignmentLevel="1"/>
          </emma:interpretation>
        </emma:emma>
      </inkml:annotationXML>
      <inkml:traceGroup>
        <inkml:annotationXML>
          <emma:emma xmlns:emma="http://www.w3.org/2003/04/emma" version="1.0">
            <emma:interpretation id="{AE917A92-0513-461B-AC29-01DC982FC364}" emma:medium="tactile" emma:mode="ink">
              <msink:context xmlns:msink="http://schemas.microsoft.com/ink/2010/main" type="line" rotatedBoundingBox="6048,15360 6063,15360 6063,15375 6048,15375"/>
            </emma:interpretation>
          </emma:emma>
        </inkml:annotationXML>
        <inkml:traceGroup>
          <inkml:annotationXML>
            <emma:emma xmlns:emma="http://www.w3.org/2003/04/emma" version="1.0">
              <emma:interpretation id="{64EC6C03-B9BB-4476-82A4-047A0C89F862}" emma:medium="tactile" emma:mode="ink">
                <msink:context xmlns:msink="http://schemas.microsoft.com/ink/2010/main" type="inkWord" rotatedBoundingBox="6048,15360 6063,15360 6063,15375 6048,15375"/>
              </emma:interpretation>
              <emma:one-of disjunction-type="recognition" id="oneOf0">
                <emma:interpretation id="interp0" emma:lang="en-US" emma:confidence="0">
                  <emma:literal>.</emma:literal>
                </emma:interpretation>
                <emma:interpretation id="interp1" emma:lang="en-US" emma:confidence="0">
                  <emma:literal>v</emma:literal>
                </emma:interpretation>
                <emma:interpretation id="interp2" emma:lang="en-US" emma:confidence="0">
                  <emma:literal>}</emma:literal>
                </emma:interpretation>
                <emma:interpretation id="interp3" emma:lang="en-US" emma:confidence="0">
                  <emma:literal>w</emma:literal>
                </emma:interpretation>
                <emma:interpretation id="interp4" emma:lang="en-US" emma:confidence="0">
                  <emma:literal>3</emma:literal>
                </emma:interpretation>
              </emma:one-of>
            </emma:emma>
          </inkml:annotationXML>
          <inkml:trace contextRef="#ctx0" brushRef="#br0">0 0</inkml:trace>
        </inkml:traceGroup>
      </inkml:traceGroup>
    </inkml:traceGroup>
  </inkml:traceGroup>
</inkml:ink>
</file>

<file path=ppt/ink/ink20.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1-06-23T03:49:27.483"/>
    </inkml:context>
    <inkml:brush xml:id="br0">
      <inkml:brushProperty name="width" value="0.05833" units="cm"/>
      <inkml:brushProperty name="height" value="0.05833" units="cm"/>
      <inkml:brushProperty name="fitToCurve" value="1"/>
    </inkml:brush>
  </inkml:definitions>
  <inkml:trace contextRef="#ctx0" brushRef="#br0">0 0</inkml:trace>
</inkml:ink>
</file>

<file path=ppt/ink/ink2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1-06-23T03:49:40.340"/>
    </inkml:context>
    <inkml:brush xml:id="br0">
      <inkml:brushProperty name="width" value="0.05833" units="cm"/>
      <inkml:brushProperty name="height" value="0.05833" units="cm"/>
      <inkml:brushProperty name="fitToCurve" value="1"/>
    </inkml:brush>
  </inkml:definitions>
  <inkml:trace contextRef="#ctx0" brushRef="#br0">0 0</inkml:trace>
</inkml:ink>
</file>

<file path=ppt/ink/ink22.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0" units="1/dev"/>
        </inkml:channelProperties>
      </inkml:inkSource>
      <inkml:timestamp xml:id="ts0" timeString="2011-06-23T03:49:21.472"/>
    </inkml:context>
    <inkml:brush xml:id="br0">
      <inkml:brushProperty name="width" value="0.05833" units="cm"/>
      <inkml:brushProperty name="height" value="0.05833" units="cm"/>
      <inkml:brushProperty name="fitToCurve" value="1"/>
    </inkml:brush>
  </inkml:definitions>
  <inkml:trace contextRef="#ctx0" brushRef="#br0">122-4 15,'-16'5'20,"16"-5"-1,0 0-6,-16 9-7,16-9-1,0 0 0,-13 13-1,13-13 0,0 0-1,-18 17 1,18-17-1,-15 12 0,15-12-1,-13 10 1,13-10 0,0 0 0,-14 16 0,14-16 0,-9 14-1,9-14 1,-9 19 0,9-19-2,-7 23 1,7-23-1,-5 26-1,5-12 1,3-1-1,-3-13 0,7 25 0,-2-12 1,2 0 0,-1 2 0,4 1 0,-2 0 0,3 1 1,1 1 0,3 1-1,-2-1 0,2 1 0,3 0 0,-2-2 0,-2-1-1,1 3 1,-2-2-1,1 0 1,-1 1-1,2 1 0,-7 0 0,0 1 0,-1 5 0,-2 0 0,-4 3 0,-1 1 0,-1 0 0,-7 5 0,2-5 0,0 4 0,-1-4 0,-2 0 1,-4 2-1,3-3 0,-5 1 1,3 0 0,-1 1-1,4-3 0,0 0 1,3-1-2,5-7 2,2 2 0,4-5 0,4 0-1,2-3 2,3 2-1,0-4 0,5 4 1,1 0-1,2 1 0,-3 0-1,3 0 1,-2 3-1,1-3 0,-2 5 0,-1-2 1,-2 0-1,0 1 0,-1 2 0,-2 2 0,-1 2 0,-5 3 1,-1 2-1,-4 3 0,-5-1-1,-5 4 2,-2 0-2,-3 1 1,-6-5 0,0 3 0,-2-6 0,0 1 0,1-2 1,-2-2 0,4-1 1,2-1-2,4-3 1,0-3-1,8 1 1,0 1 0,4-2-1,7 0 0,2-1 1,5-1-1,0 1 0,5-1 1,-2-1-1,5-1 0,-4 1 0,1-1 1,-3 2-1,1 2 0,-4 3-1,-4 3 1,-3 5 0,-3 3 0,-5 7 0,-4 4 1,-4 3-1,-3 4 0,-5-1 1,-1 1-1,-2 3 0,-5 0 1,2-4 0,-2 1-1,-2-2 1,3-3-1,1-2 0,4-1 0,2-7 1,6-2-1,0-3-1,8-8 1,3 1 0,2-5 1,5 0-1,0-2 0,7-1 0,-1 1 0,5-1 0,1 4 1,1-1-2,0 3 2,1 2-2,-3 2 2,-5 3-2,-2 3 2,-4 7-2,-3 0 2,-4 6-1,-4 5 0,-1 6 1,-7 4-2,1 1 1,-2 2 0,-3 3 1,1 0-2,-1-1 1,-1 1 0,0-6 0,5 0 1,0-2-1,2-2 1,6-3-1,-1-4 1,4 0-1,2-4 0,3-4 0,2-3 0,2 2 0,2-2-1,0-2 0,1 1 0,6 0 1,-1-1-1,1 1 1,0 1-1,-1-3 0,0 0 1,-4 3 0,1-1 1,-7 1-2,0-2 2,-3 4-2,-2 1 2,0 1-1,-3 1 0,0-1 0,-3 4 0,2-2 1,-2 1-1,0-1 1,0 0-1,2 1 1,-2 1-2,3-1 2,1 2-2,4 0 1,-1 0-1,2 0 0,5 2 1,-1-3 0,5 2 0,-1-2 0,4 0 0,-2 1-1,5 0 2,-2-2-2,-1-1 1,1-1 0,-1-4 0,1-1 0,-3-2 0,1-3 1,-1 0-1,-1-1 0,-1-2 0,1-2 0,-3-1 0,-2-2 0,-2-1 0,-4 1 1,-2 2-2,-4-2 1,-2-1 0,-3 6 0,-2 1 0,-4 4-1,-2 1 1,-1-2 0,-2 1 1,-2 3-1,-4 0 1,2 0-1,0-1 0,-1-3 0,2 1 0,1-2 0,2 0 0,2-6 0,7 0 0,0-2 0,5-3 0,3-2 0,4 1 1,1-4-1,4 1 0,2 1 0,2-3 0,4 3 1,3 3 0,2 0 0,1 1 0,-1 2 0,2 3-1,-4-2 1,1 7 0,-6-3 0,1 4-1,-3 4 0,-2 3 0,1 5 1,-1 0-1,-1 7-1,0 1 2,0 3-2,-2 1 1,-1 0-1,0 5 2,-3 0-1,-2 0 0,-1-3 0,-1 0 1,0 0-1,-1-1 0,-2 1 1,1-5-2,0 0 1,-1 0 0,1-1 0,1 2 1,-2-3-2,3-1 2,-1-3-1,2-2 0,0-5 1,0-4 0,2-3-1,1-4 1,0-6 0,1-3-1,1 1 1,2-1-1,2-4 0,3-2 0,0-1 0,3-2 0,1-1 0,2-2-1,1-4 1,0-2 0,-1 0 0,-1 1 1,1-1-1,-15-4 0,24 15 0,-24-15 0,16 26-1,-12-5 1,-2 7 0,-4 7 0,-1 6 0,-3 3 0,-2 5 0,-1 4 1,-3 3-1,-1-1 0,0 2 0,-1 1 0,2 0 0,2 4-1,0-4 0,4-1 0,2-1 1,1-2-1,4-3 0,2-4 0,4-7 0,2-2 1,2-2 0,2 0 0,3-1 0,0-3 0,3-1 0,-1 1 0,0-1-1,-1 1 2,-1-1-1,1 1 0,-4-3-1,0 2 2,-3 0-2,-1 1 1,-1 0 0,-4 0 0,0 1 0,-4 3-1,2 1 0,-2-1 0,-2 1 1,-1 1-1,0-3 0,-1 2 0,0-2 1,-1-4 0,-2-1 0,0 0 1,1-1-2,0-1 2,1-3-1,1 0 0,1-2 0,2 0 0,1-1 0,1 0 0,0 2 0,1 1 1,1 1-1,0 5 0,0 1-1,1 3 2,-1 3-1,0 2 0,0 2 0,0 2 0,3 3 0,-2 1 0,1 1 0,-1-2 0,2-1-1,-2 0 0,2-1-2,-9-11-4,12-5-28,-13-5 1,4-24-2,-19 4 1</inkml:trace>
</inkml:ink>
</file>

<file path=ppt/ink/ink23.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1-06-23T03:49:27.483"/>
    </inkml:context>
    <inkml:brush xml:id="br0">
      <inkml:brushProperty name="width" value="0.05833" units="cm"/>
      <inkml:brushProperty name="height" value="0.05833" units="cm"/>
      <inkml:brushProperty name="fitToCurve" value="1"/>
    </inkml:brush>
  </inkml:definitions>
  <inkml:trace contextRef="#ctx0" brushRef="#br0">0 0</inkml:trace>
</inkml:ink>
</file>

<file path=ppt/ink/ink24.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1-06-23T03:49:40.340"/>
    </inkml:context>
    <inkml:brush xml:id="br0">
      <inkml:brushProperty name="width" value="0.05833" units="cm"/>
      <inkml:brushProperty name="height" value="0.05833" units="cm"/>
      <inkml:brushProperty name="fitToCurve" value="1"/>
    </inkml:brush>
  </inkml:definitions>
  <inkml:trace contextRef="#ctx0" brushRef="#br0">0 0</inkml:trace>
</inkml:ink>
</file>

<file path=ppt/ink/ink25.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1-06-23T05:38:16.512"/>
    </inkml:context>
    <inkml:brush xml:id="br0">
      <inkml:brushProperty name="width" value="0.05292" units="cm"/>
      <inkml:brushProperty name="height" value="0.05292" units="cm"/>
      <inkml:brushProperty name="color" value="#3165BB"/>
      <inkml:brushProperty name="fitToCurve" value="1"/>
    </inkml:brush>
  </inkml:definitions>
  <inkml:trace contextRef="#ctx0" brushRef="#br0">0 0</inkml:trace>
</inkml:ink>
</file>

<file path=ppt/ink/ink26.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1-06-23T05:38:16.512"/>
    </inkml:context>
    <inkml:brush xml:id="br0">
      <inkml:brushProperty name="width" value="0.05292" units="cm"/>
      <inkml:brushProperty name="height" value="0.05292" units="cm"/>
      <inkml:brushProperty name="color" value="#3165BB"/>
      <inkml:brushProperty name="fitToCurve" value="1"/>
    </inkml:brush>
  </inkml:definitions>
  <inkml:trace contextRef="#ctx0" brushRef="#br0">0 0</inkml:trace>
</inkml:ink>
</file>

<file path=ppt/ink/ink27.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0" units="1/dev"/>
        </inkml:channelProperties>
      </inkml:inkSource>
      <inkml:timestamp xml:id="ts0" timeString="2011-06-22T08:39:34.907"/>
    </inkml:context>
    <inkml:brush xml:id="br0">
      <inkml:brushProperty name="width" value="0.05833" units="cm"/>
      <inkml:brushProperty name="height" value="0.05833" units="cm"/>
      <inkml:brushProperty name="color" value="#ED1C24"/>
      <inkml:brushProperty name="fitToCurve" value="1"/>
    </inkml:brush>
  </inkml:definitions>
  <inkml:traceGroup>
    <inkml:annotationXML>
      <emma:emma xmlns:emma="http://www.w3.org/2003/04/emma" version="1.0">
        <emma:interpretation id="{E6B8A8F3-2687-4583-842F-01E51191C619}" emma:medium="tactile" emma:mode="ink">
          <msink:context xmlns:msink="http://schemas.microsoft.com/ink/2010/main" type="inkDrawing" rotatedBoundingBox="13850,1765 18445,1775 18443,2581 13848,2570" semanticType="callout" shapeName="Other"/>
        </emma:interpretation>
      </emma:emma>
    </inkml:annotationXML>
    <inkml:trace contextRef="#ctx0" brushRef="#br0">52 645 9,'0'14'14,"0"-14"-1,0 0-1,0 0-1,-6 13-1,6-13-1,0 0 0,0 0-2,0 0-2,-3 19 0,3-19-1,0 0 0,0 0-1,-6 17 0,6-17 0,0 0-1,0 0 1,-7 16 0,7-16 0,0 0 0,0 0 1,0 0-1,-16 8 0,16-8 0,0 0 0,0 0-1,0 0 0,0 0-1,-14 4 0,14-4 0,0 0 0,0 0 0,0 0 0,0 0-1,-4-14 1,4 14 0,0 0-1,0-17 0,0 17 1,3-16-1,-3 16 0,9-23 0,-3 8 0,2 2 0,1-4 0,2 0 1,-1 1-1,0 0 0,0-1 0,1 2 1,-1-1-1,0 0 0,2 1 1,0-1-1,1-2 1,0 2-1,4-3 0,2 0 2,0 0-1,3 0-1,0-1 1,1 2-1,1 2 0,1 1 1,-2 1-1,0 2 0,-1 2 1,0 1-1,0 0 0,0 2 0,0 0 0,0-4 0,1 7-1,1-5 1,-2 6-2,2 2 2,-2-1 0,0 2 0,1 2 0,-1 2 0,-1-1 2,0 3-2,-1-3 2,1 1-2,-1 1 0,1 0 0,-2 3 0,2-1 0,2 3 0,2-1 0,3 1 0,4 1 0,1-3 1,4 0-1,1-2 0,3-1 1,2-2-1,1 2 0,0-4 1,-1 1-1,1-2 0,-2 0 1,-3-3-1,0 1 0,-3-2 1,-2-2-1,-1 2 0,0-2 1,-4 0-1,1 2 0,-4-1 1,1 1-1,-4 1 0,1 0 0,-7 0 0,2-1 1,-1-2-1,1-2 0,0 0 0,2-6 0,-1-2-1,3 0 1,-1-1-1,-2-1 1,1 1-1,-4 0 1,0 1-1,-17 16 1,23-23 0,-23 23 0,15-22 0,-15 22 0,10-22 0,-10 22 0,10-19 0,-10 19 0,8-16 0,-8 16 0,0 0 0,7-13 0,-7 13 0,0 0 0,0 0 0,0 0 0,0 0 0,0 0-1,0 0 1,0 0 0,0 0 0,0 0 0,-1 13 0,1-13 0,-2 17-1,4-2 2,-1 1-2,1 9 1,2 1 1,5 5 0,3 1 0,1 1-1,3-1 1,2-4-1,4-4 1,1-7 0,1-6-1,1-6 0,3-4 0,1-2 0,4-5 0,2-1 0,3-4 1,6 1-1,5-2 0,5 1 1,4 2-1,2 0 0,3 2 0,3 1 0,1 0 1,-4 2-1,0-1 0,-3 2 0,-2-1-1,-4 1 1,-2 0 0,-4 0 0,-1 3 0,0 0 0,0 0 0,2 2 0,-1 0 1,2 0-1,2-1 0,2-1 0,2 2 0,0-2 1,-4-2-1,-4 1 0,1-1 0,-2 0 1,-3-1-2,-4-2 1,-2 1-1,-6-1 2,2 3-2,-7-3 1,-1 4-1,-4 1 1,-3 3 1,0 2-1,-2 0 1,0 5-1,-1-1 1,4 4-1,-4-1 1,1-1-1,1 3 0,-2-3 0,-1 1 0,-15-12 1,25 18-1,-25-18 0,21 10 0,-21-10 0,17 10 0,-17-10 0,15 12 0,-15-12 0,9 20 0,-6-6 0,0 0 0,1 4 1,-1-1-2,3 2 1,-2 2 0,2-1 0,1-2 0,-1-2 0,0-3 0,-6-13 0,11 22 0,-11-22 0,5 13 0,-5-13 0,0 0 0,8 14 0,-8-14 0,6 19 0,-2-6-1,-1 1 2,0 3-2,0 2 1,0 1 0,-3-1 0,1-1 0,-1-4 0,0-14 1,-3 22-1,3-22 0,-1 13 0,1-13 0,0 0 0,-3 17 0,3-17 0,0 0 0,-3 16 0,3-16 0,0 0 0,0 0 0,-6 13 0,6-13-2,0 0-21,0 0-11,-13-19-1,8 1-1,3-7 0</inkml:trace>
  </inkml:traceGroup>
</inkml:ink>
</file>

<file path=ppt/ink/ink28.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0" units="1/dev"/>
        </inkml:channelProperties>
      </inkml:inkSource>
      <inkml:timestamp xml:id="ts0" timeString="2011-06-22T08:44:43.206"/>
    </inkml:context>
    <inkml:brush xml:id="br0">
      <inkml:brushProperty name="width" value="0.05833" units="cm"/>
      <inkml:brushProperty name="height" value="0.05833" units="cm"/>
      <inkml:brushProperty name="color" value="#ED1C24"/>
      <inkml:brushProperty name="fitToCurve" value="1"/>
    </inkml:brush>
  </inkml:definitions>
  <inkml:traceGroup>
    <inkml:annotationXML>
      <emma:emma xmlns:emma="http://www.w3.org/2003/04/emma" version="1.0">
        <emma:interpretation id="{33751A8A-36B8-40F1-A78C-2D8927D8F558}" emma:medium="tactile" emma:mode="ink">
          <msink:context xmlns:msink="http://schemas.microsoft.com/ink/2010/main" type="inkDrawing" rotatedBoundingBox="12066,12771 12281,12218 12823,12429 12608,12982" semanticType="callout" shapeName="Other">
            <msink:sourceLink direction="to" ref="{529C8512-1788-4BA8-BE3A-C42B79D1CD9D}"/>
            <msink:sourceLink direction="from" ref="{C060B8B4-0E33-49D0-BA51-937FBA46106D}"/>
          </msink:context>
        </emma:interpretation>
      </emma:emma>
    </inkml:annotationXML>
    <inkml:trace contextRef="#ctx0" brushRef="#br0">1474-715 12,'-18'-4'21,"18"4"-4,0 0-4,-13 5 0,13-5 1,0 0-1,0 0-2,0 0-3,0 0-1,0 0 0,0 0-1,-4-17-1,4 17-1,0 0-2,0 0 0,0 0-1,0 0-1,13-5 1,-13 5-1,13 5 0,-13-5 0,22 9 0,-6-5 0,1-1 1,3 3-1,1-3 0,2 3 0,1 1 0,2-3 0,1 4 0,-1-2 0,-1-1 0,0-2 1,-3 2-1,-1-2 0,-2-2 0,-1 2 0,-1 0 0,-2-3 0,1 3 0,-16-3 0,27 6 0,-27-6 0,22 7 0,-22-7 0,20 3 1,-20-3-1,20 4 0,-20-4 0,19 3 0,-19-3 1,16 0-1,-16 0 0,0 0 0,16 0 0,-16 0 1,0 0-1,0 0 0,13-3 0,-13 3 0,0 0 1,0 0-1,0 0 0,0 0 0,0 0 0,0 0 0,0 0 0,0 0 0,0 0 0,0 0 0,0 0 0,0 0 0,0 0 0,0 0 0,0 0-1,0 0 2,0 0-1,0 0 0,0 0 0,0 0 1,0 0-1,0 0 0,0 14 1,0-14-1,0 0 0,0 0 0,-13 11 0,13-11 0,0 0 0,-18 16 0,18-16-1,-19 16 1,6-4 0,-3 0 0,0 1 0,-2 2 0,-3 4 0,1-2 0,2 5 0,-2-3-1,2 2 1,5-2 0,-1-2 0,3 0 0,2-3 0,9-14 0,-16 24 0,16-24 1,-15 17-1,15-17 1,-16 16-1,16-16 0,-15 12 1,15-12-1,0 0 1,-15 10-1,15-10 0,0 0 0,0 0 1,0 0-1,0 0 0,0 0 0,-13 8 0,13-8 0,0 0 0,0 0 0,0 0 0,0 0 0,0 0 0,0 0 0,-15 11 2,15-11-2,0 0 0,0 0 0,0 0 0,-16 8 0,16-8 0,0 0 1,0 0-1,-15 7 0,15-7 0,0 0 0,-13 7 0,13-7 1,0 0-1,-13 8 1,13-8-1,0 0 1,0 0-1,0 0 1,0 0-1,-13 11 0,13-11 0,0 0 0,0 0 0,0 0 0,0 0 0,-13 13 0,13-13 0,0 0 0,0 0 0,-11 20 0,11-20-1,0 0 1,0 0 0,0 0-1,-1 13 1,1-13-1,0 0 1,0 0-1,0 0 0,0 0-2,0 0-2,22 7-13,-22-7-11,0 0-3,20-7 1,-15-8 1</inkml:trace>
  </inkml:traceGroup>
</inkml:ink>
</file>

<file path=ppt/ink/ink29.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0" units="1/dev"/>
        </inkml:channelProperties>
      </inkml:inkSource>
      <inkml:timestamp xml:id="ts0" timeString="2011-06-22T08:44:44.705"/>
    </inkml:context>
    <inkml:brush xml:id="br0">
      <inkml:brushProperty name="width" value="0.05833" units="cm"/>
      <inkml:brushProperty name="height" value="0.05833" units="cm"/>
      <inkml:brushProperty name="color" value="#ED1C24"/>
      <inkml:brushProperty name="fitToCurve" value="1"/>
    </inkml:brush>
  </inkml:definitions>
  <inkml:traceGroup>
    <inkml:annotationXML>
      <emma:emma xmlns:emma="http://www.w3.org/2003/04/emma" version="1.0">
        <emma:interpretation id="{529C8512-1788-4BA8-BE3A-C42B79D1CD9D}" emma:medium="tactile" emma:mode="ink">
          <msink:context xmlns:msink="http://schemas.microsoft.com/ink/2010/main" type="inkDrawing" rotatedBoundingBox="13057,12661 13080,12096 13505,12113 13482,12678" hotPoints="13539,12403 13288,12653 13037,12403 13288,12152" semanticType="enclosure" shapeName="Circle">
            <msink:destinationLink direction="to" ref="{33751A8A-36B8-40F1-A78C-2D8927D8F558}"/>
            <msink:destinationLink direction="with" ref="{7A30E5F4-D1B5-4D75-A41B-9BF30393576B}"/>
          </msink:context>
        </emma:interpretation>
      </emma:emma>
    </inkml:annotationXML>
    <inkml:trace contextRef="#ctx0" brushRef="#br0">2471-832 16,'-4'-13'19,"4"13"-2,0 0-2,0 0-3,0 0-1,0 0-2,0 0 0,-12-16-1,12 16-1,0 0-1,-13-3 0,13 3-1,-15-2 0,15 2-2,-19 2-1,19-2 0,-16 3-1,16-3 0,-15 7-1,15-7 0,-13 10 0,13-10 0,-16 16 1,16-16-1,-19 24 0,7-11 0,2 3 1,1 0-1,0 3 0,0 0 1,3 0-1,2 3 0,1 0 1,3 3-1,1 3 0,4 1 0,2 0 1,0-1-1,8 3 1,-2-6-1,5-2 0,1-7 1,3 0-1,3-7 0,0-1 0,2-5 1,-1-5-2,1-2 1,1-1 0,-5-4 0,2-4 0,-3-1 0,0-4 1,-4-1-1,-3-1 1,-4-2 0,0-2 0,-5-1 0,-1 3 0,-5-6 2,2 4-2,-5-4 0,2 1 0,-4-3 1,1 5-1,-2-5 1,1 6-1,0 0 1,0 5-1,-1 0 0,2 6 0,4 13 0,-12-21 0,12 21 0,-16-16 0,16 16 0,-25-14-1,9 6 1,1 4 0,-3-2 0,2 3-1,0 0 0,0 3 0,1 2 0,-1 1 0,1 2 0,-1 0 0,3 1-1,-2 0 1,15-6-1,-22 13 1,22-13-2,-16 11-4,16-11-20,10 17-6,-10-17-1,0 0-1</inkml:trace>
  </inkml:traceGroup>
</inkml:ink>
</file>

<file path=ppt/ink/ink3.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1-06-23T03:49:40.340"/>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EAE03E93-C469-40F7-A061-C863045406EC}" emma:medium="tactile" emma:mode="ink">
          <msink:context xmlns:msink="http://schemas.microsoft.com/ink/2010/main" type="inkDrawing" rotatedBoundingBox="20653,10129 20668,10129 20668,10144 20653,10144" shapeName="Other"/>
        </emma:interpretation>
      </emma:emma>
    </inkml:annotationXML>
    <inkml:trace contextRef="#ctx0" brushRef="#br0">0 0</inkml:trace>
  </inkml:traceGroup>
</inkml:ink>
</file>

<file path=ppt/ink/ink30.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0" units="1/dev"/>
        </inkml:channelProperties>
      </inkml:inkSource>
      <inkml:timestamp xml:id="ts0" timeString="2011-06-22T08:44:31.241"/>
    </inkml:context>
    <inkml:brush xml:id="br0">
      <inkml:brushProperty name="width" value="0.05833" units="cm"/>
      <inkml:brushProperty name="height" value="0.05833" units="cm"/>
      <inkml:brushProperty name="color" value="#ED1C24"/>
      <inkml:brushProperty name="fitToCurve" value="1"/>
    </inkml:brush>
  </inkml:definitions>
  <inkml:traceGroup>
    <inkml:annotationXML>
      <emma:emma xmlns:emma="http://www.w3.org/2003/04/emma" version="1.0">
        <emma:interpretation id="{7A30E5F4-D1B5-4D75-A41B-9BF30393576B}" emma:medium="tactile" emma:mode="ink">
          <msink:context xmlns:msink="http://schemas.microsoft.com/ink/2010/main" type="inkDrawing" rotatedBoundingBox="10798,13066 14889,13046 14892,13644 10801,13665" semanticType="callout" shapeName="Other">
            <msink:sourceLink direction="with" ref="{529C8512-1788-4BA8-BE3A-C42B79D1CD9D}"/>
            <msink:sourceLink direction="with" ref="{C060B8B4-0E33-49D0-BA51-937FBA46106D}"/>
          </msink:context>
        </emma:interpretation>
      </emma:emma>
    </inkml:annotationXML>
    <inkml:trace contextRef="#ctx0" brushRef="#br0">19 559 16,'0'0'21,"-13"6"2,13-6 0,0 0-9,0 0-4,0 0-1,0 0-2,0 0 0,-4-16-1,4 16-1,-2-16 0,2 16-1,0-21-1,0 21-1,2-26 0,0 13-1,0-2 1,2-1-1,1-2 0,2-1 0,0 0-1,5 0 1,-1 0 0,2 2 0,-1-3-1,1 4 1,-1 0-1,1 3 0,-13 13 0,23-20 1,-7 9-1,2 0 0,6-1 2,5 0-2,3 0 1,10-1 0,5-1 0,6 2 0,1-3 0,5 7 0,-3-4 0,1 4 0,-1 4 0,-3 3 0,-3 4 0,0 2-1,-6 6 1,0 2 0,-4 3-1,0 3 1,-3-3-1,1 5 1,-4-4-1,1 1 1,2-7-1,4 0 1,2-5-1,-1-2 1,5-4-1,0-2 0,0-2 1,2-5-1,-5 1 0,0-6 0,-6 3 0,1-5 1,-8 1-1,-2-3 0,-5-1 1,-2 2-1,-6-2 0,-1 3 1,-4-1-1,-2 3 0,0 1 0,-2-1 0,-7 14 1,11-19-1,-11 19 0,7-14 0,-7 14 0,0 0 0,0 0 0,9-13 0,-9 13-1,0 0 1,0 0 0,0 0 0,0 0 0,0 0-1,0 0 1,0 0 0,0 0 0,9 19 0,-9-19-1,20 25 2,-7-9-1,4 1 0,0 1 0,4 1 1,1-2-1,1-1 0,1-2 1,0-3-1,2-2 0,3-3 0,5-3 0,2-5 0,3-3 1,4-3-2,3 0 2,4-1-1,1-2 0,5 6 0,-2 0 0,4 4 0,-2 1-1,4 1 2,-3 2-2,1-1 1,-4 1 1,1-3-1,-4 0 0,1-2 0,-2-1 0,-5 2 0,-1-1 0,-1 2 0,0 0 0,-2 0 1,1 3-1,1-1 0,0 1 0,-2-1-1,2 0 1,-2-2 0,-2 0 0,1-2 0,-6 0 0,-3 0 0,-2-2 0,-4 2 1,-3-1-1,0 3 0,-2 0 0,0 3 1,1 2-2,-1 2 1,1 3 0,3 0 0,-4 4 0,1 0 0,-1-2 0,-2 1 0,-2 2 0,-3-2 1,-1 0-1,-2 0 0,-1 2 1,-3 1-1,0 2 0,0 1 1,-2 1-1,1 2 1,-1-1-1,1 1 0,-2-3 0,1 0 0,-1-2-1,-3 1 1,0-1-1,-6-2-2,6 7-7,-4-4-25,4-18 3,-12 14-4,12-14 2</inkml:trace>
  </inkml:traceGroup>
</inkml:ink>
</file>

<file path=ppt/ink/ink31.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0" units="1/dev"/>
        </inkml:channelProperties>
      </inkml:inkSource>
      <inkml:timestamp xml:id="ts0" timeString="2011-06-22T08:44:49.614"/>
    </inkml:context>
    <inkml:brush xml:id="br0">
      <inkml:brushProperty name="width" value="0.05833" units="cm"/>
      <inkml:brushProperty name="height" value="0.05833" units="cm"/>
      <inkml:brushProperty name="color" value="#ED1C24"/>
      <inkml:brushProperty name="fitToCurve" value="1"/>
    </inkml:brush>
  </inkml:definitions>
  <inkml:traceGroup>
    <inkml:annotationXML>
      <emma:emma xmlns:emma="http://www.w3.org/2003/04/emma" version="1.0">
        <emma:interpretation id="{409473CC-5655-4961-A4F5-97F3D989189E}" emma:medium="tactile" emma:mode="ink">
          <msink:context xmlns:msink="http://schemas.microsoft.com/ink/2010/main" type="writingRegion" rotatedBoundingBox="10789,16555 14754,16557 14753,17623 10788,17621"/>
        </emma:interpretation>
      </emma:emma>
    </inkml:annotationXML>
    <inkml:traceGroup>
      <inkml:annotationXML>
        <emma:emma xmlns:emma="http://www.w3.org/2003/04/emma" version="1.0">
          <emma:interpretation id="{63F066AE-F3E7-48E8-8191-3540B1D6A52B}" emma:medium="tactile" emma:mode="ink">
            <msink:context xmlns:msink="http://schemas.microsoft.com/ink/2010/main" type="paragraph" rotatedBoundingBox="10789,16555 14754,16557 14753,17623 10788,17621" alignmentLevel="1"/>
          </emma:interpretation>
        </emma:emma>
      </inkml:annotationXML>
      <inkml:traceGroup>
        <inkml:annotationXML>
          <emma:emma xmlns:emma="http://www.w3.org/2003/04/emma" version="1.0">
            <emma:interpretation id="{DAE42337-C4FB-43CB-A46A-9FD92999BD8C}" emma:medium="tactile" emma:mode="ink">
              <msink:context xmlns:msink="http://schemas.microsoft.com/ink/2010/main" type="line" rotatedBoundingBox="10789,16555 14754,16557 14753,17623 10788,17621"/>
            </emma:interpretation>
          </emma:emma>
        </inkml:annotationXML>
        <inkml:traceGroup>
          <inkml:annotationXML>
            <emma:emma xmlns:emma="http://www.w3.org/2003/04/emma" version="1.0">
              <emma:interpretation id="{C060B8B4-0E33-49D0-BA51-937FBA46106D}" emma:medium="tactile" emma:mode="ink">
                <msink:context xmlns:msink="http://schemas.microsoft.com/ink/2010/main" type="inkWord" rotatedBoundingBox="10789,16555 14754,16557 14753,17623 10788,17621">
                  <msink:destinationLink direction="from" ref="{33751A8A-36B8-40F1-A78C-2D8927D8F558}"/>
                  <msink:destinationLink direction="with" ref="{7A30E5F4-D1B5-4D75-A41B-9BF30393576B}"/>
                </msink:context>
              </emma:interpretation>
              <emma:one-of disjunction-type="recognition" id="oneOf0">
                <emma:interpretation id="interp0" emma:lang="en-US" emma:confidence="0">
                  <emma:literal>To</emma:literal>
                </emma:interpretation>
                <emma:interpretation id="interp1" emma:lang="en-US" emma:confidence="0">
                  <emma:literal>too</emma:literal>
                </emma:interpretation>
                <emma:interpretation id="interp2" emma:lang="en-US" emma:confidence="0">
                  <emma:literal>5</emma:literal>
                </emma:interpretation>
                <emma:interpretation id="interp3" emma:lang="en-US" emma:confidence="0">
                  <emma:literal>I</emma:literal>
                </emma:interpretation>
                <emma:interpretation id="interp4" emma:lang="en-US" emma:confidence="0">
                  <emma:literal>Tao</emma:literal>
                </emma:interpretation>
              </emma:one-of>
            </emma:emma>
          </inkml:annotationXML>
          <inkml:trace contextRef="#ctx0" brushRef="#br0">39 192 8,'-9'-19'21,"9"19"1,-8-17-4,8 17-2,-1-16-4,1 16-2,-2-15-1,2 15-1,0 0-1,-4-19 0,4 19-1,0 0 0,0 0-2,0 0 1,0 0-2,-15-15-1,15 15 0,0 0-1,0 0-1,0 0 0,0 0 1,0 0-1,0 0 0,0 0 0,0 0 0,0 0 0,0 0 2,0 0-2,15-1 1,-15 1-1,0 0 1,15 12-1,-15-12 0,9 14 1,-9-14-1,14 21 1,-14-21-1,21 26 1,-6-13-1,-2 1 0,4-1 1,1 0-1,1-3 1,5 0-1,4-2 1,4-5-1,6 0 1,2-5 0,6-1 0,2-1-1,5-4 1,0 1-1,1 1 0,-2 0 0,-3 2 0,-1 1 0,-2 2 0,1-4 0,-2 2 0,-2 0 0,1-2 1,0-3-1,0 1 0,1 0 0,-3-1 0,-2 5 0,-3 2 0,-2 2 0,-1 2 0,-2 3 0,-2 1-1,-1 2 2,0-1-1,-1 0 0,0-2 0,-1 2 0,-1-3 0,2 3 0,3-2 1,-3-1-1,1 3 0,-2-4 0,-1 2 1,-2 0-1,-3-2 0,-4-1 1,-4 0-1,-13-3 1,18 2-1,-18-2 1,0 0-1,16-5 1,-16 5 0,0 0-1,16-17 0,-16 17 0,14-18 1,-14 18-2,17-20 1,-17 20 1,24-22-2,-11 10 1,3 0 0,2-1 0,1 0 0,2-2 0,2 0 0,1 1 0,4-1 0,-2 1 0,4 2 0,3 0 0,3 3 0,3 3-1,4 1 1,4 3 0,5 2 0,1 2-1,1 1 1,0-1 0,1 0 0,1 2-1,-5 1 1,4-1 0,-2 3 0,1 1 0,1 1 0,0-1-1,4 3 2,3-4-1,1 0 0,1-2 0,2-2 0,0-2 0,0-1 1,-1-3-1,-3 2 0,-6-2 0,-4-2 0,-4 2 1,-9-1-1,1 0 0,-5-2 0,-4 0 0,-3 0 1,-3 0-1,-3 0 0,-1 2 0,-4-1 0,-3 1 1,-14 4-1,20-6 0,-20 6 0,18-9 0,-18 9 1,0 0-1,18-13 0,-18 13 1,0 0 0,0 0 0,0 0 0,0 0-1,0 0 0,0 0-1,-12-17-4,12 17-29,-15 1 0,-4-5-2,0-4-1</inkml:trace>
          <inkml:trace contextRef="#ctx0" brushRef="#br0" timeOffset="1560.089">1902 501 28,'2'-17'26,"-2"17"0,0 0 0,0 0-13,0 0-6,0 0-2,-9 15 0,9-15-1,-16 17 0,2-8 0,4 8 0,-7-6-1,2 6 1,-7-5-2,0 7 1,-5-6-1,-2 6-1,-2-4 0,-3 1 1,0-1-1,-1 1-1,3-3 1,-2 0 0,1-3 0,7 1 0,-1-3 0,4 1 0,1-3 0,4 0 0,1-3 0,17-3-1,-21 7 1,21-7-1,-15 3 0,15-3 1,0 0-1,0 0 0,0 0 1,0 0 0,0 0-1,0 0 1,15 9-1,-15-9 0,0 0 0,0 0 1,13 10-1,-13-10 0,0 0 0,0 0 0,12 13 1,-12-13-1,15 6 0,-15-6 1,23 7-1,-7-4 0,1 2 0,2-1 1,3 1-1,0 0 1,3 3-1,3-1 0,-2-1 2,4 3-2,1-1 1,1 1-2,-1 0 3,1-2-3,-1 4 2,-2-4-1,1 0 0,-2-1-1,-5 1 2,-1 1-1,-4-2 0,-2 1 1,-1-4-1,-15-3 0,21 12 0,-21-12 1,14 10-1,-14-10 0,14 10 1,-14-10-1,0 0 0,17 15 0,-17-15 0,13 9 1,-13-9-1,0 0 0,18 5 0,-18-5 1,0 0-1,15 5 0,-15-5 0,0 0 0,16 4 0,-16-4 0,0 0 1,13 5-1,-13-5 0,0 0 0,0 0 0,0 0 0,0 0 0,0 0 0,0 0-1,0 0-1,16 2-7,-16-2-24,0 0-2,-1-19 1,2 2-2</inkml:trace>
          <inkml:trace contextRef="#ctx0" brushRef="#br0" timeOffset="2687.1537">2692 516 12,'0'0'25,"0"0"2,0 0 0,0 0-9,-12-19-4,12 19-3,0 0-2,-4-13-2,4 13-1,0 0-2,-15-16 0,15 16-1,-13-2 1,13 2-3,-19 8 0,19-8 0,-24 16-1,11-5 1,13-11-1,-25 28 0,10-12 1,2 5-1,-3-2 1,0 6 0,-2-2 0,1 7 1,-3-3 0,3 7 0,-1-3 0,3 4-1,2-1 1,7-2-1,2 0 1,5-1-2,5-5 1,7-1-1,5-4 1,7-7 0,5-7-1,3-1 1,3-9-1,2-8 0,-1-5 0,1-8 1,-3-2-2,-4-3 1,1-4-1,-4 3 2,-3-4-2,-4 5 2,-5 1-2,-3 1 1,-4 1 1,-7 3 0,-7-4-1,-3 4 1,-3-2 0,-1 0-1,-2 0 1,-2 2 0,-2-1-1,2 4 0,-3 2 1,-1 2-1,0 4 1,-2 5-2,-2 4 1,1 5 0,1 3 0,-2 4-1,5 6 0,-2-5-4,16 15-16,-6-10-15,11-15 2,-1 23-3,1-23 2</inkml:trace>
        </inkml:traceGroup>
      </inkml:traceGroup>
    </inkml:traceGroup>
  </inkml:traceGroup>
</inkml:ink>
</file>

<file path=ppt/ink/ink32.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0" units="1/dev"/>
        </inkml:channelProperties>
      </inkml:inkSource>
      <inkml:timestamp xml:id="ts0" timeString="2011-06-22T08:39:34.907"/>
    </inkml:context>
    <inkml:brush xml:id="br0">
      <inkml:brushProperty name="width" value="0.05833" units="cm"/>
      <inkml:brushProperty name="height" value="0.05833" units="cm"/>
      <inkml:brushProperty name="color" value="#ED1C24"/>
      <inkml:brushProperty name="fitToCurve" value="1"/>
    </inkml:brush>
  </inkml:definitions>
  <inkml:trace contextRef="#ctx0" brushRef="#br0">52 645 9,'0'14'14,"0"-14"-1,0 0-1,0 0-1,-6 13-1,6-13-1,0 0 0,0 0-2,0 0-2,-3 19 0,3-19-1,0 0 0,0 0-1,-6 17 0,6-17 0,0 0-1,0 0 1,-7 16 0,7-16 0,0 0 0,0 0 1,0 0-1,-16 8 0,16-8 0,0 0 0,0 0-1,0 0 0,0 0-1,-14 4 0,14-4 0,0 0 0,0 0 0,0 0 0,0 0-1,-4-14 1,4 14 0,0 0-1,0-17 0,0 17 1,3-16-1,-3 16 0,9-23 0,-3 8 0,2 2 0,1-4 0,2 0 1,-1 1-1,0 0 0,0-1 0,1 2 1,-1-1-1,0 0 0,2 1 1,0-1-1,1-2 1,0 2-1,4-3 0,2 0 2,0 0-1,3 0-1,0-1 1,1 2-1,1 2 0,1 1 1,-2 1-1,0 2 0,-1 2 1,0 1-1,0 0 0,0 2 0,0 0 0,0-4 0,1 7-1,1-5 1,-2 6-2,2 2 2,-2-1 0,0 2 0,1 2 0,-1 2 0,-1-1 2,0 3-2,-1-3 2,1 1-2,-1 1 0,1 0 0,-2 3 0,2-1 0,2 3 0,2-1 0,3 1 0,4 1 0,1-3 1,4 0-1,1-2 0,3-1 1,2-2-1,1 2 0,0-4 1,-1 1-1,1-2 0,-2 0 1,-3-3-1,0 1 0,-3-2 1,-2-2-1,-1 2 0,0-2 1,-4 0-1,1 2 0,-4-1 1,1 1-1,-4 1 0,1 0 0,-7 0 0,2-1 1,-1-2-1,1-2 0,0 0 0,2-6 0,-1-2-1,3 0 1,-1-1-1,-2-1 1,1 1-1,-4 0 1,0 1-1,-17 16 1,23-23 0,-23 23 0,15-22 0,-15 22 0,10-22 0,-10 22 0,10-19 0,-10 19 0,8-16 0,-8 16 0,0 0 0,7-13 0,-7 13 0,0 0 0,0 0 0,0 0 0,0 0 0,0 0-1,0 0 1,0 0 0,0 0 0,0 0 0,-1 13 0,1-13 0,-2 17-1,4-2 2,-1 1-2,1 9 1,2 1 1,5 5 0,3 1 0,1 1-1,3-1 1,2-4-1,4-4 1,1-7 0,1-6-1,1-6 0,3-4 0,1-2 0,4-5 0,2-1 0,3-4 1,6 1-1,5-2 0,5 1 1,4 2-1,2 0 0,3 2 0,3 1 0,1 0 1,-4 2-1,0-1 0,-3 2 0,-2-1-1,-4 1 1,-2 0 0,-4 0 0,-1 3 0,0 0 0,0 0 0,2 2 0,-1 0 1,2 0-1,2-1 0,2-1 0,2 2 0,0-2 1,-4-2-1,-4 1 0,1-1 0,-2 0 1,-3-1-2,-4-2 1,-2 1-1,-6-1 2,2 3-2,-7-3 1,-1 4-1,-4 1 1,-3 3 1,0 2-1,-2 0 1,0 5-1,-1-1 1,4 4-1,-4-1 1,1-1-1,1 3 0,-2-3 0,-1 1 0,-15-12 1,25 18-1,-25-18 0,21 10 0,-21-10 0,17 10 0,-17-10 0,15 12 0,-15-12 0,9 20 0,-6-6 0,0 0 0,1 4 1,-1-1-2,3 2 1,-2 2 0,2-1 0,1-2 0,-1-2 0,0-3 0,-6-13 0,11 22 0,-11-22 0,5 13 0,-5-13 0,0 0 0,8 14 0,-8-14 0,6 19 0,-2-6-1,-1 1 2,0 3-2,0 2 1,0 1 0,-3-1 0,1-1 0,-1-4 0,0-14 1,-3 22-1,3-22 0,-1 13 0,1-13 0,0 0 0,-3 17 0,3-17 0,0 0 0,-3 16 0,3-16 0,0 0 0,0 0 0,-6 13 0,6-13-2,0 0-21,0 0-11,-13-19-1,8 1-1,3-7 0</inkml:trace>
</inkml:ink>
</file>

<file path=ppt/ink/ink33.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0" units="1/dev"/>
        </inkml:channelProperties>
      </inkml:inkSource>
      <inkml:timestamp xml:id="ts0" timeString="2011-06-22T08:44:43.206"/>
    </inkml:context>
    <inkml:brush xml:id="br0">
      <inkml:brushProperty name="width" value="0.05833" units="cm"/>
      <inkml:brushProperty name="height" value="0.05833" units="cm"/>
      <inkml:brushProperty name="color" value="#ED1C24"/>
      <inkml:brushProperty name="fitToCurve" value="1"/>
    </inkml:brush>
  </inkml:definitions>
  <inkml:trace contextRef="#ctx0" brushRef="#br0">1474-715 12,'-18'-4'21,"18"4"-4,0 0-4,-13 5 0,13-5 1,0 0-1,0 0-2,0 0-3,0 0-1,0 0 0,0 0-1,-4-17-1,4 17-1,0 0-2,0 0 0,0 0-1,0 0-1,13-5 1,-13 5-1,13 5 0,-13-5 0,22 9 0,-6-5 0,1-1 1,3 3-1,1-3 0,2 3 0,1 1 0,2-3 0,1 4 0,-1-2 0,-1-1 0,0-2 1,-3 2-1,-1-2 0,-2-2 0,-1 2 0,-1 0 0,-2-3 0,1 3 0,-16-3 0,27 6 0,-27-6 0,22 7 0,-22-7 0,20 3 1,-20-3-1,20 4 0,-20-4 0,19 3 0,-19-3 1,16 0-1,-16 0 0,0 0 0,16 0 0,-16 0 1,0 0-1,0 0 0,13-3 0,-13 3 0,0 0 1,0 0-1,0 0 0,0 0 0,0 0 0,0 0 0,0 0 0,0 0 0,0 0 0,0 0 0,0 0 0,0 0 0,0 0 0,0 0 0,0 0-1,0 0 2,0 0-1,0 0 0,0 0 0,0 0 1,0 0-1,0 0 0,0 14 1,0-14-1,0 0 0,0 0 0,-13 11 0,13-11 0,0 0 0,-18 16 0,18-16-1,-19 16 1,6-4 0,-3 0 0,0 1 0,-2 2 0,-3 4 0,1-2 0,2 5 0,-2-3-1,2 2 1,5-2 0,-1-2 0,3 0 0,2-3 0,9-14 0,-16 24 0,16-24 1,-15 17-1,15-17 1,-16 16-1,16-16 0,-15 12 1,15-12-1,0 0 1,-15 10-1,15-10 0,0 0 0,0 0 1,0 0-1,0 0 0,0 0 0,-13 8 0,13-8 0,0 0 0,0 0 0,0 0 0,0 0 0,0 0 0,0 0 0,-15 11 2,15-11-2,0 0 0,0 0 0,0 0 0,-16 8 0,16-8 0,0 0 1,0 0-1,-15 7 0,15-7 0,0 0 0,-13 7 0,13-7 1,0 0-1,-13 8 1,13-8-1,0 0 1,0 0-1,0 0 1,0 0-1,-13 11 0,13-11 0,0 0 0,0 0 0,0 0 0,0 0 0,-13 13 0,13-13 0,0 0 0,0 0 0,-11 20 0,11-20-1,0 0 1,0 0 0,0 0-1,-1 13 1,1-13-1,0 0 1,0 0-1,0 0 0,0 0-2,0 0-2,22 7-13,-22-7-11,0 0-3,20-7 1,-15-8 1</inkml:trace>
</inkml:ink>
</file>

<file path=ppt/ink/ink34.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0" units="1/dev"/>
        </inkml:channelProperties>
      </inkml:inkSource>
      <inkml:timestamp xml:id="ts0" timeString="2011-06-22T08:44:44.705"/>
    </inkml:context>
    <inkml:brush xml:id="br0">
      <inkml:brushProperty name="width" value="0.05833" units="cm"/>
      <inkml:brushProperty name="height" value="0.05833" units="cm"/>
      <inkml:brushProperty name="color" value="#ED1C24"/>
      <inkml:brushProperty name="fitToCurve" value="1"/>
    </inkml:brush>
  </inkml:definitions>
  <inkml:trace contextRef="#ctx0" brushRef="#br0">2471-832 16,'-4'-13'19,"4"13"-2,0 0-2,0 0-3,0 0-1,0 0-2,0 0 0,-12-16-1,12 16-1,0 0-1,-13-3 0,13 3-1,-15-2 0,15 2-2,-19 2-1,19-2 0,-16 3-1,16-3 0,-15 7-1,15-7 0,-13 10 0,13-10 0,-16 16 1,16-16-1,-19 24 0,7-11 0,2 3 1,1 0-1,0 3 0,0 0 1,3 0-1,2 3 0,1 0 1,3 3-1,1 3 0,4 1 0,2 0 1,0-1-1,8 3 1,-2-6-1,5-2 0,1-7 1,3 0-1,3-7 0,0-1 0,2-5 1,-1-5-2,1-2 1,1-1 0,-5-4 0,2-4 0,-3-1 0,0-4 1,-4-1-1,-3-1 1,-4-2 0,0-2 0,-5-1 0,-1 3 0,-5-6 2,2 4-2,-5-4 0,2 1 0,-4-3 1,1 5-1,-2-5 1,1 6-1,0 0 1,0 5-1,-1 0 0,2 6 0,4 13 0,-12-21 0,12 21 0,-16-16 0,16 16 0,-25-14-1,9 6 1,1 4 0,-3-2 0,2 3-1,0 0 0,0 3 0,1 2 0,-1 1 0,1 2 0,-1 0 0,3 1-1,-2 0 1,15-6-1,-22 13 1,22-13-2,-16 11-4,16-11-20,10 17-6,-10-17-1,0 0-1</inkml:trace>
</inkml:ink>
</file>

<file path=ppt/ink/ink35.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0" units="1/dev"/>
        </inkml:channelProperties>
      </inkml:inkSource>
      <inkml:timestamp xml:id="ts0" timeString="2011-06-22T08:44:31.241"/>
    </inkml:context>
    <inkml:brush xml:id="br0">
      <inkml:brushProperty name="width" value="0.05833" units="cm"/>
      <inkml:brushProperty name="height" value="0.05833" units="cm"/>
      <inkml:brushProperty name="color" value="#ED1C24"/>
      <inkml:brushProperty name="fitToCurve" value="1"/>
    </inkml:brush>
  </inkml:definitions>
  <inkml:trace contextRef="#ctx0" brushRef="#br0">19 559 16,'0'0'21,"-13"6"2,13-6 0,0 0-9,0 0-4,0 0-1,0 0-2,0 0 0,-4-16-1,4 16-1,-2-16 0,2 16-1,0-21-1,0 21-1,2-26 0,0 13-1,0-2 1,2-1-1,1-2 0,2-1 0,0 0-1,5 0 1,-1 0 0,2 2 0,-1-3-1,1 4 1,-1 0-1,1 3 0,-13 13 0,23-20 1,-7 9-1,2 0 0,6-1 2,5 0-2,3 0 1,10-1 0,5-1 0,6 2 0,1-3 0,5 7 0,-3-4 0,1 4 0,-1 4 0,-3 3 0,-3 4 0,0 2-1,-6 6 1,0 2 0,-4 3-1,0 3 1,-3-3-1,1 5 1,-4-4-1,1 1 1,2-7-1,4 0 1,2-5-1,-1-2 1,5-4-1,0-2 0,0-2 1,2-5-1,-5 1 0,0-6 0,-6 3 0,1-5 1,-8 1-1,-2-3 0,-5-1 1,-2 2-1,-6-2 0,-1 3 1,-4-1-1,-2 3 0,0 1 0,-2-1 0,-7 14 1,11-19-1,-11 19 0,7-14 0,-7 14 0,0 0 0,0 0 0,9-13 0,-9 13-1,0 0 1,0 0 0,0 0 0,0 0 0,0 0-1,0 0 1,0 0 0,0 0 0,9 19 0,-9-19-1,20 25 2,-7-9-1,4 1 0,0 1 0,4 1 1,1-2-1,1-1 0,1-2 1,0-3-1,2-2 0,3-3 0,5-3 0,2-5 0,3-3 1,4-3-2,3 0 2,4-1-1,1-2 0,5 6 0,-2 0 0,4 4 0,-2 1-1,4 1 2,-3 2-2,1-1 1,-4 1 1,1-3-1,-4 0 0,1-2 0,-2-1 0,-5 2 0,-1-1 0,-1 2 0,0 0 0,-2 0 1,1 3-1,1-1 0,0 1 0,-2-1-1,2 0 1,-2-2 0,-2 0 0,1-2 0,-6 0 0,-3 0 0,-2-2 0,-4 2 1,-3-1-1,0 3 0,-2 0 0,0 3 1,1 2-2,-1 2 1,1 3 0,3 0 0,-4 4 0,1 0 0,-1-2 0,-2 1 0,-2 2 0,-3-2 1,-1 0-1,-2 0 0,-1 2 1,-3 1-1,0 2 0,0 1 1,-2 1-1,1 2 1,-1-1-1,1 1 0,-2-3 0,1 0 0,-1-2-1,-3 1 1,0-1-1,-6-2-2,6 7-7,-4-4-25,4-18 3,-12 14-4,12-14 2</inkml:trace>
</inkml:ink>
</file>

<file path=ppt/ink/ink36.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0" units="1/dev"/>
        </inkml:channelProperties>
      </inkml:inkSource>
      <inkml:timestamp xml:id="ts0" timeString="2011-06-22T08:44:49.614"/>
    </inkml:context>
    <inkml:brush xml:id="br0">
      <inkml:brushProperty name="width" value="0.05833" units="cm"/>
      <inkml:brushProperty name="height" value="0.05833" units="cm"/>
      <inkml:brushProperty name="color" value="#ED1C24"/>
      <inkml:brushProperty name="fitToCurve" value="1"/>
    </inkml:brush>
  </inkml:definitions>
  <inkml:trace contextRef="#ctx0" brushRef="#br0">39 192 8,'-9'-19'21,"9"19"1,-8-17-4,8 17-2,-1-16-4,1 16-2,-2-15-1,2 15-1,0 0-1,-4-19 0,4 19-1,0 0 0,0 0-2,0 0 1,0 0-2,-15-15-1,15 15 0,0 0-1,0 0-1,0 0 0,0 0 1,0 0-1,0 0 0,0 0 0,0 0 0,0 0 0,0 0 2,0 0-2,15-1 1,-15 1-1,0 0 1,15 12-1,-15-12 0,9 14 1,-9-14-1,14 21 1,-14-21-1,21 26 1,-6-13-1,-2 1 0,4-1 1,1 0-1,1-3 1,5 0-1,4-2 1,4-5-1,6 0 1,2-5 0,6-1 0,2-1-1,5-4 1,0 1-1,1 1 0,-2 0 0,-3 2 0,-1 1 0,-2 2 0,1-4 0,-2 2 0,-2 0 0,1-2 1,0-3-1,0 1 0,1 0 0,-3-1 0,-2 5 0,-3 2 0,-2 2 0,-1 2 0,-2 3 0,-2 1-1,-1 2 2,0-1-1,-1 0 0,0-2 0,-1 2 0,-1-3 0,2 3 0,3-2 1,-3-1-1,1 3 0,-2-4 0,-1 2 1,-2 0-1,-3-2 0,-4-1 1,-4 0-1,-13-3 1,18 2-1,-18-2 1,0 0-1,16-5 1,-16 5 0,0 0-1,16-17 0,-16 17 0,14-18 1,-14 18-2,17-20 1,-17 20 1,24-22-2,-11 10 1,3 0 0,2-1 0,1 0 0,2-2 0,2 0 0,1 1 0,4-1 0,-2 1 0,4 2 0,3 0 0,3 3 0,3 3-1,4 1 1,4 3 0,5 2 0,1 2-1,1 1 1,0-1 0,1 0 0,1 2-1,-5 1 1,4-1 0,-2 3 0,1 1 0,1 1 0,0-1-1,4 3 2,3-4-1,1 0 0,1-2 0,2-2 0,0-2 0,0-1 1,-1-3-1,-3 2 0,-6-2 0,-4-2 0,-4 2 1,-9-1-1,1 0 0,-5-2 0,-4 0 0,-3 0 1,-3 0-1,-3 0 0,-1 2 0,-4-1 0,-3 1 1,-14 4-1,20-6 0,-20 6 0,18-9 0,-18 9 1,0 0-1,18-13 0,-18 13 1,0 0 0,0 0 0,0 0 0,0 0-1,0 0 0,0 0-1,-12-17-4,12 17-29,-15 1 0,-4-5-2,0-4-1</inkml:trace>
  <inkml:trace contextRef="#ctx0" brushRef="#br0" timeOffset="1560.089">1902 501 28,'2'-17'26,"-2"17"0,0 0 0,0 0-13,0 0-6,0 0-2,-9 15 0,9-15-1,-16 17 0,2-8 0,4 8 0,-7-6-1,2 6 1,-7-5-2,0 7 1,-5-6-1,-2 6-1,-2-4 0,-3 1 1,0-1-1,-1 1-1,3-3 1,-2 0 0,1-3 0,7 1 0,-1-3 0,4 1 0,1-3 0,4 0 0,1-3 0,17-3-1,-21 7 1,21-7-1,-15 3 0,15-3 1,0 0-1,0 0 0,0 0 1,0 0 0,0 0-1,0 0 1,15 9-1,-15-9 0,0 0 0,0 0 1,13 10-1,-13-10 0,0 0 0,0 0 0,12 13 1,-12-13-1,15 6 0,-15-6 1,23 7-1,-7-4 0,1 2 0,2-1 1,3 1-1,0 0 1,3 3-1,3-1 0,-2-1 2,4 3-2,1-1 1,1 1-2,-1 0 3,1-2-3,-1 4 2,-2-4-1,1 0 0,-2-1-1,-5 1 2,-1 1-1,-4-2 0,-2 1 1,-1-4-1,-15-3 0,21 12 0,-21-12 1,14 10-1,-14-10 0,14 10 1,-14-10-1,0 0 0,17 15 0,-17-15 0,13 9 1,-13-9-1,0 0 0,18 5 0,-18-5 1,0 0-1,15 5 0,-15-5 0,0 0 0,16 4 0,-16-4 0,0 0 1,13 5-1,-13-5 0,0 0 0,0 0 0,0 0 0,0 0 0,0 0 0,0 0-1,0 0-1,16 2-7,-16-2-24,0 0-2,-1-19 1,2 2-2</inkml:trace>
  <inkml:trace contextRef="#ctx0" brushRef="#br0" timeOffset="2687.1537">2692 516 12,'0'0'25,"0"0"2,0 0 0,0 0-9,-12-19-4,12 19-3,0 0-2,-4-13-2,4 13-1,0 0-2,-15-16 0,15 16-1,-13-2 1,13 2-3,-19 8 0,19-8 0,-24 16-1,11-5 1,13-11-1,-25 28 0,10-12 1,2 5-1,-3-2 1,0 6 0,-2-2 0,1 7 1,-3-3 0,3 7 0,-1-3 0,3 4-1,2-1 1,7-2-1,2 0 1,5-1-2,5-5 1,7-1-1,5-4 1,7-7 0,5-7-1,3-1 1,3-9-1,2-8 0,-1-5 0,1-8 1,-3-2-2,-4-3 1,1-4-1,-4 3 2,-3-4-2,-4 5 2,-5 1-2,-3 1 1,-4 1 1,-7 3 0,-7-4-1,-3 4 1,-3-2 0,-1 0-1,-2 0 1,-2 2 0,-2-1-1,2 4 0,-3 2 1,-1 2-1,0 4 1,-2 5-2,-2 4 1,1 5 0,1 3 0,-2 4-1,5 6 0,-2-5-4,16 15-16,-6-10-15,11-15 2,-1 23-3,1-23 2</inkml:trace>
</inkml:ink>
</file>

<file path=ppt/ink/ink37.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0" units="1/dev"/>
        </inkml:channelProperties>
      </inkml:inkSource>
      <inkml:timestamp xml:id="ts0" timeString="2011-06-22T09:37:08.044"/>
    </inkml:context>
    <inkml:brush xml:id="br0">
      <inkml:brushProperty name="width" value="0.05833" units="cm"/>
      <inkml:brushProperty name="height" value="0.05833" units="cm"/>
      <inkml:brushProperty name="color" value="#ED1C24"/>
      <inkml:brushProperty name="fitToCurve" value="1"/>
    </inkml:brush>
  </inkml:definitions>
  <inkml:traceGroup>
    <inkml:annotationXML>
      <emma:emma xmlns:emma="http://www.w3.org/2003/04/emma" version="1.0">
        <emma:interpretation id="{0D573CCD-23B1-410C-A083-56D6A6F4AAD1}" emma:medium="tactile" emma:mode="ink">
          <msink:context xmlns:msink="http://schemas.microsoft.com/ink/2010/main" type="inkDrawing" rotatedBoundingBox="18950,8299 23968,7498 24235,9171 19217,9972" semanticType="callout" shapeName="Other">
            <msink:sourceLink direction="with" ref="{A3584AF1-A5C0-453C-A43A-44FB069D978C}"/>
          </msink:context>
        </emma:interpretation>
      </emma:emma>
    </inkml:annotationXML>
    <inkml:trace contextRef="#ctx0" brushRef="#br0">9 1763 5,'0'0'8,"6"-13"-1,-6 13-1,0 0 0,3-15-1,-3 15-1,0 0-2,0 0 0,0 0-1,0 0-1,0 0 2,-13-1-1,13 1 0,0 0 1,0 0 0,0 0 0,0 0 1,0 0 0,-5-13-1,5 13 1,0 0-1,3-19 0,-3 19-1,6-17 1,-6 17-1,8-20 0,-8 20 0,10-21-1,-10 21 1,12-19 0,-12 19 0,17-19 1,-5 6-1,-12 13 3,21-22-1,-21 22 2,22-26 0,-10 11 0,-7-2 1,6 1-2,-7-3 1,6 1-2,1-3 0,0 2-2,1 2-1,1-1 1,4-2-1,2 2 0,-2-1 0,4 2 1,-5 0-1,5 3 0,-5 1 1,3 2-1,-6 3 1,2 0-1,-15 8 0,25-10 0,-12 9 1,-13 1-1,27 5 0,-13 4 0,3 4 0,-1 4 0,2 0 1,1 1-1,0 1 0,1-3 1,-1-6-1,2-4 1,-2-6 0,0-3 0,0-7 0,1-1 0,-4-6 0,1-1 0,0-2-1,-1 1 0,-2-2 1,1 4-1,-2-1 0,2 1 1,0 2-1,0 0 0,1 5 0,3-2 0,1 6 0,4 1 0,1 3 0,4 9-1,-2-1 0,1 6 0,-2-3 1,-1 4-1,-1-3 1,-4 3-1,0-7 1,-4-1 0,0-4 0,-1-2 0,-1-4 0,1-5 1,-15 10 0,27-28-1,-14 11 1,1-4-1,1-1 0,1 0 0,-1 2-1,-2 2 1,1 2-1,-3 3 1,-11 13 0,19-21-1,-19 21 1,17-7 0,-17 7 0,23 3 0,-7 3 0,3 3 0,6 1 0,2 2 1,2-1-1,2 0 0,2-1 0,-4-1 0,0-1 1,-2-3-1,-2-2-1,-2 0 1,-2-5 1,-3 1-2,1-7 1,0-3 0,-3-4-1,3-3 1,0-2 0,2-5-1,0 2 1,1-4 0,-3 4 0,1 1 0,-2 3 0,0 1 0,-4 4 0,1 2 1,-2 3-1,2 5 0,3 2 0,-1 5 0,4 3 0,2 6 0,4 4 0,2 4 0,2 2 0,3 2 0,-3 2 0,3 0 0,-3 2 1,-2-3-1,-2-3 1,-2-4-1,-3-1 1,0-4-1,-2-1 0,2-4 1,0-4-1,-1-1 0,1-3 0,2 0 0,1-3 0,-2 0 0,1 0 0,-2 0 0,1 5 0,1 6 0,-1 4-1,2 13 1,-1 1 0,0 9 0,-2 4 0,-3 6 1,-2-3-1,0 4 1,-6-4-1,0-5 1,-1-1-1,2-3 0,-1-3-1,1-5 1,6 0 0,-2-12 0,3-1 0,3-3-1,0-8 1,0-4 0,0-4 0,0-5 0,-4-4 1,1 2-1,-4-5 1,-2 1-1,-1 2 0,-5 3 0,-7 13 0,15-6 0,-15 6 0,15 28 0,-3 2 0,-1 6 0,3 3 0,2 4 1,1-1-1,-2-1 0,4-3-1,-1-6 2,-3-7-2,2-3 1,1-7 0,1-2 0,2-6 0,-2-4 0,-2-6 0,0-4 0,0-6 0,-2-5 0,1-5 0,-3-5 0,2-4 0,0-6 0,-1-2 0,1-2 0,0-1 0,0-1 0,-2 2 0,2-2 0,-2-1 1,3-1-1,-1-1 0,1 0 0,-1-2 0,-2-1 1,-3-1-1,-3-1 0,-2 0 0,-5-1 0,-3 2 1,-2-2-1,1 3 1,3 5-2,-1 1 2,4 6-1,2 6 1,5 4-1,0 7 1,4 5-1,0 4 1,0 2-1,-13 10 0,24-9 0,-24 9 0,19-4 0,-19 4 1,15-16-1,-15 16 0,13-28 1,-6 5-1,1 1 1,5-6 0,0 2-1,5 1 0,2 4 0,2-1 1,3 8-1,0 0 0,3 6 0,-1-1 0,2 0 0,-1 0 0,2-2 0,2-3 0,0 1 0,5-6 1,0 0-1,4-1 0,3-4 1,-1 4-1,0-4 1,-4 2 0,0 0 0,-7 5-2,-1 1 2,-8 1-2,-2 6 1,-2-4 0,-4 6-1,0 2 0,-2 1 0,0 1 1,-13 3 0,21-6 0,-21 6-1,14-6 1,-14 6 0,14-6 1,-14 6-1,0 0 0,14-13 0,-14 13 0,0 0-3,18-13-21,-18 13-8,0 0 0,0 0-1</inkml:trace>
  </inkml:traceGroup>
</inkml:ink>
</file>

<file path=ppt/ink/ink38.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0" units="1/dev"/>
        </inkml:channelProperties>
      </inkml:inkSource>
      <inkml:timestamp xml:id="ts0" timeString="2011-06-22T09:44:47.853"/>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8B8A3905-1020-44DF-A18F-91FBBF33E056}" emma:medium="tactile" emma:mode="ink">
          <msink:context xmlns:msink="http://schemas.microsoft.com/ink/2010/main" type="writingRegion" rotatedBoundingBox="12185,10834 19772,11039 19732,12485 12146,12279"/>
        </emma:interpretation>
      </emma:emma>
    </inkml:annotationXML>
    <inkml:traceGroup>
      <inkml:annotationXML>
        <emma:emma xmlns:emma="http://www.w3.org/2003/04/emma" version="1.0">
          <emma:interpretation id="{937DE49C-A563-428F-954C-DDB1B8EA3F06}" emma:medium="tactile" emma:mode="ink">
            <msink:context xmlns:msink="http://schemas.microsoft.com/ink/2010/main" type="paragraph" rotatedBoundingBox="12185,10834 19772,11039 19732,12485 12146,12279" alignmentLevel="1"/>
          </emma:interpretation>
        </emma:emma>
      </inkml:annotationXML>
      <inkml:traceGroup>
        <inkml:annotationXML>
          <emma:emma xmlns:emma="http://www.w3.org/2003/04/emma" version="1.0">
            <emma:interpretation id="{EE1C305B-1E4D-4815-9081-D6E723E37C99}" emma:medium="tactile" emma:mode="ink">
              <msink:context xmlns:msink="http://schemas.microsoft.com/ink/2010/main" type="line" rotatedBoundingBox="12185,10834 19772,11039 19732,12485 12146,12279"/>
            </emma:interpretation>
          </emma:emma>
        </inkml:annotationXML>
        <inkml:traceGroup>
          <inkml:annotationXML>
            <emma:emma xmlns:emma="http://www.w3.org/2003/04/emma" version="1.0">
              <emma:interpretation id="{5198B442-7FAD-4013-B8F6-54B3842EA499}" emma:medium="tactile" emma:mode="ink">
                <msink:context xmlns:msink="http://schemas.microsoft.com/ink/2010/main" type="inkWord" rotatedBoundingBox="12183,10922 13706,10963 13670,12321 12146,12279">
                  <msink:destinationLink direction="with" ref="{B23C4C7B-BDF8-4B08-9B96-E8C6ABDAD408}"/>
                </msink:context>
              </emma:interpretation>
              <emma:one-of disjunction-type="recognition" id="oneOf0">
                <emma:interpretation id="interp0" emma:lang="en-US" emma:confidence="0">
                  <emma:literal>Fla</emma:literal>
                </emma:interpretation>
                <emma:interpretation id="interp1" emma:lang="en-US" emma:confidence="0">
                  <emma:literal>Ba</emma:literal>
                </emma:interpretation>
                <emma:interpretation id="interp2" emma:lang="en-US" emma:confidence="0">
                  <emma:literal>*a</emma:literal>
                </emma:interpretation>
                <emma:interpretation id="interp3" emma:lang="en-US" emma:confidence="0">
                  <emma:literal>*la</emma:literal>
                </emma:interpretation>
                <emma:interpretation id="interp4" emma:lang="en-US" emma:confidence="0">
                  <emma:literal>Bla</emma:literal>
                </emma:interpretation>
              </emma:one-of>
            </emma:emma>
          </inkml:annotationXML>
          <inkml:trace contextRef="#ctx0" brushRef="#br0">9648 81 7,'0'0'19,"0"0"-1,0 0-4,0 0-2,0 0-2,0 0 0,0 0 0,6-15-1,-6 15 0,0 0-1,0 0 0,-3-13-1,3 13 0,0 0-2,0 0-1,0 0-1,0 0-1,-5-13-1,5 13 1,0 0-2,0 0 0,0 0 1,0 0-1,0 0 1,0 0-1,0 0 0,0 0 1,0 0 1,0 0-2,0 0 1,0 0 0,0 0-1,0 0 1,0 0-1,0 0 1,0 0-1,0 0 0,0 0 0,0 0 0,0 0 0,0 0 0,0 0-1,0 0 1,0 0 0,0 0 0,0 0 0,0 0 0,-3 14 0,3-14 0,3 19 0,0-4 0,2 0 0,-4 2 0,5 2 0,0 2 0,1-2 0,1 1 0,0-1 0,1-3 0,-1-1 0,-8-15 1,19 21-1,-19-21 0,20 11 0,-20-11 1,24 5 0,-9-7-1,1-1 1,1 0-1,1-1 1,1 0-1,0-1 0,0 2 0,0 0-1,1 0 1,-1 3 0,0-1-1,0 1 1,-1 0 0,-2 0 0,0 0 0,-3-2 0,-13 2 0,22 2 0,-22-2 0,15 0 0,-15 0 0,0 0 0,0 0 0,0 0 0,0 0 0,0 0 0,0 0 0,9 16 0,-9-16 0,0 0 0,0 0 0,-3 15 0,3-15 0,0 0 0,0 0 1,0 0-1,0 0 0,20-11 0,-20 11 0,21-16 0,-8 6-1,2 0 1,1 0 0,-1 2 0,3 1 0,-1 2 0,4 1 0,-1 3 0,4 1 0,1 0 0,1 3 0,2-2 0,0 2 0,0 0 1,0 0 0,-4-3-1,2 3 1,-5-5 1,1 1-1,-3-5 0,0 0 0,-1-3 0,-1 1 0,3-4-1,-3 0 1,1 0-1,2 1 0,-2-1 0,-2 2 0,-1 1-1,-2 0 1,-13 9 0,19-15 1,-19 15-1,0 0 0,0 0 0,12-14 0,-12 14 1,0 0-1,0 0 0,0-13 0,0 13 0,0 0 0,0 0 0,2-15 0,-2 15 1,0 0-1,0 0 0,0 0-1,-15-3-2,2-3-17,13 6-12,-22 10-2,8-7 0,14-3 0</inkml:trace>
          <inkml:trace contextRef="#ctx0" brushRef="#br0" timeOffset="1151.0658">9939 643 53,'0'0'28,"-10"-19"1,10 19-7,13-9-15,-13 9-2,16-10-1,-16 10-2,25-12 0,-10 8-1,2 2 0,1 1 1,1 1-2,2 0 1,-2 3 0,0-2 0,-4 4 0,-1-2 0,-14-3 0,20 10 0,-20-10 0,1 17 0,-1-17 0,-15 22-1,8-7 0,-3 0 0,-1-2-1,3 1 0,8-14 0,-14 24 0,14-24 0,-1 13 1,1-13 0,0 0 0,0 0 0,18 7 1,-18-7-1,19 2 1,-5 1-1,1 1 1,1 2-1,0-2 1,2 7 0,-3 0 0,0 3 0,-7 0 1,0 5 0,-8-3 1,-2 5-1,-8-1 1,-5 1-1,-8-7 1,-1 3 0,-4-7-1,3 2 0,-3-7 0,5 3-1,1-5 0,5 1-1,17-4 0,-19 1-4,19-1-12,0 0-19,0 0 1,11-17-2,-3 1 2</inkml:trace>
          <inkml:trace contextRef="#ctx0" brushRef="#br0" timeOffset="523.0298">9948 650 39,'0'0'27,"0"0"2,-5 13-2,8 6-16,-6-1-4,8 10-1,-8-3-1,7 7-1,-7-3 0,6 5-1,-6-8 0,3 1-1,-3-7-1,3-2 1,-1-4-2,1-14 0,-2 18-4,2-18-5,0 0-20,2-18-2,-5 1-1,7 2 1</inkml:trace>
          <inkml:trace contextRef="#ctx0" brushRef="#br0" timeOffset="1607.0917">10560 554 53,'0'0'28,"0"0"2,0 0-3,0 0-18,-14 4-3,14-4-1,-16 25 0,2-8-1,3 14 2,-6 0-2,5 10-1,-7 1 0,4 8 0,-4 0-2,6 1 1,-4-4 0,6-2-1,-1-6-1,3-3 1,0-8-1,3-6 0,2-3 0,1-6 0,3-13 0,-3 18 0,3-18-2,0 0-1,2 22-2,-2-22-15,0 0-13,0 0-1,0 0 0,0 0 0</inkml:trace>
          <inkml:trace contextRef="#ctx0" brushRef="#br0" timeOffset="2354.1345">10713 1021 38,'0'0'29,"0"0"1,10-22 0,-7 6-16,-3 16-6,6-18-2,-6 18-1,4-16-2,-4 16 0,0 0-1,-4-15 0,4 15-1,0 0 0,-21-1 0,21 1 0,-23 12 0,8 1 0,-3 0 0,4 7 0,-5 1 0,2 7 0,3-2 0,3 5 0,2-2-1,5-1 0,1-2 0,5-2 1,3-7-1,-5-17 0,23 18 1,-7-20-1,3-5 0,0-6 0,3-6 1,-1-5-1,-2-5 0,-2-2 1,-2 1-1,-3 2 1,-5 3-1,-1 4 0,-3 7 1,-3 14-1,0 0 0,0 0 0,0 0 1,-10 13-1,4 3 1,4 6 1,-1 3-1,6 6 2,-1 1-1,8 5 0,-1 1 1,7 3-1,3-3 1,6-3-2,3-7 0,5-9-3,12 4-24,-4-18-11,6-14 1,5-13-3,2-13 1</inkml:trace>
        </inkml:traceGroup>
        <inkml:traceGroup>
          <inkml:annotationXML>
            <emma:emma xmlns:emma="http://www.w3.org/2003/04/emma" version="1.0">
              <emma:interpretation id="{716B97C2-CF5F-4254-974A-E0DCF9B38194}" emma:medium="tactile" emma:mode="ink">
                <msink:context xmlns:msink="http://schemas.microsoft.com/ink/2010/main" type="inkWord" rotatedBoundingBox="18095,10994 19772,11039 19736,12356 18059,12310"/>
              </emma:interpretation>
              <emma:one-of disjunction-type="recognition" id="oneOf1">
                <emma:interpretation id="interp5" emma:lang="en-US" emma:confidence="0">
                  <emma:literal>Bula</emma:literal>
                </emma:interpretation>
                <emma:interpretation id="interp6" emma:lang="en-US" emma:confidence="0">
                  <emma:literal>By a</emma:literal>
                </emma:interpretation>
                <emma:interpretation id="interp7" emma:lang="en-US" emma:confidence="0">
                  <emma:literal>*31 a</emma:literal>
                </emma:interpretation>
                <emma:interpretation id="interp8" emma:lang="en-US" emma:confidence="0">
                  <emma:literal>Bala</emma:literal>
                </emma:interpretation>
                <emma:interpretation id="interp9" emma:lang="en-US" emma:confidence="0">
                  <emma:literal>¥3, a</emma:literal>
                </emma:interpretation>
              </emma:one-of>
            </emma:emma>
          </inkml:annotationXML>
          <inkml:trace contextRef="#ctx0" brushRef="#br0" timeOffset="5617.3213">15905 698 32,'0'0'26,"8"-21"2,0 8-5,6 7-6,-7-11-4,12 11-3,-6-10-2,11 11-3,-5-3-1,6 6-2,-3 1 1,3 5-2,-3 3-1,-1 4 1,-1 2-1,-3 3 1,-6 3-1,-3 1 1,-5 2 0,-3 0-1,-5-3 1,-2 3-1,-3-3 0,-2-3 0,0 0 0,12-16-1,-22 21 1,22-21-1,-13 15 1,13-15 0,0 0 0,0 0-1,0 0 1,0 0 0,0 0 0,16-8 0,-16 8 0,23 0 1,-23 0-1,28 6 1,-14 0-1,2 4 1,-1 2 0,-1 4 1,0-1-1,-3 5 1,0-2-1,-7 4 1,-5-3 0,1 3 0,-9-2-1,-3 4 1,-7-7-1,-2 1 1,-4-5-2,0-1 1,-1-6 0,-2-4 0,0-4 0,6-1 0,-2-5-1,5 2 0,3-1 0,1 3 0,15 4-2,-20-11-3,20 11-14,0 0-17,0 0 2,3-14-2,-3 14 1</inkml:trace>
          <inkml:trace contextRef="#ctx0" brushRef="#br0" timeOffset="4232.242">15555 122 9,'0'0'21,"0"0"0,0 0-4,3-14-4,-3 14-1,0 0-4,0 0-1,9-13-1,-9 13-1,0 0 1,7-18 0,-7 18 0,0 0-1,0 0-1,0 0 0,0 0-1,0 0 0,0 0-1,5 19 0,-4-4 0,-1-2-1,5 7 1,-2-1 0,4 5-1,-1 1 1,3-2-2,1 1 1,2-2-1,1-5 1,2-2 0,1-6-2,1-7 1,6-2 0,-3-4-1,4-5 1,1-2-1,0-1-2,-2 0 2,2 0 1,-1 2-1,-4 3 1,1 1 0,-3 2 0,-1 4 0,-1 1 0,-1 5 1,0 0 0,-2 4 0,-13-10-1,21 25 2,-14-10 1,-1-1-3,-6-14 2,7 24-1,-7-24 0,3 17 0,-3-17 0,0 0-1,0 0 0,18 6 1,-18-6-3,20-9 3,-5 2-3,1-2 2,2-1-1,4 1 1,2 0-1,-2 2 1,3 3 0,0 1 0,1 1 1,2 2-1,0 0 1,-1 0-1,-1 0 0,-1-1 0,0-2 1,-1-2-1,-4 0 0,1-1 0,-2-2 0,0 0 0,-3-1 1,2-1-1,-3-1 0,2 0 1,-2-1-1,-2 2 1,-13 10-1,24-19 1,-24 19-1,14-15 1,-14 15-1,0 0 1,0 0-1,0 0 1,0 0 0,0 0 0,-13-12-1,13 12 0,0 0 0,-15 2 0,15-2-1,0 0 0,0 0 0,0 0-3,0 0-6,0 0-23,-16 7 2,16-7-3,-16 4 2</inkml:trace>
          <inkml:trace contextRef="#ctx0" brushRef="#br0" timeOffset="4967.2839">15938 741 62,'0'0'32,"0"0"-1,-11 31-9,7-17-12,10 17-3,-8-2-3,7 8 1,-4-3-4,1 1 0,-1-1-1,-1-5 0,2-6-1,-4-8-3,8 1-8,-6-16-19,0 0 1,0 0-3,3-13 2</inkml:trace>
          <inkml:trace contextRef="#ctx0" brushRef="#br0" timeOffset="6149.3517">16573 626 46,'0'0'30,"0"0"1,0 0 0,0 0-17,-18 1-6,18-1-2,-2 21-1,0-1-2,-7 1 0,3 10 1,-7 1-1,3 12 0,-8 3 0,1 8 1,-6 2-2,3 5 2,-5-5-2,4 6-1,-2-7 1,5-4-1,-1-9 1,7-5-2,2-9 1,4-6-1,3-5 1,3-18-1,-1 18 0,1-18-1,0 0 1,0 0-2,0 0-2,0 0-11,0 0-22,8-16 2,-8 16-3,12-14 3</inkml:trace>
          <inkml:trace contextRef="#ctx0" brushRef="#br0" timeOffset="6839.3912">16851 1150 60,'-9'-15'32,"9"15"0,-10-13-1,10 13-16,0 0-9,-16-6-2,16 6-2,-21 3 0,7 3 0,-1 4 0,-3 2-1,1 7 1,-6 0 0,6 6 0,-4 1 0,7 7-1,-1-6 1,6 3-2,2-5 2,4-2-2,6-7 1,-3-16 0,17 13-1,-1-17 0,5-9 0,1-6 0,2-5 0,-2-2 0,-2-2-1,-1 0 2,-4 2-2,-3 3 2,-6 5-1,-2 3 1,-4 15-1,2-19 1,-2 19 0,0 0-1,0 0 1,0 0 0,-8 18 0,7 1 0,1 4 0,1 7 0,1-1 0,4 3 0,3-1 1,5-3-2,7-8 1,7-8-2,9-6-2,1-21-10,16 8-25,1-14 1,5-5 0,0-9-2</inkml:trace>
        </inkml:traceGroup>
      </inkml:traceGroup>
    </inkml:traceGroup>
  </inkml:traceGroup>
</inkml:ink>
</file>

<file path=ppt/ink/ink39.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0" units="1/dev"/>
        </inkml:channelProperties>
      </inkml:inkSource>
      <inkml:timestamp xml:id="ts0" timeString="2011-06-22T09:36:16.829"/>
    </inkml:context>
    <inkml:brush xml:id="br0">
      <inkml:brushProperty name="width" value="0.05833" units="cm"/>
      <inkml:brushProperty name="height" value="0.05833" units="cm"/>
      <inkml:brushProperty name="color" value="#ED1C24"/>
      <inkml:brushProperty name="fitToCurve" value="1"/>
    </inkml:brush>
    <inkml:brush xml:id="br1">
      <inkml:brushProperty name="width" value="0.05833" units="cm"/>
      <inkml:brushProperty name="height" value="0.05833" units="cm"/>
      <inkml:brushProperty name="fitToCurve" value="1"/>
    </inkml:brush>
  </inkml:definitions>
  <inkml:traceGroup>
    <inkml:annotationXML>
      <emma:emma xmlns:emma="http://www.w3.org/2003/04/emma" version="1.0">
        <emma:interpretation id="{984A7DF5-DF05-4ADC-8952-64F8C7D19DD7}" emma:medium="tactile" emma:mode="ink">
          <msink:context xmlns:msink="http://schemas.microsoft.com/ink/2010/main" type="writingRegion" rotatedBoundingBox="2755,7580 18165,8584 17856,13321 2447,12317"/>
        </emma:interpretation>
      </emma:emma>
    </inkml:annotationXML>
    <inkml:traceGroup>
      <inkml:annotationXML>
        <emma:emma xmlns:emma="http://www.w3.org/2003/04/emma" version="1.0">
          <emma:interpretation id="{966E7BC3-4F74-41E2-8210-236ECEEB3BDA}" emma:medium="tactile" emma:mode="ink">
            <msink:context xmlns:msink="http://schemas.microsoft.com/ink/2010/main" type="paragraph" rotatedBoundingBox="3682,7640 18165,8584 18019,10829 3536,9885" alignmentLevel="1"/>
          </emma:interpretation>
        </emma:emma>
      </inkml:annotationXML>
      <inkml:traceGroup>
        <inkml:annotationXML>
          <emma:emma xmlns:emma="http://www.w3.org/2003/04/emma" version="1.0">
            <emma:interpretation id="{6CE4D7FB-0E3C-4C09-8B5E-F16248A1AD1E}" emma:medium="tactile" emma:mode="ink">
              <msink:context xmlns:msink="http://schemas.microsoft.com/ink/2010/main" type="line" rotatedBoundingBox="3682,7640 18165,8584 18019,10829 3536,9885"/>
            </emma:interpretation>
          </emma:emma>
        </inkml:annotationXML>
        <inkml:traceGroup>
          <inkml:annotationXML>
            <emma:emma xmlns:emma="http://www.w3.org/2003/04/emma" version="1.0">
              <emma:interpretation id="{D73C3E4F-15DA-4F64-A582-609A5112A489}" emma:medium="tactile" emma:mode="ink">
                <msink:context xmlns:msink="http://schemas.microsoft.com/ink/2010/main" type="inkWord" rotatedBoundingBox="3681,7650 11821,8180 11676,10416 3536,9885">
                  <msink:destinationLink direction="with" ref="{B23C4C7B-BDF8-4B08-9B96-E8C6ABDAD408}"/>
                </msink:context>
              </emma:interpretation>
              <emma:one-of disjunction-type="recognition" id="oneOf0">
                <emma:interpretation id="interp0" emma:lang="en-US" emma:confidence="0">
                  <emma:literal>my</emma:literal>
                </emma:interpretation>
                <emma:interpretation id="interp1" emma:lang="en-US" emma:confidence="0">
                  <emma:literal>may</emma:literal>
                </emma:interpretation>
                <emma:interpretation id="interp2" emma:lang="en-US" emma:confidence="0">
                  <emma:literal>mm</emma:literal>
                </emma:interpretation>
                <emma:interpretation id="interp3" emma:lang="en-US" emma:confidence="0">
                  <emma:literal>mho</emma:literal>
                </emma:interpretation>
                <emma:interpretation id="interp4" emma:lang="en-US" emma:confidence="0">
                  <emma:literal>mms</emma:literal>
                </emma:interpretation>
              </emma:one-of>
            </emma:emma>
          </inkml:annotationXML>
          <inkml:trace contextRef="#ctx0" brushRef="#br0">-1975 3908 1,'0'0'10,"0"0"-1,0 0-2,0 0 0,0 0-1,0 0-1,0 0-1,0 0 1,0 0-2,0 0 1,-6 14-1,6-14 0,0 0-1,0 0 0,0 0 0,0 0-1,0 0 0,-2 13-1,2-13 1,0 0-1,0 0 1,0 0-1,0 0 0,5 13-1,-5-13 1,0 0 0,0 0 0,0 0 0,0 0 0,0 0 0,0 0 0,0 0 0,0 0 0,0 0 0,0 0 0,0 0 0,0 0 0,0 0 0,0 0 0,0 0 1,0 0-1,0 0 0,9 13 0,-9-13 1,0 0-1,0 0 0,0 0 0,0 0-1,0 0 1,7 13 0,-7-13 0,0 0-1,0 0 1,0 0 0,0 0 1,0 0-1,0 0 1,0 0 0,0 0 0,0 0 0,0 0 0,0 0 0,0 0-1,0 0 0,0 0 2,0 0-2,0 0 1,0 0 0,13-1 0,-13 1 1,0 0-1,0 0 1,3-15 0,-3 15 0,0 0 0,0 0 0,0-16 0,0 16 0,0 0 0,-3-13 1,3 13-1,0 0 0,0 0 0,-4-15 0,4 15-1,0 0 1,0 0-1,-2-20 0,2 20 1,2-15-1,-2 15 0,1-23 1,-1 23-1,2-21 0,-2 21 0,1-22 0,-1 22 0,2-19-1,-2 19 1,1-16-1,-1 16-1,5-13 1,-5 13 0,0 0-1,0 0 1,14-7 0,-14 7-1,0 0 1,15 4 0,-15-4 0,15 1-1,-15-1 1,13 0 0,-13 0 0,0 0 0,16-1 0,-16 1 0,0 0 0,0 0 0,0 0 0,0 0 0,0 0 0,0 0 0,13-9 0,-13 9 0,0 0 0,0 0 0,0 0 0,14-14 0,-14 14 0,0 0 0,0 0 0,7-18 0,-7 18 0,0 0 0,7-15 0,-7 15 0,0 0-1,15-10 1,-15 10 0,0 0 0,19-4 0,-19 4 0,0 0 0,18-9 0,-18 9 0,13-10 1,-13 10-1,13-12 0,-13 12 0,0 0 0,13-13 0,-13 13-1,0 0 1,0 0 0,0 0 0,0 0 0,14 13-1,-14-13 1,0 0 1,1 18-1,-1-18 0,0 0 0,6 13 0,-6-13 0,0 0 0,0 0 0,0 0 0,18-5 0,-18 5 0,11-16 1,-11 16-1,18-22 0,-9 9 0,1 0 0,-10 13 0,18-21-1,-18 21 1,15-11 0,-15 11-1,0 0 1,14-2 0,-14 2 0,0 0 0,8 19 0,-8-19 0,6 21 0,-3-8 0,-3-13-1,10 22 1,-10-22 0,15 16 0,-15-16-1,16 9 1,-16-9 0,16-2 0,-16 2 0,16-10 0,-16 10 0,15-15 0,-15 15 0,14-17 0,-14 17 0,14-16 0,-14 16 0,11-13 0,-11 13 0,17-12 0,-17 12 0,17-12 0,-17 12 0,19-10 0,-19 10-1,18-7 1,-18 7 0,15-2 0,-15 2 0,0 0 0,16 10 0,-16-10 0,0 0 0,16 15 1,-16-15-1,13 10 0,-13-10 0,14 8 0,-14-8 0,0 0 1,19 7-1,-19-7 0,0 0 0,19 0 0,-19 0 0,15-6 0,-15 6 0,17-7 0,-17 7 0,16-11 0,-16 11 0,15-7 0,-15 7 0,0 0 0,18-4 0,-18 4 0,0 0 0,19 7 0,-19-7 0,19 15 0,-19-15 0,24 20 0,-11-10 1,0 1-1,0-1 0,2 0 1,0-1-1,-2-3 0,0-2 1,3 1-1,-2-2 1,-1-2-1,2 0 0,-2-1 1,0-1-1,0-2 1,-13 3-1,24-10 1,-24 10-1,23-16 0,-23 16 0,21-22 1,-21 22-1,21-22 0,-21 22 0,17-19 0,-17 19 0,13-18 0,-13 18 0,14-16 0,-14 16-1,14-19 1,-14 19 1,21-19-1,-21 19 0,21-19 0,-21 19 0,23-6 0,-23 6 0,21 6 0,-21-6-1,19 19 1,-12-1-1,3-1 1,-2 2 0,-1 5 0,1-2 0,-1 1-1,0-4 1,-1 0 0,0-3 0,-2-3 0,-4-13 0,0 0 0,11 14 0,-11-14 0,0 0 0,0 0 0,9-17 0,-9 17 0,7-23 0,-1 7 1,1-2-1,0-4 0,4-1 0,-1-3 0,3-7 1,-1 4-1,3-2 0,-2-1-1,-1 3 1,0 2-2,-2 4 2,-1 5-2,-9 18 1,11-20 0,-11 20 0,0 0 1,0 0 0,0 0 0,17 6-1,-17-6 2,8 16 0,-8-16 0,17 18 0,-17-18 0,20 17 0,-20-17 0,22 22 0,-8-9-1,-3 3-1,3 0 0,2 2 1,-2-2-1,3 5 1,-1-2-1,1-3 1,0-2-1,0-3 1,-2-3 0,0-2 0,-2-1-1,0-5 1,-13 0 0,22-12-1,-22 12 1,24-25 1,-12 8-1,-1-7 1,1-1 0,1-3 0,-1-2-2,0-3 1,0 3-1,-1-1 0,0 2 0,-2 4 0,2 0 0,-5 7-1,0 4 2,-6 14 0,10-21 0,-10 21-1,0 0 1,14-10 0,-14 10 0,0 0 0,20 3-1,-20-3 1,24 4 0,-24-4 0,25 10 0,-25-10 0,25 18 0,-25-18-1,22 31 1,-9-15 1,-4 4 0,3-4 0,-6 5 0,5-8 0,-8 0 0,-3-13 0,0 0-1,16 14 0,-16-14-1,0 0 2,18-22-2,-12 8 0,4-5 0,-2 5 1,3-5-1,-3 4 0,4-1 1,-12 16-1,13-19 1,-13 19 0,14-3 0,-14 3 0,18 12 0,-18-12 0,18 32 1,-5-9 0,-3 5 0,4 3 0,-3 0-1,1 1 0,0 0 1,-2-1-1,-1-9 0,-3-2 0,1-4 0,-7-16-1,6 22 1,-6-22 0,0 0 0,0 0 1,13 11-1,-13-11 0,0 0 0,19-12 0,-19 12 0,18-12 0,-18 12 1,15-14-1,-15 14 0,16-17 0,-16 17 1,16-16 0,-16 16-1,13-11 1,-13 11-1,18-9 1,-18 9-1,21-3 1,-21 3-1,23 3 0,-23-3 0,28 3-1,-13 0 1,1 1 0,0-1 0,-1-2-1,1-2 1,0 0 1,0-1 0,-2-1 0,-1-3 0,-13 6 0,18-13 0,-18 13 0,13-3 0,-13 3-2,0 0 1,12 16-1,-12-16 2,8 30-2,1-14 1,0 0-1,0 0 1,-2-1 0,2 1-1,-9-16 1,15 20 0,-15-20 0,0 0 0,12 15-1,-12-15 1,0 0 0,0 0 0,0 0 0,16 1 0,-16-1 0,0 0 0,17 6-1,-17-6 1,21 9 0,-21-9-1,25 7 1,-12-4 0,0-1-1,5-1 1,-3 3 0,2 2 0,0 3 0,-1 1 0,0 1 0,-1 0 0,1 4 0,-3 0 0,-3-2 0,-10-13 0,14 25 0,-14-25 0,9 26-1,-8-13 1,0 0 0,2 1 0,-3-14 0,6 20 0,-6-20 1,12 15-2,-12-15 1,13 11 0,-13-11 0,15 12 0,-15-12 0,13 10 0,-13-10 0,13 14-1,-13-14 1,15 5 0,-15-5 0,15-7 0,-15 7 0,18-12 0,-18 12 0,17-17 0,-17 17 0,18-13 1,-18 13-1,18-5 0,-18 5 1,20 3-2,-20-3 1,21 21 0,-21-21 0,23 27-1,-11-10 1,0 2 0,-3 6 0,1-5 1,-3 2-1,2-4 1,-2 1-1,-1-5 0,2 1 0,-8-15 0,13 15 0,-13-15 0,18 1 0,-18-1 0,19-13 0,-10 0 1,2-6-1,-2-3 1,3-8-1,-3-3 1,1-4-1,-1-1 1,0-4-1,-2-1 1,0 1-1,1-5 1,-2 4-1,1-2 1,0-3-1,1-2 1,-1 1-1,2 3-1,0 0 1,1 5-1,-1 3 1,0 6-1,-1 6 0,0 2 1,-1 7-1,-7 17 1,12-22 0,-12 22 0,12-14 1,-12 14-1,14-7 0,-14 7 0,17-10 0,-17 10 0,20-13 0,-20 13 0,18-27 0,-9 8 0,2-6 0,1-2 0,0-9 0,0-2 0,1-3 0,2 0 0,-4 2 0,3 2 0,-3 5 0,0 1 0,-2 9 0,1 3 0,-3 5 0,-7 14 0,21-21 0,-21 21-1,23-10 1,-9 7 0,2 1 0,0 5 0,2 0 0,-2 5 0,1-3 0,-2 6 0,1-2-1,-2 1 1,-1-1 0,0-1 0,0-2 0,-13-6 0,25 12 0,-10-6 0,1-2 1,0-1-1,3 0 0,2 0 0,-2-3 0,3-2-1,-3-2 1,3-2 0,-1-1 0,0-2 0,-1-1 0,-4 0 0,4 2 0,-4 0 0,3 3 0,-3 4 0,-1 4 0,-1 2 1,1 6-1,0 3 0,-2 1 1,0 3-1,-2-1 0,-1 1 0,-3-4 0,-7-14 0,11 19 0,-11-19 0,0 0 0,0 0 0,0 0 0,13-17 1,-13 17-1,10-24 0,-3 11 0,-7 13 1,27-16-1,-9 12-1,2 1 1,4 4-1,-1 2 1,5 2 0,-1 2-1,-1 0 1,1 3-1,1 2 1,-3 4 0,0-4 0,4 4 1,-4-4-1,3-2 0,0-4 1,0-5-1,0-5 0,0-5 1,1-1-1,1-3 0,-2 0 0,1-2-1,-1 5 1,0-1-1,-2 7 1,1-2 0,-7 5 0,1-1 0,-3 4 0,-4 2 0,-14-4 1,21 10-1,-21-10 0,15 21 0,-11-6 0,1 4 0,-1 1 0,0 5 0,1 4 0,-1 3 0,1 5 0,-4 1 0,-1 3 0,0 2 0,-1 5 1,-2-1 0,0 3-1,1 1 0,-1-3 0,2-1 0,1-2 0,0-2 0,0-5 0,3-1 0,-2-5 0,4-3 0,1-3 0,1 1 1,3-5-2,0-2 1,2-2 0,0-4-1,3-3 1,-2-1 0,3-3-1,-1-2 1,0-4 0,1-1 0,1 0 0,3-1 0,-1-1 0,0 4 0,1-1 0,4 2 0,4 1 0,0 4 1,0-1-1,1 0 0,-2 2 0,1-2 1,-5 1-2,-1-4 1,-4 4 0,-3-1 0,-2 6 0,-13-13 0,20 25 1,-11-9-1,-1 2 0,0 4 0,0-2 0,-2 2 0,-2-3 0,2 3 0,-2-3-1,1-1 1,1-1 0,-2-2 0,3-2 0,-7-13-1,18 18 1,-18-18-2,27 7 1,-13-6 0,4-1 0,0 0 0,4 3 1,1 3-1,1 4 1,-1 2 1,2 6-1,-1-2 1,2 6 0,-1 0 0,-3 0 0,-1 0-1,-2-5 1,-1 4-1,-2-4 1,0 2 0,-3-1-1,1-3 0,-1-1 0,-3-1 1,-10-13-1,19 18 0,-19-18 0,15 7 0,-15-7 0,16-3 1,-16 3-1,15-5 1,-15 5-1,19-6 1,-19 6-1,23 0 0,-9 1 0,-1 4 0,3-1 0,2 0 0,-1 2-1,3-1 1,-3-1 0,1-1 0,-2 0 0,0 0 0,-3 1 0,1 1 1,-14-5-1,17 13 1,-17-13-1,14 17 1,-14-17-1,8 18 0,-8-18 0,6 17-1,-6-17 1,6 17 0,-6-17 0,8 14 0,-8-14 0,0 0 0,11 15 0,-11-15 1,0 0-1,15-9 0,-15 9 0,13-23 0,-5 8 0,0 0 0,3-2-1,-2 4 1,1-1 0,-10 14 0,17-19 0,-17 19 0,15-10 0,-15 10 0,15-7 0,-15 7-1,13-9 1,-13 9 0,16-15 0,-16 15 0,18-17 0,-18 17 0,19-22 1,-19 22-1,18-27 1,-9 10-1,-1-1 0,0-2 0,4-1 0,1-7 0,-1 1-1,4-4 1,-2 2-2,4-2 2,-2 4-1,2 1 1,-5 4 0,0 6 0,-13 16 0,18-20 0,-18 20 1,0 0 0,0 0-1,13 8 1,-13-8 0,2 19 0,-2-19-1,-2 24 1,2-24-1,-1 25 0,-1-12 1,-1 0-1,2 2 0,-3-2 1,4-13 0,-6 26 0,4-11 0,2 4-1,2 0 1,4 1 0,1 2-1,3 3 0,2-1 0,1 1 0,-1-5 0,0-2 0,-2-5 0,-10-13 0,15 15 0,-15-15-1,0 0 1,14-2-1,-14 2 0,0 0 0,15-6 0,-15 6 0,13 6 1,-13-6-1,14 19 0,-14-19 1,14 25 0,-8-12-1,-6-13 0,12 22 0,-12-22 0,13 15 1,-13-15-1,13 9 1,-13-9 0,20 8-1,-20-8 1,25 16 0,-25-16 0,28 24 0,-14-9 0,-1-4-1,2 1 1,-15-12 0,22 20 0,-22-20 1,16 15-1,-16-15 0,14 18 0,-8-4 0,-2 4 0,2 1 0,0 1-1,-2 4 0,4 1 0,-4 0 1,2-3-1,0-3 0,0-2 1,-1-2-1,-5-15 1,12 23 0,-12-23-1,15 21 1,-15-21-1,18 20 0,-18-20 1,22 22-1,-11-9-1,-11-13 1,24 22-1,-24-22 0,19 19 0,-19-19 0,13 15 1,-13-15-1,0 0 1,11 13 0,-11-13 0,0 0 0,0 0 0,0 0-1,1 13-1,-1-13-1,6 14-3,-6-14-4,12 25 0,-3-9-3,2 0 0,3 1 1,0-1 2</inkml:trace>
        </inkml:traceGroup>
        <inkml:traceGroup>
          <inkml:annotationXML>
            <emma:emma xmlns:emma="http://www.w3.org/2003/04/emma" version="1.0">
              <emma:interpretation id="{A3584AF1-A5C0-453C-A43A-44FB069D978C}" emma:medium="tactile" emma:mode="ink">
                <msink:context xmlns:msink="http://schemas.microsoft.com/ink/2010/main" type="inkWord" rotatedBoundingBox="13279,8265 18165,8584 18031,10648 13144,10329">
                  <msink:destinationLink direction="with" ref="{0D573CCD-23B1-410C-A083-56D6A6F4AAD1}"/>
                </msink:context>
              </emma:interpretation>
              <emma:one-of disjunction-type="recognition" id="oneOf1">
                <emma:interpretation id="interp5" emma:lang="en-US" emma:confidence="0">
                  <emma:literal>my</emma:literal>
                </emma:interpretation>
                <emma:interpretation id="interp6" emma:lang="en-US" emma:confidence="0">
                  <emma:literal>may</emma:literal>
                </emma:interpretation>
                <emma:interpretation id="interp7" emma:lang="en-US" emma:confidence="0">
                  <emma:literal>my,</emma:literal>
                </emma:interpretation>
                <emma:interpretation id="interp8" emma:lang="en-US" emma:confidence="0">
                  <emma:literal>mazy</emma:literal>
                </emma:interpretation>
                <emma:interpretation id="interp9" emma:lang="en-US" emma:confidence="0">
                  <emma:literal>musty</emma:literal>
                </emma:interpretation>
              </emma:one-of>
            </emma:emma>
          </inkml:annotationXML>
          <inkml:trace contextRef="#ctx0" brushRef="#br0" timeOffset="236956.5529">7667 3997 5,'0'0'11,"0"0"-1,0 0 0,-1 14-2,1-14-1,0 0-2,0 0 0,-12 13-1,12-13-1,0 0 0,0 0 0,-6 14 0,6-14 1,0 0 0,0 0-1,0 0-1,0 0 0,0 0-1,0 0 1,0 0-1,0 0 1,0 0-1,0 0 1,0 0-1,0 0 1,0 0-1,12-14 0,-12 14 0,7-19 1,-4 6 0,-3 13 0,6-25 0,-5 12 0,-1 13 0,3-23 0,-3 23-1,5-22 0,-5 22-1,6-19 0,-6 19 0,11-19 0,-11 19 0,14-27 0,-7 13-1,2-4 1,0 4 1,-1-4-2,0 2 1,1 0 0,-4 3 0,-5 13 0,11-21 1,-11 21-1,0 0 0,7-16 0,-7 16 1,0 0-1,0 0 0,0 0 1,0 0-1,0 0 0,0 0 1,0 0-1,18 1 0,-18-1 1,15 5-1,-15-5 0,19 4 1,-19-4-1,19 2 0,-19-2 0,16-2 0,-16 2 1,16-6-1,-16 6 1,16-3-1,-16 3 1,16-8 0,-16 8 0,17-16 0,-17 16 0,17-21-1,-17 21 1,15-25 0,-15 25-1,13-19 0,-13 19 0,12-13 0,-12 13 0,0 0-1,18-9 1,-18 9 0,13 0-1,-13 0 1,18 9 0,-18-9 0,20 16 0,-5-4-1,-2 1 1,2 3 0,-2-6 0,2 5 0,-15-15 0,26 19 0,-13-13 0,-13-6 0,23 6 0,-23-6 0,22 0 0,-22 0 0,23-11 1,-23 11-1,21-17 0,-11 4 1,-10 13-1,19-27 1,-10 11 0,0 0-1,1 0 1,-1-2 0,1 2-1,2-1 1,0 2-1,0 1 0,1 2 0,-13 12 0,23-18 0,-23 18 0,22-7-1,-22 7 1,21 3 0,-21-3 0,21 12 0,-21-12 0,19 16 0,-19-16 0,22 20 0,-22-20-1,22 18 1,-22-18 0,25 10 1,-12-10-1,-13 0 0,27-10 1,-14 1-1,3-4 0,-3 1 0,2-1 1,-2 1-1,0 0 0,1 4 0,-14 8 0,22-13 0,-22 13 0,19-5-1,-19 5 1,17 2 0,-17-2 0,18 10 0,-18-10 0,19 14-1,-19-14 1,19 24 0,-8-9 0,-1 5 0,-1 5 0,0 3 1,-1 8-2,0 5 2,-1 3-2,-2 5 1,-1-1 0,0-1 0,-2-2 0,1-4 0,0-6 0,0-4 0,1-8 0,2-2 0,1-8 0,-7-13 0,21 13 0,-21-13 1,25-4-1,-12-3 1,5-7-1,-2 3 1,0-5-1,0-1 1,2 0-1,1-2 0,-1-2 1,-1-1-1,-2 0 0,3-2 0,-3-3 0,1-2 0,-2 3 0,0-4 0,-1 2 0,-1-1 0,-2 1 0,-1 2 0,0 0 1,-2 4-1,-1-3 0,-3 1 0,3 1 0,-2-2 0,2-1 0,0-1 0,4-2 0,-1 0 0,4-2 1,0-3-1,5 5 1,-3-2-1,2 6-1,-3 1 2,0 5-2,-2 0 1,3 8-2,-2 3 1,2 5 0,0 3 0,2 4 1,-1 2 0,6 4 0,-1 3 0,0 2 1,2 4-2,-4-2 2,5 8-2,-2 5 1,4 5-1,-4 4 1,5 4-1,-4 8 0,4 0 1,-4 3 0,2-4 0,-4-6-1,-2-4 1,0-7 0,-3-3 0,-1-11 0,-3-5 0,3-3 0,-15-11-1,22 7 1,-22-7 0,20-9 0,-20 9 0,21-22 0,-12 6 0,-2 0 0,0-2 0,-1-1 0,0 0 0,0 0 0,1 2 0,-1 2 0,2 2-1,-8 13 1,13-22-2,-13 22 1,0 0 0,18-13-1,-18 13 1,0 0 0,0 0 1,13-2-1,-13 2 1,0 0 0,0 0 0,16-6 0,-16 6 1,13 2-1,-13-2 0,19 12-1,-19-12 1,25 24 0,-11-10-1,0 2 0,-14-16 1,25 25-1,-25-25 1,21 17 0,-21-17 0,15 2 0,-15-2 0,0 0 0,17-6-1,-17 6 1,14-3 0,-14 3 0,13 3-1,-13-3 1,17 20 0,-9-4-1,-2 6 1,0 2 0,-3 5 0,1-1 0,-3 3 0,-1-5 0,3 0 0,-1-2 0,2 1 0,4-3 0,0-2 0,3 1 1,0-4 0,4 1 0,0-7 0,4-3 0,0-8 1,3-6 0,2-3 0,-1-8-1,5-3 1,-4-3-2,5 1 1,-7 2 0,2 2-1,-7 3 0,1 4-1,-5 3 0,-13 8 0,22-1 1,-22 1-1,17 13 1,-17-13 0,11 25 0,-3-9 0,-2 0 0,1 2 0,-1-2 1,0 0-1,1-3 1,-7-13-1,16 24 1,-16-24-1,25 22 0,-7-15 0,4 0 0,3-4-1,3 1 1,1-4 0,2-2-1,-1-4 1,-5-7 0,1 1 1,-4-4-1,-1 3 1,-4-5-2,-2 5 1,1-2 0,-16 15 0,25-20-1,-25 20 0,22-14 1,-22 14-1,18-8 0,-18 8 1,13-5-1,-13 5 0,0 0 1,15-3-1,-15 3 1,0 0 0,0 0 0,0 0 0,0 0 0,15 0 0,-15 0 0,0 0 0,6-14 0,-6 14 0,10-16 0,-10 16-1,15-18 1,-15 18-1,17-12 1,-17 12 0,21 0-1,-21 0 1,16 16-1,-16-16 1,12 27 0,-6-8 0,0 4 1,-1 1-1,3 3 1,-2 4-1,4 3 0,0 0 0,4 1 0,-3-2-1,3-3 0,-3-3 0,4-3 0,0-9 1,-15-15-1,28 16 1,-14-15 0,4-5 0,0-4 0,2 0 0,-1-6 1,3 3-1,-1-4 1,1 2-1,-1-2 1,-2-2-1,3 4 0,-3-2 0,0 3 0,-6-1-1,2 6 1,-15 7 0,19-16 0,-19 16-1,0 0 1,0 0 0,12 16 0,-12-2 0,-1-1 0,1 8 0,0-2 0,0 4 0,0-2 0,1-1 1,2 1-1,0 1 0,0 3 0,0-2 0,-2 4 0,2 0 1,-3 6-1,0-1 1,-1 3-1,-1-1 1,1-1 0,-2 2-1,1 2 1,-1 0-1,2-5 1,-1-1-1,1-2 0,1-1 0,-1-5 0,1-2 0,1-4 0,0-2 0,1-2 0,-2-13 0,9 20 0,-9-20 0,14 18-1,-14-18 1,24 9 0,-8-8-1,-1-1 1,3-1 0,-2-1 1,0-2 0,-1 1 0,-2-1 0,-13 4 0,23-8 0,-23 8 0,20-7 0,-20 7-1,14-7 0,-14 7 0,13-3 0,-13 3 1,0 0-1,17-2 0,-17 2 0,0 0 1,0 0-1,14-4 0,-14 4 0,0 0 1,0 0-1,15-13 0,-15 13 1,0 0-2,15-5 1,-15 5 0,0 0 0,16 8 0,-16-8 0,0 0 0,13 17 0,-13-17 0,6 13 0,-6-13 0,2 16 0,-2-16 2,1 17-2,-2-3 1,1-14-2,2 28 1,-2-28-1,6 28 1,-6-28-2,11 25 1,-11-25-1,13 11 2,-13-11-1,16 0 2,-16 0-1,0 0 0,19-17 1,-19 17-1,13-21 1,-13 21 0,12-19 0,-12 19-1,9-17 1,-9 17-2,7-15 3,-7 15-3,0 0 1,0 0 0,15-15 0,-15 15-1,0 0 0,0 0 2,0 0-1,15 11 0,-15-11-1,1 17 1,-1-17-1,0 22 1,0-22-1,-1 24 1,1-24-2,1 16 2,-1-16 2,0 0-2,8 16 1,-8-16-1,0 0 1,13 12-1,-13-12 1,0 0-1,15 7 0,-15-7 0,0 0 0,13 17 0,-13-17 0,9 15 0,-9-15 0,6 16 0,-6-16 0,7 15 0,-7-15 0,0 0 0,0 0 0,13 16 0,-13-16-1,0 0 1,10 16 0,-10-16 0,0 0-1,9 19 1,-9-19 0,0 0-1,6 18 1,-6-18 0,0 13 0,0-13 0,-3 14 0,3-14 0,-1 20 1,1-20-1,-2 21 0,2-21 0,0 22 1,0-22-1,2 22 0,-2-22 0,1 15 0,-1-15 0,0 0 1,3 15-1,-3-15 0,0 0 0,2 14 0,-2-14 0,0 0 1,1 16-1,-1-16 0,0 0 1,6 14-1,-6-14 1,0 0 0,0 0-1,0 0 1,0 13-1,0-13-1,0 0-2,0 0-11,0 0-13,0 0-2,-16-22 1,16 22-1</inkml:trace>
        </inkml:traceGroup>
      </inkml:traceGroup>
    </inkml:traceGroup>
    <inkml:traceGroup>
      <inkml:annotationXML>
        <emma:emma xmlns:emma="http://www.w3.org/2003/04/emma" version="1.0">
          <emma:interpretation id="{29271799-1287-4F81-B803-296F420AAA35}" emma:medium="tactile" emma:mode="ink">
            <msink:context xmlns:msink="http://schemas.microsoft.com/ink/2010/main" type="paragraph" rotatedBoundingBox="3255,10456 4311,12083 3191,12810 2135,11183" alignmentLevel="1"/>
          </emma:interpretation>
        </emma:emma>
      </inkml:annotationXML>
      <inkml:traceGroup>
        <inkml:annotationXML>
          <emma:emma xmlns:emma="http://www.w3.org/2003/04/emma" version="1.0">
            <emma:interpretation id="{889B37F9-D2CF-4442-9235-E42A325119C2}" emma:medium="tactile" emma:mode="ink">
              <msink:context xmlns:msink="http://schemas.microsoft.com/ink/2010/main" type="line" rotatedBoundingBox="3255,10456 4311,12083 3191,12810 2135,11183"/>
            </emma:interpretation>
          </emma:emma>
        </inkml:annotationXML>
        <inkml:traceGroup>
          <inkml:annotationXML>
            <emma:emma xmlns:emma="http://www.w3.org/2003/04/emma" version="1.0">
              <emma:interpretation id="{322C37A8-3953-4D43-A0BF-27DC09B68ADE}" emma:medium="tactile" emma:mode="ink">
                <msink:context xmlns:msink="http://schemas.microsoft.com/ink/2010/main" type="inkWord" rotatedBoundingBox="3255,10456 4311,12083 3191,12810 2135,11183"/>
              </emma:interpretation>
              <emma:one-of disjunction-type="recognition" id="oneOf2">
                <emma:interpretation id="interp10" emma:lang="en-US" emma:confidence="0">
                  <emma:literal>B/L</emma:literal>
                </emma:interpretation>
                <emma:interpretation id="interp11" emma:lang="en-US" emma:confidence="0">
                  <emma:literal>Bra</emma:literal>
                </emma:interpretation>
                <emma:interpretation id="interp12" emma:lang="en-US" emma:confidence="0">
                  <emma:literal>Baa</emma:literal>
                </emma:interpretation>
                <emma:interpretation id="interp13" emma:lang="en-US" emma:confidence="0">
                  <emma:literal>"B/L</emma:literal>
                </emma:interpretation>
                <emma:interpretation id="interp14" emma:lang="en-US" emma:confidence="0">
                  <emma:literal>'B/L</emma:literal>
                </emma:interpretation>
              </emma:one-of>
            </emma:emma>
          </inkml:annotationXML>
          <inkml:trace contextRef="#ctx0" brushRef="#br1" timeOffset="504407.8505">-3017 5751 7,'-12'-17'18,"12"17"2,0 0-5,0 0-1,5-13-2,-5 13-1,0 0-2,0 0-1,0 0-1,-5-14 0,5 14-3,0 0 0,0 0-2,0 0 0,0 0-2,0 0 1,0 0-1,0 0 0,-1 15 1,1-15-1,0 0 0,0 0 0,4 15 1,-4-15-1,0 0 1,2 17 0,-2-17 0,1 15 0,-1-15 1,2 16-1,-2-16 1,3 21 0,0-8-1,-3-13 1,6 26 0,-6-26-1,7 29 0,-3-15 0,1 3 1,-1-4-1,2 3 0,-6-16 0,13 25 0,-13-25 1,15 19-1,-15-19 0,16 12 0,-16-12 0,21 6 0,-21-6 0,22 3-1,-9-2 1,2 1-1,1-2 0,0-2 0,2 1 0,-2-1 0,2 1 0,-2-2 1,-1 0-1,-2-1 0,1-1 0,1 1 0,-15 4 0,22-6 0,-22 6 1,18-3-2,-18 3 1,16 5 0,-16-5 0,15 8 0,-15-8 0,13 13 0,-13-13 0,13 15 0,-13-15 0,0 0 0,15 18 0,-15-18 0,0 0 1,9 16-1,-9-16 0,0 0 0,0 0 1,0 0-1,0 0 0,0 0 0,0 0 1,0 0-1,0 0 0,0 0 0,0 0 0,0 0 0,0 0 0,0 0 1,0 0-1,0 0 0,0 0 0,0 0 0,17-13 0,-17 13-1,18-12 1,-18 12 0,25-7 0,-10 2 0,0 4 0,1-1 0,0 2-1,-1-1 1,-1 2 0,1-1 1,-2 0-1,1-1 0,0 1 0,1-2 0,3 1 0,-4 1 0,5-2 1,2 1-1,-2 1 0,0 0 0,-1 0 0,0 0 0,-5-3 0,2 0 0,-15 3 1,23-13-1,-23 13 0,24-19 1,-24 19-1,23-19 0,-23 19 0,21-16 0,-21 16 0,17-13 0,-17 13 0,15-15 0,-15 15 1,12-18-1,-12 18 0,12-23 0,-12 23 0,13-25 1,-9 12-1,-4 13 0,12-24 0,-12 24 1,7-17-1,-7 17 0,0 0 1,5-18-1,-5 18 1,0 0-1,0-14 1,0 14 0,0 0 0,0 0-1,0 0 1,-3-15 0,3 15 0,0 0-1,0 0 1,0 0-1,-3-16 0,3 16 0,0 0 0,0 0-1,0 0 1,-4-15 0,4 15 0,0 0 0,0 0 0,0 0-1,0 0 0,0 0-5,0 0-27,-14 16-1,14-16-1,-16 14-1</inkml:trace>
          <inkml:trace contextRef="#ctx0" brushRef="#br1" timeOffset="505938.9381">-2931 6363 35,'0'0'27,"8"-17"1,-8 17-2,24-15-15,-17 1-4,12 6-2,-4-3-2,7 5-1,-3-2 0,2 5 0,-5 2 0,3 4 0,-3 0 0,-2 4-1,-14-7 0,20 16 0,-20-16 0,16 24 0,-13-7 0,-1 4-1,-4 2 0,-1 4 0,-1-1 0,-3 2 1,-1 0-1,-1-6 0,2 0 0,1-8 0,6-14 0,-9 18 0,9-18 0,0 0 0,0 0 0,0 0 0,14-5 1,-14 5-1,23-13 1,-8 9-1,0-4 1,4 8 0,-2 3-1,2-1 1,-1 4-1,1 1 1,-4 5-1,0 1 1,-4 2 2,0-1-2,-7 1 1,-1 7 0,-7-6 1,-1 7-1,-7-4 0,-1 3 1,-6-4-1,-1 2-1,-7-5 1,2 1-1,-4-4 1,5 0-1,-2-7 1,2 1-1,1-4 0,2-1 0,2-2 0,4-2 0,2-2-1,13 5 1,-24-11-1,24 11 0,0 0 0,-16-19-1,16 19 0,-1-13-1,1 13-3,1-15-9,-1 15-21,19-7-1,-19 7 0,25-17 1</inkml:trace>
          <inkml:trace contextRef="#ctx0" brushRef="#br1" timeOffset="505136.8922">-2876 6404 5,'0'0'25,"-1"-20"-1,1 20 1,0 0-8,0 0-4,0 0-3,0 0-2,-4 18-2,-2-4-2,6 10-1,-3-1 0,3 8 1,-3 1-1,4 3-1,-4-1 1,5 1-1,-5-4-1,3-2 0,-3-6 0,3-1 0,-2-8-1,2-14-1,2 19 0,-2-19-1,0 0-5,-2 17-23,2-17 0,0 0-1,0-14 1</inkml:trace>
          <inkml:trace contextRef="#ctx0" brushRef="#br1" timeOffset="506566.974">-2155 6322 34,'0'0'28,"0"0"1,0 0-6,0 0-9,0 0-2,0 0-2,-23 17-2,20 0-1,3-17 0,-16 35-2,4-16-1,4 11 0,-3-3-1,0 10 0,-5 3-1,3 8-1,-5 2 0,-1 2 0,0 1 0,-2 1 0,1-4-1,4-2 1,0-4-1,1-6 1,0-4 0,3-6-1,4-5 1,0-4-1,2-4 0,6-15 0,-9 18 1,9-18-1,0 0 0,0 0-1,0 0 1,0 0-2,-7 13-1,7-13-5,0 0-19,0 13-7,0-13-1,0 0-1,0 0 1</inkml:trace>
          <inkml:trace contextRef="#ctx0" brushRef="#br1" timeOffset="507438.0238">-1981 6879 37,'3'-16'29,"-3"16"0,0-15-1,-9 1-16,9 14-2,-4-20-1,4 20-2,-8-14-1,8 14 0,0 0-2,-17-6-1,17 6 0,-21 6-1,6 0-1,2 5 1,-3 1-1,1 6-1,-1 1 1,1 3-1,0 1 0,4 2 0,3 3 0,2 1-1,2-3 2,3-1-2,2-1 2,3-7-1,4-3 1,-8-14-1,20 8 1,-20-8 0,27-19-2,-11 3 2,2-6-2,-1-1 2,-2-4-2,0 0 2,-2 0-2,0 4 1,-4 1 0,-2 3 0,-1 3 0,-6 16 0,6-19 0,-6 19 0,0 0 0,0 0 1,0 0-2,-1 13 1,1-13 0,-3 25 1,1-8-1,5 4 1,-1-1-1,4 4 0,2 1 1,3 0 0,2-3 0,3 1 0,-1-5 1,4-2-2,0-3 2,5-1-1,-2-7 1,3 0-2,-2-2 1,2-2-1,0 1 0,-1-4-1,-1 7-6,-23-5-28,25-12-1,-14-4-1,-3-8 0</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0" units="1/dev"/>
        </inkml:channelProperties>
      </inkml:inkSource>
      <inkml:timestamp xml:id="ts0" timeString="2011-06-23T03:49:21.472"/>
    </inkml:context>
    <inkml:brush xml:id="br0">
      <inkml:brushProperty name="width" value="0.05833" units="cm"/>
      <inkml:brushProperty name="height" value="0.05833" units="cm"/>
      <inkml:brushProperty name="fitToCurve" value="1"/>
    </inkml:brush>
  </inkml:definitions>
  <inkml:trace contextRef="#ctx0" brushRef="#br0">122-4 15,'-16'5'20,"16"-5"-1,0 0-6,-16 9-7,16-9-1,0 0 0,-13 13-1,13-13 0,0 0-1,-18 17 1,18-17-1,-15 12 0,15-12-1,-13 10 1,13-10 0,0 0 0,-14 16 0,14-16 0,-9 14-1,9-14 1,-9 19 0,9-19-2,-7 23 1,7-23-1,-5 26-1,5-12 1,3-1-1,-3-13 0,7 25 0,-2-12 1,2 0 0,-1 2 0,4 1 0,-2 0 0,3 1 1,1 1 0,3 1-1,-2-1 0,2 1 0,3 0 0,-2-2 0,-2-1-1,1 3 1,-2-2-1,1 0 1,-1 1-1,2 1 0,-7 0 0,0 1 0,-1 5 0,-2 0 0,-4 3 0,-1 1 0,-1 0 0,-7 5 0,2-5 0,0 4 0,-1-4 0,-2 0 1,-4 2-1,3-3 0,-5 1 1,3 0 0,-1 1-1,4-3 0,0 0 1,3-1-2,5-7 2,2 2 0,4-5 0,4 0-1,2-3 2,3 2-1,0-4 0,5 4 1,1 0-1,2 1 0,-3 0-1,3 0 1,-2 3-1,1-3 0,-2 5 0,-1-2 1,-2 0-1,0 1 0,-1 2 0,-2 2 0,-1 2 0,-5 3 1,-1 2-1,-4 3 0,-5-1-1,-5 4 2,-2 0-2,-3 1 1,-6-5 0,0 3 0,-2-6 0,0 1 0,1-2 1,-2-2 0,4-1 1,2-1-2,4-3 1,0-3-1,8 1 1,0 1 0,4-2-1,7 0 0,2-1 1,5-1-1,0 1 0,5-1 1,-2-1-1,5-1 0,-4 1 0,1-1 1,-3 2-1,1 2 0,-4 3-1,-4 3 1,-3 5 0,-3 3 0,-5 7 0,-4 4 1,-4 3-1,-3 4 0,-5-1 1,-1 1-1,-2 3 0,-5 0 1,2-4 0,-2 1-1,-2-2 1,3-3-1,1-2 0,4-1 0,2-7 1,6-2-1,0-3-1,8-8 1,3 1 0,2-5 1,5 0-1,0-2 0,7-1 0,-1 1 0,5-1 0,1 4 1,1-1-2,0 3 2,1 2-2,-3 2 2,-5 3-2,-2 3 2,-4 7-2,-3 0 2,-4 6-1,-4 5 0,-1 6 1,-7 4-2,1 1 1,-2 2 0,-3 3 1,1 0-2,-1-1 1,-1 1 0,0-6 0,5 0 1,0-2-1,2-2 1,6-3-1,-1-4 1,4 0-1,2-4 0,3-4 0,2-3 0,2 2 0,2-2-1,0-2 0,1 1 0,6 0 1,-1-1-1,1 1 1,0 1-1,-1-3 0,0 0 1,-4 3 0,1-1 1,-7 1-2,0-2 2,-3 4-2,-2 1 2,0 1-1,-3 1 0,0-1 0,-3 4 0,2-2 1,-2 1-1,0-1 1,0 0-1,2 1 1,-2 1-2,3-1 2,1 2-2,4 0 1,-1 0-1,2 0 0,5 2 1,-1-3 0,5 2 0,-1-2 0,4 0 0,-2 1-1,5 0 2,-2-2-2,-1-1 1,1-1 0,-1-4 0,1-1 0,-3-2 0,1-3 1,-1 0-1,-1-1 0,-1-2 0,1-2 0,-3-1 0,-2-2 0,-2-1 0,-4 1 1,-2 2-2,-4-2 1,-2-1 0,-3 6 0,-2 1 0,-4 4-1,-2 1 1,-1-2 0,-2 1 1,-2 3-1,-4 0 1,2 0-1,0-1 0,-1-3 0,2 1 0,1-2 0,2 0 0,2-6 0,7 0 0,0-2 0,5-3 0,3-2 0,4 1 1,1-4-1,4 1 0,2 1 0,2-3 0,4 3 1,3 3 0,2 0 0,1 1 0,-1 2 0,2 3-1,-4-2 1,1 7 0,-6-3 0,1 4-1,-3 4 0,-2 3 0,1 5 1,-1 0-1,-1 7-1,0 1 2,0 3-2,-2 1 1,-1 0-1,0 5 2,-3 0-1,-2 0 0,-1-3 0,-1 0 1,0 0-1,-1-1 0,-2 1 1,1-5-2,0 0 1,-1 0 0,1-1 0,1 2 1,-2-3-2,3-1 2,-1-3-1,2-2 0,0-5 1,0-4 0,2-3-1,1-4 1,0-6 0,1-3-1,1 1 1,2-1-1,2-4 0,3-2 0,0-1 0,3-2 0,1-1 0,2-2-1,1-4 1,0-2 0,-1 0 0,-1 1 1,1-1-1,-15-4 0,24 15 0,-24-15 0,16 26-1,-12-5 1,-2 7 0,-4 7 0,-1 6 0,-3 3 0,-2 5 0,-1 4 1,-3 3-1,-1-1 0,0 2 0,-1 1 0,2 0 0,2 4-1,0-4 0,4-1 0,2-1 1,1-2-1,4-3 0,2-4 0,4-7 0,2-2 1,2-2 0,2 0 0,3-1 0,0-3 0,3-1 0,-1 1 0,0-1-1,-1 1 2,-1-1-1,1 1 0,-4-3-1,0 2 2,-3 0-2,-1 1 1,-1 0 0,-4 0 0,0 1 0,-4 3-1,2 1 0,-2-1 0,-2 1 1,-1 1-1,0-3 0,-1 2 0,0-2 1,-1-4 0,-2-1 0,0 0 1,1-1-2,0-1 2,1-3-1,1 0 0,1-2 0,2 0 0,1-1 0,1 0 0,0 2 0,1 1 1,1 1-1,0 5 0,0 1-1,1 3 2,-1 3-1,0 2 0,0 2 0,0 2 0,3 3 0,-2 1 0,1 1 0,-1-2 0,2-1-1,-2 0 0,2-1-2,-9-11-4,12-5-28,-13-5 1,4-24-2,-19 4 1</inkml:trace>
</inkml:ink>
</file>

<file path=ppt/ink/ink40.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0" units="1/dev"/>
        </inkml:channelProperties>
      </inkml:inkSource>
      <inkml:timestamp xml:id="ts0" timeString="2011-06-22T09:39:45.280"/>
    </inkml:context>
    <inkml:brush xml:id="br0">
      <inkml:brushProperty name="width" value="0.05833" units="cm"/>
      <inkml:brushProperty name="height" value="0.05833" units="cm"/>
      <inkml:brushProperty name="color" value="#ED1C24"/>
      <inkml:brushProperty name="fitToCurve" value="1"/>
    </inkml:brush>
  </inkml:definitions>
  <inkml:traceGroup>
    <inkml:annotationXML>
      <emma:emma xmlns:emma="http://www.w3.org/2003/04/emma" version="1.0">
        <emma:interpretation id="{B23C4C7B-BDF8-4B08-9B96-E8C6ABDAD408}" emma:medium="tactile" emma:mode="ink">
          <msink:context xmlns:msink="http://schemas.microsoft.com/ink/2010/main" type="inkDrawing" rotatedBoundingBox="11715,10267 12271,10565 12209,10682 11652,10384" semanticType="callout" shapeName="Other">
            <msink:sourceLink direction="with" ref="{5198B442-7FAD-4013-B8F6-54B3842EA499}"/>
            <msink:sourceLink direction="with" ref="{D73C3E4F-15DA-4F64-A582-609A5112A489}"/>
          </msink:context>
        </emma:interpretation>
      </emma:emma>
    </inkml:annotationXML>
    <inkml:trace contextRef="#ctx0" brushRef="#br0">9146-516 0,'0'0'5,"0"0"0,0 0 1,0 0-2,0 0 2,-9-13-1,9 13 1,0 0-1,0 0 1,0 0-2,0 0 1,-4-17-1,4 17-1,0 0 1,0 0 0,0 0 0,0 0 0,0 0 1,0 0 0,0 0 0,0 0-1,0 0 1,0 0 0,0 0-1,0 0 0,0 0-1,0 0 0,0 0 0,0 0-1,0 0-1,0 0 1,-5-14-1,5 14 0,0 0-1,0 0 1,0 0 0,0 0-1,0 0 1,0 0-1,0 0 1,0 0-1,0 0 1,0 0-1,17 6 1,-17-6-1,0 0 1,16 6-1,-16-6 0,0 0 0,15 6 0,-15-6 0,0 0 0,0 0 0,14 6 0,-14-6 0,0 0 0,0 0 0,16 3 0,-16-3 1,0 0-1,17 0 0,-17 0 0,13-2 1,-13 2-1,16-1 1,-16 1-1,15 0 0,-15 0 0,14 0 0,-14 0 0,0 0 0,0 0 0,15 0 1,-15 0-1,0 0 0,0 0 0,0 0 1,13-5-1,-13 5 0,0 0 0,14-1 0,-14 1 0,13-3 0,-13 3 0,13-1 0,-13 1-1,0 0 1,18 0 0,-18 0 0,0 0-1,13 5 1,-13-5 0,0 0 0,13 11 0,-13-11 0,0 0 1,0 0-1,15 8 0,-15-8 0,0 0 0,0 0 0,18 8 0,-18-8 0,0 0 0,14 7-1,-14-7 1,0 0 0,0 0 0,16 15 0,-16-15 0,0 0 0,11 13 0,-11-13 0,0 0 0,10 13 0,-10-13 0,0 0 0,12 15 1,-12-15-1,0 0 0,13 13 0,-13-13 0,0 0 0,13 6 0,-13-6 0,0 0 0,0 0 0,15-9 0,-15 9 0,0 0-1,0 0 1,0 0 0,0 0 0,13-3 0,-13 3 0,0 0 0,0 0 0,0 0 0,0 0 0,0 0 0,0 0 0,0 0 0,0 0 0,0 0 0,-4 13 0,4-13 0,0 0 0,0 0 0,-2 16 0,2-16 0,0 0 0,2 15 0,-2-15 0,0 0 0,0 0 0,0 13 0,0-13 0,0 0 1,0 0-1,0 0 0,0 0 0,0 0 0,0 0 0,7 13 0,-7-13 0,0 0 0,0 0 0,0 0 0,0 0 0,8 14 0,-8-14 0,5 13-1,-5-13 1,9 14 0,-9-14-1,6 14 1,-6-14 0,0 0 0,0 0 0,0 0 0,13 11 0,-13-11 0,0 0 0,0 0 0,0 0 0,0 0 0,0 0 1,14 3-1,-14-3-1,0 0 1,0 0 0,0 0-1,0 0 0,14-1 0,-14 1 0,0 0-1,0 0 1,15 7 1,-15-7-1,0 0 0,0 0 1,0 0 0,0 0 0,15 12 1,-15-12-1,0 0 0,0 0 0,0 0 1,0 0-1,0 0 0,0 0 0,13 14 1,-13-14-1,0 0 0,0 0 0,0 0 0,0 0 1,0 0-2,0 0 1,0 0 0,13-14 0,-13 14 0,0 0 0,0 0 0,0 0 0,0 0 0,0 0 0,0 0 0,0 0 1,0 0-1,0 0 0,0 0 0,0 0 0,0 0 0,0 0 1,0 0-1,0 0 0,0 0 0,0 0 1,0 0-1,0 0 1,0 0-1,0 0 1,13-2 0,-13 2 0,0 0-1,0 0 1,0 0 0,0 0 0,0 0-1,0 0 1,0 0 0,14-7-1,-14 7 1,0 0-1,0 0-1,0 0 1,0 0 0,0 0 0,0 0-1,0 0 1,0 0 0,0 0 0,0 0 0,0 0 1,0 0-1,0 0 0,0 0 1,0 0-1,0 0 1,0 0-1,0 0 0,0 0 0,0 0 0,0 0 0,0 0-1,0 0 0,0 0-2,-5 18-4,5-18-19,0 0-3,0 0 0,0 0 1</inkml:trace>
  </inkml:traceGroup>
</inkml:ink>
</file>

<file path=ppt/ink/ink41.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0" units="1/dev"/>
        </inkml:channelProperties>
      </inkml:inkSource>
      <inkml:timestamp xml:id="ts0" timeString="2011-06-21T05:17:08.292"/>
    </inkml:context>
    <inkml:brush xml:id="br0">
      <inkml:brushProperty name="width" value="0.08333" units="cm"/>
      <inkml:brushProperty name="height" value="0.08333" units="cm"/>
      <inkml:brushProperty name="color" value="#177D36"/>
      <inkml:brushProperty name="fitToCurve" value="1"/>
    </inkml:brush>
  </inkml:definitions>
  <inkml:trace contextRef="#ctx0" brushRef="#br0">23-2 18,'0'0'22,"-15"1"1,15-1-6,0 0-7,0 0-2,0 0-1,-14-1-4,14 1 0,0 0-2,0 0-2,0 0 0,0 0-2,0 0-5,0 0-8,0 0-6,23-5-1,-23 5 0</inkml:trace>
</inkml:ink>
</file>

<file path=ppt/ink/ink5.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1-06-23T03:49:27.483"/>
    </inkml:context>
    <inkml:brush xml:id="br0">
      <inkml:brushProperty name="width" value="0.05833" units="cm"/>
      <inkml:brushProperty name="height" value="0.05833" units="cm"/>
      <inkml:brushProperty name="fitToCurve" value="1"/>
    </inkml:brush>
  </inkml:definitions>
  <inkml:trace contextRef="#ctx0" brushRef="#br0">0 0</inkml:trace>
</inkml:ink>
</file>

<file path=ppt/ink/ink6.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1-06-23T03:49:40.340"/>
    </inkml:context>
    <inkml:brush xml:id="br0">
      <inkml:brushProperty name="width" value="0.05833" units="cm"/>
      <inkml:brushProperty name="height" value="0.05833" units="cm"/>
      <inkml:brushProperty name="fitToCurve" value="1"/>
    </inkml:brush>
  </inkml:definitions>
  <inkml:trace contextRef="#ctx0" brushRef="#br0">0 0</inkml:trace>
</inkml:ink>
</file>

<file path=ppt/ink/ink7.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0" units="1/dev"/>
        </inkml:channelProperties>
      </inkml:inkSource>
      <inkml:timestamp xml:id="ts0" timeString="2011-06-23T03:49:21.472"/>
    </inkml:context>
    <inkml:brush xml:id="br0">
      <inkml:brushProperty name="width" value="0.05833" units="cm"/>
      <inkml:brushProperty name="height" value="0.05833" units="cm"/>
      <inkml:brushProperty name="fitToCurve" value="1"/>
    </inkml:brush>
  </inkml:definitions>
  <inkml:trace contextRef="#ctx0" brushRef="#br0">122-4 15,'-16'5'20,"16"-5"-1,0 0-6,-16 9-7,16-9-1,0 0 0,-13 13-1,13-13 0,0 0-1,-18 17 1,18-17-1,-15 12 0,15-12-1,-13 10 1,13-10 0,0 0 0,-14 16 0,14-16 0,-9 14-1,9-14 1,-9 19 0,9-19-2,-7 23 1,7-23-1,-5 26-1,5-12 1,3-1-1,-3-13 0,7 25 0,-2-12 1,2 0 0,-1 2 0,4 1 0,-2 0 0,3 1 1,1 1 0,3 1-1,-2-1 0,2 1 0,3 0 0,-2-2 0,-2-1-1,1 3 1,-2-2-1,1 0 1,-1 1-1,2 1 0,-7 0 0,0 1 0,-1 5 0,-2 0 0,-4 3 0,-1 1 0,-1 0 0,-7 5 0,2-5 0,0 4 0,-1-4 0,-2 0 1,-4 2-1,3-3 0,-5 1 1,3 0 0,-1 1-1,4-3 0,0 0 1,3-1-2,5-7 2,2 2 0,4-5 0,4 0-1,2-3 2,3 2-1,0-4 0,5 4 1,1 0-1,2 1 0,-3 0-1,3 0 1,-2 3-1,1-3 0,-2 5 0,-1-2 1,-2 0-1,0 1 0,-1 2 0,-2 2 0,-1 2 0,-5 3 1,-1 2-1,-4 3 0,-5-1-1,-5 4 2,-2 0-2,-3 1 1,-6-5 0,0 3 0,-2-6 0,0 1 0,1-2 1,-2-2 0,4-1 1,2-1-2,4-3 1,0-3-1,8 1 1,0 1 0,4-2-1,7 0 0,2-1 1,5-1-1,0 1 0,5-1 1,-2-1-1,5-1 0,-4 1 0,1-1 1,-3 2-1,1 2 0,-4 3-1,-4 3 1,-3 5 0,-3 3 0,-5 7 0,-4 4 1,-4 3-1,-3 4 0,-5-1 1,-1 1-1,-2 3 0,-5 0 1,2-4 0,-2 1-1,-2-2 1,3-3-1,1-2 0,4-1 0,2-7 1,6-2-1,0-3-1,8-8 1,3 1 0,2-5 1,5 0-1,0-2 0,7-1 0,-1 1 0,5-1 0,1 4 1,1-1-2,0 3 2,1 2-2,-3 2 2,-5 3-2,-2 3 2,-4 7-2,-3 0 2,-4 6-1,-4 5 0,-1 6 1,-7 4-2,1 1 1,-2 2 0,-3 3 1,1 0-2,-1-1 1,-1 1 0,0-6 0,5 0 1,0-2-1,2-2 1,6-3-1,-1-4 1,4 0-1,2-4 0,3-4 0,2-3 0,2 2 0,2-2-1,0-2 0,1 1 0,6 0 1,-1-1-1,1 1 1,0 1-1,-1-3 0,0 0 1,-4 3 0,1-1 1,-7 1-2,0-2 2,-3 4-2,-2 1 2,0 1-1,-3 1 0,0-1 0,-3 4 0,2-2 1,-2 1-1,0-1 1,0 0-1,2 1 1,-2 1-2,3-1 2,1 2-2,4 0 1,-1 0-1,2 0 0,5 2 1,-1-3 0,5 2 0,-1-2 0,4 0 0,-2 1-1,5 0 2,-2-2-2,-1-1 1,1-1 0,-1-4 0,1-1 0,-3-2 0,1-3 1,-1 0-1,-1-1 0,-1-2 0,1-2 0,-3-1 0,-2-2 0,-2-1 0,-4 1 1,-2 2-2,-4-2 1,-2-1 0,-3 6 0,-2 1 0,-4 4-1,-2 1 1,-1-2 0,-2 1 1,-2 3-1,-4 0 1,2 0-1,0-1 0,-1-3 0,2 1 0,1-2 0,2 0 0,2-6 0,7 0 0,0-2 0,5-3 0,3-2 0,4 1 1,1-4-1,4 1 0,2 1 0,2-3 0,4 3 1,3 3 0,2 0 0,1 1 0,-1 2 0,2 3-1,-4-2 1,1 7 0,-6-3 0,1 4-1,-3 4 0,-2 3 0,1 5 1,-1 0-1,-1 7-1,0 1 2,0 3-2,-2 1 1,-1 0-1,0 5 2,-3 0-1,-2 0 0,-1-3 0,-1 0 1,0 0-1,-1-1 0,-2 1 1,1-5-2,0 0 1,-1 0 0,1-1 0,1 2 1,-2-3-2,3-1 2,-1-3-1,2-2 0,0-5 1,0-4 0,2-3-1,1-4 1,0-6 0,1-3-1,1 1 1,2-1-1,2-4 0,3-2 0,0-1 0,3-2 0,1-1 0,2-2-1,1-4 1,0-2 0,-1 0 0,-1 1 1,1-1-1,-15-4 0,24 15 0,-24-15 0,16 26-1,-12-5 1,-2 7 0,-4 7 0,-1 6 0,-3 3 0,-2 5 0,-1 4 1,-3 3-1,-1-1 0,0 2 0,-1 1 0,2 0 0,2 4-1,0-4 0,4-1 0,2-1 1,1-2-1,4-3 0,2-4 0,4-7 0,2-2 1,2-2 0,2 0 0,3-1 0,0-3 0,3-1 0,-1 1 0,0-1-1,-1 1 2,-1-1-1,1 1 0,-4-3-1,0 2 2,-3 0-2,-1 1 1,-1 0 0,-4 0 0,0 1 0,-4 3-1,2 1 0,-2-1 0,-2 1 1,-1 1-1,0-3 0,-1 2 0,0-2 1,-1-4 0,-2-1 0,0 0 1,1-1-2,0-1 2,1-3-1,1 0 0,1-2 0,2 0 0,1-1 0,1 0 0,0 2 0,1 1 1,1 1-1,0 5 0,0 1-1,1 3 2,-1 3-1,0 2 0,0 2 0,0 2 0,3 3 0,-2 1 0,1 1 0,-1-2 0,2-1-1,-2 0 0,2-1-2,-9-11-4,12-5-28,-13-5 1,4-24-2,-19 4 1</inkml:trace>
</inkml:ink>
</file>

<file path=ppt/ink/ink8.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1-06-23T03:49:27.483"/>
    </inkml:context>
    <inkml:brush xml:id="br0">
      <inkml:brushProperty name="width" value="0.05833" units="cm"/>
      <inkml:brushProperty name="height" value="0.05833" units="cm"/>
      <inkml:brushProperty name="fitToCurve" value="1"/>
    </inkml:brush>
  </inkml:definitions>
  <inkml:trace contextRef="#ctx0" brushRef="#br0">0 0</inkml:trace>
</inkml:ink>
</file>

<file path=ppt/ink/ink9.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1-06-23T03:49:40.340"/>
    </inkml:context>
    <inkml:brush xml:id="br0">
      <inkml:brushProperty name="width" value="0.05833" units="cm"/>
      <inkml:brushProperty name="height" value="0.05833" units="cm"/>
      <inkml:brushProperty name="fitToCurv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435" tIns="48217" rIns="96435" bIns="48217" numCol="1" anchor="t" anchorCtr="0" compatLnSpc="1">
            <a:prstTxWarp prst="textNoShape">
              <a:avLst/>
            </a:prstTxWarp>
          </a:bodyPr>
          <a:lstStyle>
            <a:lvl1pPr defTabSz="963613">
              <a:defRPr sz="1200">
                <a:latin typeface="Arial" pitchFamily="-112" charset="0"/>
              </a:defRPr>
            </a:lvl1pPr>
          </a:lstStyle>
          <a:p>
            <a:pPr>
              <a:defRPr/>
            </a:pPr>
            <a:endParaRPr lang="en-US"/>
          </a:p>
        </p:txBody>
      </p:sp>
      <p:sp>
        <p:nvSpPr>
          <p:cNvPr id="32771" name="Rectangle 3"/>
          <p:cNvSpPr>
            <a:spLocks noGrp="1" noChangeArrowheads="1"/>
          </p:cNvSpPr>
          <p:nvPr>
            <p:ph type="dt" idx="1"/>
          </p:nvPr>
        </p:nvSpPr>
        <p:spPr bwMode="auto">
          <a:xfrm>
            <a:off x="4143375" y="0"/>
            <a:ext cx="3170238" cy="481013"/>
          </a:xfrm>
          <a:prstGeom prst="rect">
            <a:avLst/>
          </a:prstGeom>
          <a:noFill/>
          <a:ln w="9525">
            <a:noFill/>
            <a:miter lim="800000"/>
            <a:headEnd/>
            <a:tailEnd/>
          </a:ln>
          <a:effectLst/>
        </p:spPr>
        <p:txBody>
          <a:bodyPr vert="horz" wrap="square" lIns="96435" tIns="48217" rIns="96435" bIns="48217" numCol="1" anchor="t" anchorCtr="0" compatLnSpc="1">
            <a:prstTxWarp prst="textNoShape">
              <a:avLst/>
            </a:prstTxWarp>
          </a:bodyPr>
          <a:lstStyle>
            <a:lvl1pPr algn="r" defTabSz="963613">
              <a:defRPr sz="1200">
                <a:latin typeface="Arial" pitchFamily="-112" charset="0"/>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730250" y="4560888"/>
            <a:ext cx="5854700" cy="4321175"/>
          </a:xfrm>
          <a:prstGeom prst="rect">
            <a:avLst/>
          </a:prstGeom>
          <a:noFill/>
          <a:ln w="9525">
            <a:noFill/>
            <a:miter lim="800000"/>
            <a:headEnd/>
            <a:tailEnd/>
          </a:ln>
          <a:effectLst/>
        </p:spPr>
        <p:txBody>
          <a:bodyPr vert="horz" wrap="square" lIns="96435" tIns="48217" rIns="96435" bIns="482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774"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6435" tIns="48217" rIns="96435" bIns="48217" numCol="1" anchor="b" anchorCtr="0" compatLnSpc="1">
            <a:prstTxWarp prst="textNoShape">
              <a:avLst/>
            </a:prstTxWarp>
          </a:bodyPr>
          <a:lstStyle>
            <a:lvl1pPr defTabSz="963613">
              <a:defRPr sz="1200">
                <a:latin typeface="Arial" pitchFamily="-112" charset="0"/>
              </a:defRPr>
            </a:lvl1pPr>
          </a:lstStyle>
          <a:p>
            <a:pPr>
              <a:defRPr/>
            </a:pPr>
            <a:endParaRPr lang="en-US"/>
          </a:p>
        </p:txBody>
      </p:sp>
      <p:sp>
        <p:nvSpPr>
          <p:cNvPr id="32775"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6435" tIns="48217" rIns="96435" bIns="48217" numCol="1" anchor="b" anchorCtr="0" compatLnSpc="1">
            <a:prstTxWarp prst="textNoShape">
              <a:avLst/>
            </a:prstTxWarp>
          </a:bodyPr>
          <a:lstStyle>
            <a:lvl1pPr algn="r" defTabSz="963613">
              <a:defRPr sz="1200">
                <a:latin typeface="Arial" pitchFamily="-112" charset="0"/>
              </a:defRPr>
            </a:lvl1pPr>
          </a:lstStyle>
          <a:p>
            <a:pPr>
              <a:defRPr/>
            </a:pPr>
            <a:fld id="{33883B34-2D4B-4B4A-8310-20A57A9331F5}" type="slidenum">
              <a:rPr lang="en-US"/>
              <a:pPr>
                <a:defRPr/>
              </a:pPr>
              <a:t>‹#›</a:t>
            </a:fld>
            <a:endParaRPr lang="en-US"/>
          </a:p>
        </p:txBody>
      </p:sp>
    </p:spTree>
    <p:extLst>
      <p:ext uri="{BB962C8B-B14F-4D97-AF65-F5344CB8AC3E}">
        <p14:creationId xmlns:p14="http://schemas.microsoft.com/office/powerpoint/2010/main" val="17088441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ヒラギノ角ゴ Pro W3" charset="-128"/>
        <a:cs typeface="ヒラギノ角ゴ Pro W3" charset="-128"/>
      </a:defRPr>
    </a:lvl3pPr>
    <a:lvl4pPr marL="1371600" algn="l" rtl="0" eaLnBrk="0" fontAlgn="base" hangingPunct="0">
      <a:spcBef>
        <a:spcPct val="30000"/>
      </a:spcBef>
      <a:spcAft>
        <a:spcPct val="0"/>
      </a:spcAft>
      <a:defRPr sz="1200" kern="1200">
        <a:solidFill>
          <a:schemeClr val="tx1"/>
        </a:solidFill>
        <a:latin typeface="Arial" pitchFamily="34"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ヒラギノ角ゴ Pro W3"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D94592F9-BF3F-0F47-A49C-8B84ACCE4084}" type="slidenum">
              <a:rPr lang="en-US">
                <a:latin typeface="Arial" charset="0"/>
              </a:rPr>
              <a:pPr/>
              <a:t>1</a:t>
            </a:fld>
            <a:endParaRPr lang="en-US">
              <a:latin typeface="Arial"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dirty="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first construction is the augmented LT code. </a:t>
            </a:r>
          </a:p>
          <a:p>
            <a:endParaRPr lang="en-US" dirty="0" smtClean="0"/>
          </a:p>
          <a:p>
            <a:r>
              <a:rPr lang="en-US" dirty="0" smtClean="0"/>
              <a:t>For this</a:t>
            </a:r>
            <a:r>
              <a:rPr lang="en-US" baseline="0" dirty="0" smtClean="0"/>
              <a:t> code, there is a fixed part and a </a:t>
            </a:r>
            <a:r>
              <a:rPr lang="en-US" baseline="0" dirty="0" err="1" smtClean="0"/>
              <a:t>rateless</a:t>
            </a:r>
            <a:r>
              <a:rPr lang="en-US" baseline="0" dirty="0" smtClean="0"/>
              <a:t> part. The fixed part is defined by copying the source symbols directly. </a:t>
            </a:r>
          </a:p>
          <a:p>
            <a:endParaRPr lang="en-US" baseline="0" dirty="0" smtClean="0"/>
          </a:p>
          <a:p>
            <a:r>
              <a:rPr lang="en-US" baseline="0" dirty="0" smtClean="0"/>
              <a:t>The </a:t>
            </a:r>
            <a:r>
              <a:rPr lang="en-US" baseline="0" dirty="0" err="1" smtClean="0"/>
              <a:t>rateless</a:t>
            </a:r>
            <a:r>
              <a:rPr lang="en-US" baseline="0" dirty="0" smtClean="0"/>
              <a:t> part is an LT code.</a:t>
            </a:r>
            <a:endParaRPr lang="en-US" dirty="0" smtClean="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10</a:t>
            </a:fld>
            <a:endParaRPr lang="en-US"/>
          </a:p>
        </p:txBody>
      </p:sp>
    </p:spTree>
    <p:extLst>
      <p:ext uri="{BB962C8B-B14F-4D97-AF65-F5344CB8AC3E}">
        <p14:creationId xmlns:p14="http://schemas.microsoft.com/office/powerpoint/2010/main" val="3818625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 code, the repair algorithm</a:t>
            </a:r>
            <a:r>
              <a:rPr lang="en-US" baseline="0" dirty="0" smtClean="0"/>
              <a:t> is trivial as long as the symbols being repaired are all from the </a:t>
            </a:r>
            <a:r>
              <a:rPr lang="en-US" baseline="0" dirty="0" err="1" smtClean="0"/>
              <a:t>rateless</a:t>
            </a:r>
            <a:r>
              <a:rPr lang="en-US" baseline="0" dirty="0" smtClean="0"/>
              <a:t> part.</a:t>
            </a:r>
          </a:p>
          <a:p>
            <a:endParaRPr lang="en-US" baseline="0" dirty="0" smtClean="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11</a:t>
            </a:fld>
            <a:endParaRPr lang="en-US"/>
          </a:p>
        </p:txBody>
      </p:sp>
    </p:spTree>
    <p:extLst>
      <p:ext uri="{BB962C8B-B14F-4D97-AF65-F5344CB8AC3E}">
        <p14:creationId xmlns:p14="http://schemas.microsoft.com/office/powerpoint/2010/main" val="3818625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tricky part is how to do the repair when the symbols in need of repair are in the fixed part.</a:t>
            </a:r>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12</a:t>
            </a:fld>
            <a:endParaRPr lang="en-US"/>
          </a:p>
        </p:txBody>
      </p:sp>
    </p:spTree>
    <p:extLst>
      <p:ext uri="{BB962C8B-B14F-4D97-AF65-F5344CB8AC3E}">
        <p14:creationId xmlns:p14="http://schemas.microsoft.com/office/powerpoint/2010/main" val="3818625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look at how the repair</a:t>
            </a:r>
            <a:r>
              <a:rPr lang="en-US" baseline="0" dirty="0" smtClean="0"/>
              <a:t> algorithm works for repair of code symbols from the fixed part.</a:t>
            </a:r>
          </a:p>
          <a:p>
            <a:endParaRPr lang="en-US" baseline="0" dirty="0" smtClean="0"/>
          </a:p>
          <a:p>
            <a:pPr lvl="1"/>
            <a:r>
              <a:rPr lang="en-US" baseline="0" dirty="0" smtClean="0"/>
              <a:t>The basic idea  to consider a set of symbols from the </a:t>
            </a:r>
            <a:r>
              <a:rPr lang="en-US" baseline="0" dirty="0" err="1" smtClean="0"/>
              <a:t>rateless</a:t>
            </a:r>
            <a:r>
              <a:rPr lang="en-US" baseline="0" dirty="0" smtClean="0"/>
              <a:t> part that would be sufficient to recover all the symbols in the fixed part.  The iterative decoding algorithm would then proceed in steps where a random new symbol from the fixed part is decoded in each step. The symbols to be repaired can then be recovered in this imaginary decoding sequence by considering the corresponding steps.</a:t>
            </a:r>
          </a:p>
          <a:p>
            <a:pPr lvl="1"/>
            <a:endParaRPr lang="en-US" baseline="0" dirty="0" smtClean="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13</a:t>
            </a:fld>
            <a:endParaRPr lang="en-US"/>
          </a:p>
        </p:txBody>
      </p:sp>
    </p:spTree>
    <p:extLst>
      <p:ext uri="{BB962C8B-B14F-4D97-AF65-F5344CB8AC3E}">
        <p14:creationId xmlns:p14="http://schemas.microsoft.com/office/powerpoint/2010/main" val="2981021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Color code: yellow means degree one packets.</a:t>
            </a:r>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14</a:t>
            </a:fld>
            <a:endParaRPr lang="en-US"/>
          </a:p>
        </p:txBody>
      </p:sp>
    </p:spTree>
    <p:extLst>
      <p:ext uri="{BB962C8B-B14F-4D97-AF65-F5344CB8AC3E}">
        <p14:creationId xmlns:p14="http://schemas.microsoft.com/office/powerpoint/2010/main" val="138508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pick one of those degree one symbols and imagine that it has been decoded.</a:t>
            </a:r>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15</a:t>
            </a:fld>
            <a:endParaRPr lang="en-US"/>
          </a:p>
        </p:txBody>
      </p:sp>
    </p:spTree>
    <p:extLst>
      <p:ext uri="{BB962C8B-B14F-4D97-AF65-F5344CB8AC3E}">
        <p14:creationId xmlns:p14="http://schemas.microsoft.com/office/powerpoint/2010/main" val="2232303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Green implies </a:t>
            </a:r>
            <a:r>
              <a:rPr lang="en-US" dirty="0" err="1" smtClean="0"/>
              <a:t>processsed</a:t>
            </a:r>
            <a:r>
              <a:rPr lang="en-US" dirty="0" smtClean="0"/>
              <a:t> packets/edges.</a:t>
            </a:r>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16</a:t>
            </a:fld>
            <a:endParaRPr lang="en-US"/>
          </a:p>
        </p:txBody>
      </p:sp>
    </p:spTree>
    <p:extLst>
      <p:ext uri="{BB962C8B-B14F-4D97-AF65-F5344CB8AC3E}">
        <p14:creationId xmlns:p14="http://schemas.microsoft.com/office/powerpoint/2010/main" val="1413766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Pick a new degree one. We now see that this would be the step in which a symbol to</a:t>
            </a:r>
            <a:r>
              <a:rPr lang="en-US" baseline="0" dirty="0" smtClean="0"/>
              <a:t> be repaired is due for decoding.</a:t>
            </a:r>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17</a:t>
            </a:fld>
            <a:endParaRPr lang="en-US"/>
          </a:p>
        </p:txBody>
      </p:sp>
    </p:spTree>
    <p:extLst>
      <p:ext uri="{BB962C8B-B14F-4D97-AF65-F5344CB8AC3E}">
        <p14:creationId xmlns:p14="http://schemas.microsoft.com/office/powerpoint/2010/main" val="1413766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 defines the repair step number 1. The number of symbol operations is given by the original degree of the code symbol</a:t>
            </a:r>
            <a:r>
              <a:rPr lang="en-US" baseline="0" dirty="0" smtClean="0"/>
              <a:t> being used in this step.</a:t>
            </a:r>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18</a:t>
            </a:fld>
            <a:endParaRPr lang="en-US"/>
          </a:p>
        </p:txBody>
      </p:sp>
    </p:spTree>
    <p:extLst>
      <p:ext uri="{BB962C8B-B14F-4D97-AF65-F5344CB8AC3E}">
        <p14:creationId xmlns:p14="http://schemas.microsoft.com/office/powerpoint/2010/main" val="1413766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repaired and we proceed further with the remaining steps of the imaginary decoding.</a:t>
            </a:r>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19</a:t>
            </a:fld>
            <a:endParaRPr lang="en-US"/>
          </a:p>
        </p:txBody>
      </p:sp>
    </p:spTree>
    <p:extLst>
      <p:ext uri="{BB962C8B-B14F-4D97-AF65-F5344CB8AC3E}">
        <p14:creationId xmlns:p14="http://schemas.microsoft.com/office/powerpoint/2010/main" val="1413766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3</a:t>
            </a:r>
            <a:r>
              <a:rPr lang="en-US" baseline="0" dirty="0" smtClean="0"/>
              <a:t> parts, each of which deals with a combination of issues involving erasures/broadcast in networks</a:t>
            </a:r>
          </a:p>
          <a:p>
            <a:pPr marL="171450" indent="-171450">
              <a:buFontTx/>
              <a:buChar char="-"/>
            </a:pPr>
            <a:r>
              <a:rPr lang="en-US" baseline="0" dirty="0" smtClean="0"/>
              <a:t>Part 1 designs </a:t>
            </a:r>
            <a:r>
              <a:rPr lang="en-US" baseline="0" dirty="0" err="1" smtClean="0"/>
              <a:t>rateless</a:t>
            </a:r>
            <a:r>
              <a:rPr lang="en-US" baseline="0" dirty="0" smtClean="0"/>
              <a:t> codes to deal with erasures in a variety of applications, out of which I will concentrate on storage for today’s presentation</a:t>
            </a:r>
          </a:p>
          <a:p>
            <a:pPr marL="171450" indent="-171450">
              <a:buFontTx/>
              <a:buChar char="-"/>
            </a:pPr>
            <a:r>
              <a:rPr lang="en-US" baseline="0" dirty="0" smtClean="0"/>
              <a:t>Part 2 involves a setting with both erasures as well as broadcast where we </a:t>
            </a:r>
            <a:r>
              <a:rPr lang="en-US" baseline="0" smtClean="0"/>
              <a:t>focus on the </a:t>
            </a:r>
            <a:r>
              <a:rPr lang="en-US" baseline="0" dirty="0" smtClean="0"/>
              <a:t>additional role for coding because of the local broadcast property in wireless.</a:t>
            </a:r>
          </a:p>
          <a:p>
            <a:pPr marL="171450" indent="-171450">
              <a:buFontTx/>
              <a:buChar char="-"/>
            </a:pPr>
            <a:r>
              <a:rPr lang="en-US" baseline="0" dirty="0" smtClean="0"/>
              <a:t>Part 3 considers a queue with customers who are all served by a single service from a broadcast server, and we look at two different types of optimal control problems on this model.</a:t>
            </a:r>
          </a:p>
          <a:p>
            <a:pPr marL="171450" indent="-171450">
              <a:buFontTx/>
              <a:buChar char="-"/>
            </a:pPr>
            <a:endParaRPr lang="en-US" baseline="0" dirty="0" smtClean="0"/>
          </a:p>
          <a:p>
            <a:pPr marL="171450" indent="-171450">
              <a:buFontTx/>
              <a:buChar char="-"/>
            </a:pPr>
            <a:r>
              <a:rPr lang="en-US" baseline="0" dirty="0" smtClean="0"/>
              <a:t>The color code represents the sections that I will be focusing on in the presentation today. Green indicates parts that I will present today and orange is material that I have presented during my prelim but will not talk about today.</a:t>
            </a:r>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2</a:t>
            </a:fld>
            <a:endParaRPr lang="en-US"/>
          </a:p>
        </p:txBody>
      </p:sp>
    </p:spTree>
    <p:extLst>
      <p:ext uri="{BB962C8B-B14F-4D97-AF65-F5344CB8AC3E}">
        <p14:creationId xmlns:p14="http://schemas.microsoft.com/office/powerpoint/2010/main" val="1692937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20</a:t>
            </a:fld>
            <a:endParaRPr lang="en-US"/>
          </a:p>
        </p:txBody>
      </p:sp>
    </p:spTree>
    <p:extLst>
      <p:ext uri="{BB962C8B-B14F-4D97-AF65-F5344CB8AC3E}">
        <p14:creationId xmlns:p14="http://schemas.microsoft.com/office/powerpoint/2010/main" val="1413766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21</a:t>
            </a:fld>
            <a:endParaRPr lang="en-US"/>
          </a:p>
        </p:txBody>
      </p:sp>
    </p:spTree>
    <p:extLst>
      <p:ext uri="{BB962C8B-B14F-4D97-AF65-F5344CB8AC3E}">
        <p14:creationId xmlns:p14="http://schemas.microsoft.com/office/powerpoint/2010/main" val="1413766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 would be the step in which the final symbol to be repaired</a:t>
            </a:r>
            <a:r>
              <a:rPr lang="en-US" baseline="0" dirty="0" smtClean="0"/>
              <a:t> would have been decoded. And the original degree of the corresponding code symbol defines the repair complexity involved.</a:t>
            </a:r>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22</a:t>
            </a:fld>
            <a:endParaRPr lang="en-US"/>
          </a:p>
        </p:txBody>
      </p:sp>
    </p:spTree>
    <p:extLst>
      <p:ext uri="{BB962C8B-B14F-4D97-AF65-F5344CB8AC3E}">
        <p14:creationId xmlns:p14="http://schemas.microsoft.com/office/powerpoint/2010/main" val="14137667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23</a:t>
            </a:fld>
            <a:endParaRPr lang="en-US"/>
          </a:p>
        </p:txBody>
      </p:sp>
    </p:spTree>
    <p:extLst>
      <p:ext uri="{BB962C8B-B14F-4D97-AF65-F5344CB8AC3E}">
        <p14:creationId xmlns:p14="http://schemas.microsoft.com/office/powerpoint/2010/main" val="1413766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seen</a:t>
            </a:r>
            <a:r>
              <a:rPr lang="en-US" baseline="0" dirty="0" smtClean="0"/>
              <a:t> that e</a:t>
            </a:r>
            <a:r>
              <a:rPr lang="en-US" dirty="0" smtClean="0"/>
              <a:t>ach repaired symbol requires</a:t>
            </a:r>
            <a:r>
              <a:rPr lang="en-US" baseline="0" dirty="0" smtClean="0"/>
              <a:t> operations equal to the degree of some corresponding code symbol from the </a:t>
            </a:r>
            <a:r>
              <a:rPr lang="en-US" baseline="0" dirty="0" err="1" smtClean="0"/>
              <a:t>rateless</a:t>
            </a:r>
            <a:r>
              <a:rPr lang="en-US" baseline="0" dirty="0" smtClean="0"/>
              <a:t> part.  By arguing that these code symbols are nearly typical,  the expected degree of the symbols used in repair is then shown to be about the same as the average of the degree distribution used. </a:t>
            </a:r>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24</a:t>
            </a:fld>
            <a:endParaRPr lang="en-US"/>
          </a:p>
        </p:txBody>
      </p:sp>
    </p:spTree>
    <p:extLst>
      <p:ext uri="{BB962C8B-B14F-4D97-AF65-F5344CB8AC3E}">
        <p14:creationId xmlns:p14="http://schemas.microsoft.com/office/powerpoint/2010/main" val="14137667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 we just constructed a code whose</a:t>
            </a:r>
            <a:r>
              <a:rPr lang="en-US" baseline="0" dirty="0" smtClean="0"/>
              <a:t> repair complexity doesn’t scale with block length.</a:t>
            </a:r>
          </a:p>
          <a:p>
            <a:endParaRPr lang="en-US" baseline="0" dirty="0" smtClean="0"/>
          </a:p>
          <a:p>
            <a:r>
              <a:rPr lang="en-US" baseline="0" dirty="0" smtClean="0"/>
              <a:t>Overhead: at this point, all we can say is that as long as we have at least k(1+ep) from the </a:t>
            </a:r>
            <a:r>
              <a:rPr lang="en-US" baseline="0" dirty="0" err="1" smtClean="0"/>
              <a:t>rateless</a:t>
            </a:r>
            <a:r>
              <a:rPr lang="en-US" baseline="0" dirty="0" smtClean="0"/>
              <a:t> part, we can recover the source symbols. And this will obviously be the case if we consider k(2+ep) total symbols, since there can be at most k from the fixed part. So the overhead is 1 + </a:t>
            </a:r>
            <a:r>
              <a:rPr lang="en-US" baseline="0" dirty="0" err="1" smtClean="0"/>
              <a:t>ep</a:t>
            </a: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25</a:t>
            </a:fld>
            <a:endParaRPr lang="en-US"/>
          </a:p>
        </p:txBody>
      </p:sp>
    </p:spTree>
    <p:extLst>
      <p:ext uri="{BB962C8B-B14F-4D97-AF65-F5344CB8AC3E}">
        <p14:creationId xmlns:p14="http://schemas.microsoft.com/office/powerpoint/2010/main" val="38186250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challenge is to improve the overhead. Ideally, we would like to get as close to zero as we can, while keeping the repair complexity down. </a:t>
            </a:r>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26</a:t>
            </a:fld>
            <a:endParaRPr lang="en-US"/>
          </a:p>
        </p:txBody>
      </p:sp>
    </p:spTree>
    <p:extLst>
      <p:ext uri="{BB962C8B-B14F-4D97-AF65-F5344CB8AC3E}">
        <p14:creationId xmlns:p14="http://schemas.microsoft.com/office/powerpoint/2010/main" val="38186250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effort to reduce the overhead, we next describe augmented raptor codes. </a:t>
            </a:r>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27</a:t>
            </a:fld>
            <a:endParaRPr lang="en-US"/>
          </a:p>
        </p:txBody>
      </p:sp>
    </p:spTree>
    <p:extLst>
      <p:ext uri="{BB962C8B-B14F-4D97-AF65-F5344CB8AC3E}">
        <p14:creationId xmlns:p14="http://schemas.microsoft.com/office/powerpoint/2010/main" val="35366978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first use</a:t>
            </a:r>
            <a:r>
              <a:rPr lang="en-US" baseline="0" dirty="0" smtClean="0"/>
              <a:t> a </a:t>
            </a:r>
            <a:r>
              <a:rPr lang="en-US" baseline="0" dirty="0" err="1" smtClean="0"/>
              <a:t>precode</a:t>
            </a:r>
            <a:r>
              <a:rPr lang="en-US" baseline="0" dirty="0" smtClean="0"/>
              <a:t> to expand the source symbols by a factor of 1 + </a:t>
            </a:r>
            <a:r>
              <a:rPr lang="en-US" baseline="0" dirty="0" err="1" smtClean="0"/>
              <a:t>ep</a:t>
            </a:r>
            <a:r>
              <a:rPr lang="en-US" baseline="0" dirty="0" smtClean="0"/>
              <a:t> with the property that any k out of those will suffice to recover the source symbols.</a:t>
            </a:r>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28</a:t>
            </a:fld>
            <a:endParaRPr lang="en-US"/>
          </a:p>
        </p:txBody>
      </p:sp>
    </p:spTree>
    <p:extLst>
      <p:ext uri="{BB962C8B-B14F-4D97-AF65-F5344CB8AC3E}">
        <p14:creationId xmlns:p14="http://schemas.microsoft.com/office/powerpoint/2010/main" val="35366978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the actual code, we again have a fixed part and a </a:t>
            </a:r>
            <a:r>
              <a:rPr lang="en-US" baseline="0" dirty="0" err="1" smtClean="0"/>
              <a:t>rateless</a:t>
            </a:r>
            <a:r>
              <a:rPr lang="en-US" baseline="0" dirty="0" smtClean="0"/>
              <a:t> part as before. The fixed part this time consists of the </a:t>
            </a:r>
            <a:r>
              <a:rPr lang="en-US" baseline="0" dirty="0" err="1" smtClean="0"/>
              <a:t>precoded</a:t>
            </a:r>
            <a:r>
              <a:rPr lang="en-US" baseline="0" dirty="0" smtClean="0"/>
              <a:t> symbols. And the </a:t>
            </a:r>
            <a:r>
              <a:rPr lang="en-US" baseline="0" dirty="0" err="1" smtClean="0"/>
              <a:t>rateless</a:t>
            </a:r>
            <a:r>
              <a:rPr lang="en-US" baseline="0" dirty="0" smtClean="0"/>
              <a:t> part is generating by applying an optimized degree distribution to the </a:t>
            </a:r>
            <a:r>
              <a:rPr lang="en-US" baseline="0" dirty="0" err="1" smtClean="0"/>
              <a:t>precode</a:t>
            </a:r>
            <a:r>
              <a:rPr lang="en-US" baseline="0" dirty="0" smtClean="0"/>
              <a:t>.</a:t>
            </a:r>
          </a:p>
          <a:p>
            <a:endParaRPr lang="en-US" baseline="0" dirty="0" smtClean="0"/>
          </a:p>
          <a:p>
            <a:r>
              <a:rPr lang="en-US" baseline="0" dirty="0" smtClean="0"/>
              <a:t>Its called augmented raptor because without the fixed part, it would be a raptor code but we augment it with an additional fixed part.</a:t>
            </a:r>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29</a:t>
            </a:fld>
            <a:endParaRPr lang="en-US"/>
          </a:p>
        </p:txBody>
      </p:sp>
    </p:spTree>
    <p:extLst>
      <p:ext uri="{BB962C8B-B14F-4D97-AF65-F5344CB8AC3E}">
        <p14:creationId xmlns:p14="http://schemas.microsoft.com/office/powerpoint/2010/main" val="3536697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first start with the</a:t>
            </a:r>
            <a:r>
              <a:rPr lang="en-US" baseline="0" dirty="0" smtClean="0"/>
              <a:t> section on </a:t>
            </a:r>
            <a:r>
              <a:rPr lang="en-US" baseline="0" dirty="0" err="1" smtClean="0"/>
              <a:t>Rateless</a:t>
            </a:r>
            <a:r>
              <a:rPr lang="en-US" baseline="0" dirty="0" smtClean="0"/>
              <a:t> codes by considering a storage problem.</a:t>
            </a:r>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3</a:t>
            </a:fld>
            <a:endParaRPr lang="en-US"/>
          </a:p>
        </p:txBody>
      </p:sp>
    </p:spTree>
    <p:extLst>
      <p:ext uri="{BB962C8B-B14F-4D97-AF65-F5344CB8AC3E}">
        <p14:creationId xmlns:p14="http://schemas.microsoft.com/office/powerpoint/2010/main" val="1692937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 say we wish to</a:t>
            </a:r>
            <a:r>
              <a:rPr lang="en-US" baseline="0" dirty="0" smtClean="0"/>
              <a:t> claim that this code achieves an overhead delta. </a:t>
            </a:r>
          </a:p>
          <a:p>
            <a:endParaRPr lang="en-US" baseline="0" dirty="0" smtClean="0"/>
          </a:p>
          <a:p>
            <a:r>
              <a:rPr lang="en-US" baseline="0" dirty="0" smtClean="0"/>
              <a:t>This means that any subset of k(1+delta) symbols should be enough to recover the data, represented by green. </a:t>
            </a:r>
          </a:p>
          <a:p>
            <a:endParaRPr lang="en-US" baseline="0" dirty="0" smtClean="0"/>
          </a:p>
          <a:p>
            <a:r>
              <a:rPr lang="en-US" baseline="0" dirty="0" smtClean="0"/>
              <a:t>These can come as an arbitrary combination of the fixed and the </a:t>
            </a:r>
            <a:r>
              <a:rPr lang="en-US" baseline="0" dirty="0" err="1" smtClean="0"/>
              <a:t>rateless</a:t>
            </a:r>
            <a:r>
              <a:rPr lang="en-US" baseline="0" dirty="0" smtClean="0"/>
              <a:t> parts and we should be able to recover the source data  in all such possible scenarios.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30</a:t>
            </a:fld>
            <a:endParaRPr lang="en-US"/>
          </a:p>
        </p:txBody>
      </p:sp>
    </p:spTree>
    <p:extLst>
      <p:ext uri="{BB962C8B-B14F-4D97-AF65-F5344CB8AC3E}">
        <p14:creationId xmlns:p14="http://schemas.microsoft.com/office/powerpoint/2010/main" val="33459121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Denote alpha to be the fraction of those k(1+delta)</a:t>
            </a:r>
            <a:r>
              <a:rPr lang="en-US" baseline="0" dirty="0" smtClean="0"/>
              <a:t> code symbols that comes from the </a:t>
            </a:r>
            <a:r>
              <a:rPr lang="en-US" baseline="0" dirty="0" err="1" smtClean="0"/>
              <a:t>rateless</a:t>
            </a:r>
            <a:r>
              <a:rPr lang="en-US" baseline="0" dirty="0" smtClean="0"/>
              <a:t> part.</a:t>
            </a:r>
          </a:p>
          <a:p>
            <a:endParaRPr lang="en-US" baseline="0" dirty="0" smtClean="0"/>
          </a:p>
          <a:p>
            <a:r>
              <a:rPr lang="en-US" baseline="0" dirty="0" smtClean="0"/>
              <a:t>In order to recover the data, it is sufficient to recover a net of k symbols from the fixed part due to the </a:t>
            </a:r>
            <a:r>
              <a:rPr lang="en-US" baseline="0" dirty="0" err="1" smtClean="0"/>
              <a:t>precode</a:t>
            </a:r>
            <a:endParaRPr lang="en-US" baseline="0" dirty="0" smtClean="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31</a:t>
            </a:fld>
            <a:endParaRPr lang="en-US"/>
          </a:p>
        </p:txBody>
      </p:sp>
    </p:spTree>
    <p:extLst>
      <p:ext uri="{BB962C8B-B14F-4D97-AF65-F5344CB8AC3E}">
        <p14:creationId xmlns:p14="http://schemas.microsoft.com/office/powerpoint/2010/main" val="33459121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recap, we have 3 parameters: alpha, delta, epsilon where alpha is arbitrary/adversarial and delta is something to be minimized, subject to the recovery constraint, where epsilon comes from the </a:t>
            </a:r>
            <a:r>
              <a:rPr lang="en-US" baseline="0" dirty="0" err="1" smtClean="0"/>
              <a:t>precode</a:t>
            </a:r>
            <a:r>
              <a:rPr lang="en-US" baseline="0" dirty="0" smtClean="0"/>
              <a:t>.</a:t>
            </a:r>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32</a:t>
            </a:fld>
            <a:endParaRPr lang="en-US"/>
          </a:p>
        </p:txBody>
      </p:sp>
    </p:spTree>
    <p:extLst>
      <p:ext uri="{BB962C8B-B14F-4D97-AF65-F5344CB8AC3E}">
        <p14:creationId xmlns:p14="http://schemas.microsoft.com/office/powerpoint/2010/main" val="33459121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general, given</a:t>
            </a:r>
            <a:r>
              <a:rPr lang="en-US" baseline="0" dirty="0" smtClean="0"/>
              <a:t> a degree </a:t>
            </a:r>
            <a:r>
              <a:rPr lang="en-US" baseline="0" dirty="0" err="1" smtClean="0"/>
              <a:t>distn</a:t>
            </a:r>
            <a:r>
              <a:rPr lang="en-US" baseline="0" dirty="0" smtClean="0"/>
              <a:t> omega and a received fraction r of code symbols, the evolution of degree one symbols, and halts when we this process goes to zero. The solution is specified by the ODE given above with three terms.  </a:t>
            </a:r>
          </a:p>
          <a:p>
            <a:endParaRPr lang="en-US" baseline="0" dirty="0" smtClean="0"/>
          </a:p>
          <a:p>
            <a:r>
              <a:rPr lang="en-US" baseline="0" dirty="0" smtClean="0"/>
              <a:t>This gives a condition on Omega for recovering a given fraction of packets.</a:t>
            </a:r>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33</a:t>
            </a:fld>
            <a:endParaRPr lang="en-US"/>
          </a:p>
        </p:txBody>
      </p:sp>
    </p:spTree>
    <p:extLst>
      <p:ext uri="{BB962C8B-B14F-4D97-AF65-F5344CB8AC3E}">
        <p14:creationId xmlns:p14="http://schemas.microsoft.com/office/powerpoint/2010/main" val="35063177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apply the recovery constraint to our setting, we need to transform some variables first.</a:t>
            </a:r>
          </a:p>
          <a:p>
            <a:endParaRPr lang="en-US" dirty="0" smtClean="0"/>
          </a:p>
          <a:p>
            <a:r>
              <a:rPr lang="en-US" dirty="0" smtClean="0"/>
              <a:t>These</a:t>
            </a:r>
            <a:r>
              <a:rPr lang="en-US" baseline="0" dirty="0" smtClean="0"/>
              <a:t> transformations are just for convenience and to make the equations look compact.</a:t>
            </a:r>
          </a:p>
          <a:p>
            <a:endParaRPr lang="en-US" baseline="0" dirty="0" smtClean="0"/>
          </a:p>
          <a:p>
            <a:r>
              <a:rPr lang="en-US" baseline="0" dirty="0" smtClean="0"/>
              <a:t>Lambda is the fraction of code symbols that are missing from the fixed part of the code. When lambda is less than 1/M there is nothing for the LT decoding to do because the </a:t>
            </a:r>
            <a:r>
              <a:rPr lang="en-US" baseline="0" dirty="0" err="1" smtClean="0"/>
              <a:t>precode</a:t>
            </a:r>
            <a:r>
              <a:rPr lang="en-US" baseline="0" dirty="0" smtClean="0"/>
              <a:t> can take over.</a:t>
            </a:r>
          </a:p>
          <a:p>
            <a:endParaRPr lang="en-US" baseline="0" dirty="0" smtClean="0"/>
          </a:p>
          <a:p>
            <a:r>
              <a:rPr lang="en-US" baseline="0" dirty="0" smtClean="0"/>
              <a:t>1- 1/</a:t>
            </a:r>
            <a:r>
              <a:rPr lang="en-US" baseline="0" dirty="0" err="1" smtClean="0"/>
              <a:t>Mlambda</a:t>
            </a:r>
            <a:r>
              <a:rPr lang="en-US" baseline="0" dirty="0" smtClean="0"/>
              <a:t> is the fraction that needs recovery (corresponds to recovering k packets)</a:t>
            </a:r>
          </a:p>
          <a:p>
            <a:endParaRPr lang="en-US" baseline="0" dirty="0" smtClean="0"/>
          </a:p>
          <a:p>
            <a:r>
              <a:rPr lang="en-US" baseline="0" dirty="0" smtClean="0"/>
              <a:t>lambda + f/M is a term that is proportional to the number of code symbols from the </a:t>
            </a:r>
            <a:r>
              <a:rPr lang="en-US" baseline="0" dirty="0" err="1" smtClean="0"/>
              <a:t>rateless</a:t>
            </a:r>
            <a:r>
              <a:rPr lang="en-US" baseline="0" dirty="0" smtClean="0"/>
              <a:t> part and </a:t>
            </a:r>
          </a:p>
          <a:p>
            <a:endParaRPr lang="en-US" baseline="0" dirty="0" smtClean="0"/>
          </a:p>
          <a:p>
            <a:r>
              <a:rPr lang="en-US" baseline="0" dirty="0" smtClean="0"/>
              <a:t>Omega(1-lam + lam t) is the projected degree distribution onto the unknown code symbols.</a:t>
            </a:r>
          </a:p>
          <a:p>
            <a:endParaRPr lang="en-US" dirty="0" smtClean="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34</a:t>
            </a:fld>
            <a:endParaRPr lang="en-US"/>
          </a:p>
        </p:txBody>
      </p:sp>
    </p:spTree>
    <p:extLst>
      <p:ext uri="{BB962C8B-B14F-4D97-AF65-F5344CB8AC3E}">
        <p14:creationId xmlns:p14="http://schemas.microsoft.com/office/powerpoint/2010/main" val="30420743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41</a:t>
            </a:fld>
            <a:endParaRPr lang="en-US"/>
          </a:p>
        </p:txBody>
      </p:sp>
    </p:spTree>
    <p:extLst>
      <p:ext uri="{BB962C8B-B14F-4D97-AF65-F5344CB8AC3E}">
        <p14:creationId xmlns:p14="http://schemas.microsoft.com/office/powerpoint/2010/main" val="35366978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42</a:t>
            </a:fld>
            <a:endParaRPr lang="en-US"/>
          </a:p>
        </p:txBody>
      </p:sp>
    </p:spTree>
    <p:extLst>
      <p:ext uri="{BB962C8B-B14F-4D97-AF65-F5344CB8AC3E}">
        <p14:creationId xmlns:p14="http://schemas.microsoft.com/office/powerpoint/2010/main" val="16929375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next part</a:t>
            </a:r>
            <a:r>
              <a:rPr lang="en-US" baseline="0" dirty="0" smtClean="0"/>
              <a:t> of the talk, I will talk about an optimal control problem involving a queue where each service clears all the customers. </a:t>
            </a:r>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59</a:t>
            </a:fld>
            <a:endParaRPr lang="en-US"/>
          </a:p>
        </p:txBody>
      </p:sp>
    </p:spTree>
    <p:extLst>
      <p:ext uri="{BB962C8B-B14F-4D97-AF65-F5344CB8AC3E}">
        <p14:creationId xmlns:p14="http://schemas.microsoft.com/office/powerpoint/2010/main" val="16929375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consider only one class of customers.  There</a:t>
            </a:r>
            <a:r>
              <a:rPr lang="en-US" baseline="0" dirty="0" smtClean="0"/>
              <a:t> are two types of constraints on the server. The first one is that of fixed costs and for this, we have shown that  optimal control is of threshold type.  I will not go into the details of this part today.</a:t>
            </a:r>
          </a:p>
          <a:p>
            <a:endParaRPr lang="en-US" baseline="0" dirty="0" smtClean="0"/>
          </a:p>
          <a:p>
            <a:r>
              <a:rPr lang="en-US" baseline="0" dirty="0" smtClean="0"/>
              <a:t>What I will focus on is a different type of problem involving an online constraint on the server…</a:t>
            </a:r>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60</a:t>
            </a:fld>
            <a:endParaRPr lang="en-US"/>
          </a:p>
        </p:txBody>
      </p:sp>
    </p:spTree>
    <p:extLst>
      <p:ext uri="{BB962C8B-B14F-4D97-AF65-F5344CB8AC3E}">
        <p14:creationId xmlns:p14="http://schemas.microsoft.com/office/powerpoint/2010/main" val="7634167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 discrete time system with </a:t>
            </a:r>
            <a:r>
              <a:rPr lang="en-US" dirty="0" err="1" smtClean="0"/>
              <a:t>iid</a:t>
            </a:r>
            <a:r>
              <a:rPr lang="en-US" dirty="0" smtClean="0"/>
              <a:t> copy of randomness over time.</a:t>
            </a:r>
            <a:r>
              <a:rPr lang="en-US" baseline="0" dirty="0" smtClean="0"/>
              <a:t> There is also a server which takes actions in each time slot.</a:t>
            </a:r>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61</a:t>
            </a:fld>
            <a:endParaRPr lang="en-US"/>
          </a:p>
        </p:txBody>
      </p:sp>
    </p:spTree>
    <p:extLst>
      <p:ext uri="{BB962C8B-B14F-4D97-AF65-F5344CB8AC3E}">
        <p14:creationId xmlns:p14="http://schemas.microsoft.com/office/powerpoint/2010/main" val="1986562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We have data, divided into k source symbols, that we wish to store in a dynamic storage system in the cloud to protect against failures. </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Each blue rectangle represents memory equivalent in size to one source symbol and is used to store a code symbol. </a:t>
            </a:r>
          </a:p>
          <a:p>
            <a:pPr marL="171450" marR="0" indent="-171450" algn="l" defTabSz="914400" rtl="0" eaLnBrk="0" fontAlgn="base" latinLnBrk="0" hangingPunct="0">
              <a:lnSpc>
                <a:spcPct val="100000"/>
              </a:lnSpc>
              <a:spcBef>
                <a:spcPct val="30000"/>
              </a:spcBef>
              <a:spcAft>
                <a:spcPct val="0"/>
              </a:spcAft>
              <a:buClrTx/>
              <a:buSzTx/>
              <a:buFontTx/>
              <a:buChar char="-"/>
              <a:tabLst/>
              <a:defRPr/>
            </a:pPr>
            <a:endParaRPr lang="en-US" baseline="0" dirty="0" smtClean="0"/>
          </a:p>
          <a:p>
            <a:pPr marL="171450" marR="0" indent="-171450" algn="l" defTabSz="914400" rtl="0" eaLnBrk="0" fontAlgn="base" latinLnBrk="0" hangingPunct="0">
              <a:lnSpc>
                <a:spcPct val="100000"/>
              </a:lnSpc>
              <a:spcBef>
                <a:spcPct val="30000"/>
              </a:spcBef>
              <a:spcAft>
                <a:spcPct val="0"/>
              </a:spcAft>
              <a:buClrTx/>
              <a:buSzTx/>
              <a:buFontTx/>
              <a:buChar char="-"/>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4</a:t>
            </a:fld>
            <a:endParaRPr lang="en-US"/>
          </a:p>
        </p:txBody>
      </p:sp>
    </p:spTree>
    <p:extLst>
      <p:ext uri="{BB962C8B-B14F-4D97-AF65-F5344CB8AC3E}">
        <p14:creationId xmlns:p14="http://schemas.microsoft.com/office/powerpoint/2010/main" val="35008963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proportional to F0 symbol is just a short hand to say that the random variable representing the control at time I has to be measurable </a:t>
            </a:r>
            <a:r>
              <a:rPr lang="en-US" baseline="0" dirty="0" err="1" smtClean="0"/>
              <a:t>wrt</a:t>
            </a:r>
            <a:r>
              <a:rPr lang="en-US" baseline="0" dirty="0" smtClean="0"/>
              <a:t> observable part of the randomness at time i.</a:t>
            </a:r>
          </a:p>
          <a:p>
            <a:endParaRPr lang="en-US" baseline="0" dirty="0" smtClean="0"/>
          </a:p>
          <a:p>
            <a:r>
              <a:rPr lang="en-US" baseline="0" dirty="0" smtClean="0"/>
              <a:t>The action leads to a random payoff, denoted </a:t>
            </a:r>
            <a:r>
              <a:rPr lang="en-US" baseline="0" dirty="0" err="1" smtClean="0"/>
              <a:t>gi</a:t>
            </a:r>
            <a:r>
              <a:rPr lang="en-US" baseline="0" dirty="0" smtClean="0"/>
              <a:t>. </a:t>
            </a:r>
          </a:p>
          <a:p>
            <a:endParaRPr lang="en-US" baseline="0" dirty="0" smtClean="0"/>
          </a:p>
          <a:p>
            <a:r>
              <a:rPr lang="en-US" baseline="0" dirty="0" smtClean="0"/>
              <a:t>So far there is nothing that connects the system across time</a:t>
            </a:r>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62</a:t>
            </a:fld>
            <a:endParaRPr lang="en-US"/>
          </a:p>
        </p:txBody>
      </p:sp>
    </p:spTree>
    <p:extLst>
      <p:ext uri="{BB962C8B-B14F-4D97-AF65-F5344CB8AC3E}">
        <p14:creationId xmlns:p14="http://schemas.microsoft.com/office/powerpoint/2010/main" val="19865623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take the action, the server also needs to consume a random amount of a resource, which is replenished</a:t>
            </a:r>
            <a:r>
              <a:rPr lang="en-US" baseline="0" dirty="0" smtClean="0"/>
              <a:t> at every time slot with a fixed income, a.  The payment/consumption is given by d.</a:t>
            </a:r>
            <a:endParaRPr lang="en-US" dirty="0" smtClean="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63</a:t>
            </a:fld>
            <a:endParaRPr lang="en-US"/>
          </a:p>
        </p:txBody>
      </p:sp>
    </p:spTree>
    <p:extLst>
      <p:ext uri="{BB962C8B-B14F-4D97-AF65-F5344CB8AC3E}">
        <p14:creationId xmlns:p14="http://schemas.microsoft.com/office/powerpoint/2010/main" val="19865623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interest is in optimizing</a:t>
            </a:r>
            <a:r>
              <a:rPr lang="en-US" baseline="0" dirty="0" smtClean="0"/>
              <a:t> the utility subject to nonnegativity constraint on the resource…</a:t>
            </a:r>
          </a:p>
          <a:p>
            <a:endParaRPr lang="en-US" baseline="0" dirty="0" smtClean="0"/>
          </a:p>
          <a:p>
            <a:r>
              <a:rPr lang="en-US" baseline="0" dirty="0" smtClean="0"/>
              <a:t>So the resource is like money…. It does not figure into the utility no value in itself, but we need it to generate actions that actually lead to </a:t>
            </a:r>
            <a:r>
              <a:rPr lang="en-US" baseline="0" dirty="0" err="1" smtClean="0"/>
              <a:t>realy</a:t>
            </a:r>
            <a:r>
              <a:rPr lang="en-US" baseline="0" dirty="0" smtClean="0"/>
              <a:t> utility.</a:t>
            </a:r>
          </a:p>
          <a:p>
            <a:endParaRPr lang="en-US" baseline="0" dirty="0" smtClean="0"/>
          </a:p>
          <a:p>
            <a:r>
              <a:rPr lang="en-US" baseline="0" dirty="0" smtClean="0"/>
              <a:t>Let me say at the outset that things can also be generalized to a vector of resources with a conjunction constraint on all of them for operation. Each action leads to a consumption vector, etc.</a:t>
            </a:r>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64</a:t>
            </a:fld>
            <a:endParaRPr lang="en-US"/>
          </a:p>
        </p:txBody>
      </p:sp>
    </p:spTree>
    <p:extLst>
      <p:ext uri="{BB962C8B-B14F-4D97-AF65-F5344CB8AC3E}">
        <p14:creationId xmlns:p14="http://schemas.microsoft.com/office/powerpoint/2010/main" val="19865623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66</a:t>
            </a:fld>
            <a:endParaRPr lang="en-US"/>
          </a:p>
        </p:txBody>
      </p:sp>
    </p:spTree>
    <p:extLst>
      <p:ext uri="{BB962C8B-B14F-4D97-AF65-F5344CB8AC3E}">
        <p14:creationId xmlns:p14="http://schemas.microsoft.com/office/powerpoint/2010/main" val="41245471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81</a:t>
            </a:fld>
            <a:endParaRPr lang="en-US"/>
          </a:p>
        </p:txBody>
      </p:sp>
    </p:spTree>
    <p:extLst>
      <p:ext uri="{BB962C8B-B14F-4D97-AF65-F5344CB8AC3E}">
        <p14:creationId xmlns:p14="http://schemas.microsoft.com/office/powerpoint/2010/main" val="2064855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Sometimes, there are failures.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After a failure happens, the interest is not to simply recover the source symbols, but to reconstruct the destroyed code symbol from other code symbols as a means of repairing the code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5</a:t>
            </a:fld>
            <a:endParaRPr lang="en-US"/>
          </a:p>
        </p:txBody>
      </p:sp>
    </p:spTree>
    <p:extLst>
      <p:ext uri="{BB962C8B-B14F-4D97-AF65-F5344CB8AC3E}">
        <p14:creationId xmlns:p14="http://schemas.microsoft.com/office/powerpoint/2010/main" val="3500896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 - We wish to do this reconstruction as efficiently as possible</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To measure the efficiency, we propose a natural notion of repair complexity defined as the average number of symbol operations performed over each repair.</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baseline="0" dirty="0" smtClean="0"/>
              <a:t>What we will see is that the repair complexity has a tension with the overhead of the code, defined as the minimum additional fraction of code symbols required beyond the number of source symbols coded over.</a:t>
            </a:r>
            <a:endParaRPr lang="en-US" baseline="0" dirty="0" smtClean="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6</a:t>
            </a:fld>
            <a:endParaRPr lang="en-US"/>
          </a:p>
        </p:txBody>
      </p:sp>
    </p:spTree>
    <p:extLst>
      <p:ext uri="{BB962C8B-B14F-4D97-AF65-F5344CB8AC3E}">
        <p14:creationId xmlns:p14="http://schemas.microsoft.com/office/powerpoint/2010/main" val="3500896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attractive candidate for any application involving erasures are</a:t>
            </a:r>
            <a:r>
              <a:rPr lang="en-US" baseline="0" dirty="0" smtClean="0"/>
              <a:t> fountain codes, because of their low en/de </a:t>
            </a:r>
            <a:r>
              <a:rPr lang="en-US" baseline="0" dirty="0" err="1" smtClean="0"/>
              <a:t>ohd</a:t>
            </a:r>
            <a:r>
              <a:rPr lang="en-US" baseline="0" dirty="0" smtClean="0"/>
              <a:t>, and </a:t>
            </a:r>
            <a:r>
              <a:rPr lang="en-US" baseline="0" dirty="0" err="1" smtClean="0"/>
              <a:t>rateless</a:t>
            </a:r>
            <a:r>
              <a:rPr lang="en-US" baseline="0" dirty="0" smtClean="0"/>
              <a:t> property.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7</a:t>
            </a:fld>
            <a:endParaRPr lang="en-US"/>
          </a:p>
        </p:txBody>
      </p:sp>
    </p:spTree>
    <p:extLst>
      <p:ext uri="{BB962C8B-B14F-4D97-AF65-F5344CB8AC3E}">
        <p14:creationId xmlns:p14="http://schemas.microsoft.com/office/powerpoint/2010/main" val="3818625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if there is a failure</a:t>
            </a:r>
            <a:r>
              <a:rPr lang="en-US" baseline="0" dirty="0" smtClean="0"/>
              <a:t> and we wish to repair the code symbol using other fountain code symbols, the only way to do it is to simply recover the entire block and then do the encoding.</a:t>
            </a:r>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8</a:t>
            </a:fld>
            <a:endParaRPr lang="en-US"/>
          </a:p>
        </p:txBody>
      </p:sp>
    </p:spTree>
    <p:extLst>
      <p:ext uri="{BB962C8B-B14F-4D97-AF65-F5344CB8AC3E}">
        <p14:creationId xmlns:p14="http://schemas.microsoft.com/office/powerpoint/2010/main" val="3818625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we have here is a code whose repair</a:t>
            </a:r>
            <a:r>
              <a:rPr lang="en-US" baseline="0" dirty="0" smtClean="0"/>
              <a:t> complexity could be of linear order per each symbol repaired.</a:t>
            </a:r>
            <a:endParaRPr lang="en-US" dirty="0"/>
          </a:p>
        </p:txBody>
      </p:sp>
      <p:sp>
        <p:nvSpPr>
          <p:cNvPr id="4" name="Slide Number Placeholder 3"/>
          <p:cNvSpPr>
            <a:spLocks noGrp="1"/>
          </p:cNvSpPr>
          <p:nvPr>
            <p:ph type="sldNum" sz="quarter" idx="10"/>
          </p:nvPr>
        </p:nvSpPr>
        <p:spPr/>
        <p:txBody>
          <a:bodyPr/>
          <a:lstStyle/>
          <a:p>
            <a:pPr>
              <a:defRPr/>
            </a:pPr>
            <a:fld id="{33883B34-2D4B-4B4A-8310-20A57A9331F5}" type="slidenum">
              <a:rPr lang="en-US" smtClean="0"/>
              <a:pPr>
                <a:defRPr/>
              </a:pPr>
              <a:t>9</a:t>
            </a:fld>
            <a:endParaRPr lang="en-US"/>
          </a:p>
        </p:txBody>
      </p:sp>
    </p:spTree>
    <p:extLst>
      <p:ext uri="{BB962C8B-B14F-4D97-AF65-F5344CB8AC3E}">
        <p14:creationId xmlns:p14="http://schemas.microsoft.com/office/powerpoint/2010/main" val="3818625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130425"/>
            <a:ext cx="7772400" cy="1470025"/>
          </a:xfrm>
        </p:spPr>
        <p:txBody>
          <a:bodyPr/>
          <a:lstStyle>
            <a:lvl1pPr algn="ctr">
              <a:defRPr b="0">
                <a:solidFill>
                  <a:schemeClr val="tx1"/>
                </a:solidFill>
              </a:defRPr>
            </a:lvl1pPr>
          </a:lstStyle>
          <a:p>
            <a:r>
              <a:rPr lang="en-US"/>
              <a:t>Click to edit Master title style</a:t>
            </a:r>
          </a:p>
        </p:txBody>
      </p:sp>
      <p:sp>
        <p:nvSpPr>
          <p:cNvPr id="2355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450BF52B-C930-E944-9019-ED073CB88805}" type="datetime1">
              <a:rPr lang="en-US"/>
              <a:pPr>
                <a:defRPr/>
              </a:pPr>
              <a:t>6/22/2011</a:t>
            </a:fld>
            <a:r>
              <a:rPr lang="en-US"/>
              <a:t>25 May 2005</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A552F6-DD2C-6F45-A4A4-DC35C732379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DFA5A785-7F23-364D-9539-D35E6124CD87}" type="datetime1">
              <a:rPr lang="en-US"/>
              <a:pPr>
                <a:defRPr/>
              </a:pPr>
              <a:t>6/22/2011</a:t>
            </a:fld>
            <a:r>
              <a:rPr lang="en-US"/>
              <a:t>25 May 2005</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E30F3F7-24B8-7443-8E57-89C689E2591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1F75031E-F709-764F-A42E-CD9984E26819}" type="datetime1">
              <a:rPr lang="en-US"/>
              <a:pPr>
                <a:defRPr/>
              </a:pPr>
              <a:t>6/22/2011</a:t>
            </a:fld>
            <a:r>
              <a:rPr lang="en-US"/>
              <a:t>25 May 2005</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DDBB7DC-F1DF-A24F-ADFB-3FAF75DB24D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D78C3B9F-6031-F948-AA2F-C8BF6889981C}" type="datetime1">
              <a:rPr lang="en-US"/>
              <a:pPr>
                <a:defRPr/>
              </a:pPr>
              <a:t>6/22/2011</a:t>
            </a:fld>
            <a:r>
              <a:rPr lang="en-US"/>
              <a:t>25 May 2005</a:t>
            </a:r>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664F064-B5BA-BB4C-ADC8-26CDAEE699E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717351B2-A96C-1841-ACDC-C5DE213C4613}" type="datetime1">
              <a:rPr lang="en-US"/>
              <a:pPr>
                <a:defRPr/>
              </a:pPr>
              <a:t>6/22/2011</a:t>
            </a:fld>
            <a:r>
              <a:rPr lang="en-US"/>
              <a:t>25 May 2005</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07CDB20-95D2-1143-81F0-F223C662353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22CB5F5F-95AD-8D41-A710-916B8A81064C}" type="datetime1">
              <a:rPr lang="en-US"/>
              <a:pPr>
                <a:defRPr/>
              </a:pPr>
              <a:t>6/22/2011</a:t>
            </a:fld>
            <a:r>
              <a:rPr lang="en-US"/>
              <a:t>25 May 2005</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635444-E726-924A-BBF6-E97D4997C30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5B4F9979-981E-7341-A96E-2E1D5B31E0E4}" type="datetime1">
              <a:rPr lang="en-US"/>
              <a:pPr>
                <a:defRPr/>
              </a:pPr>
              <a:t>6/22/2011</a:t>
            </a:fld>
            <a:r>
              <a:rPr lang="en-US"/>
              <a:t>25 May 2005</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6F929A4-8238-9E4C-99F3-7A89F2AAF94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0E740968-D344-4545-93FE-250A6EFB7ACB}" type="datetime1">
              <a:rPr lang="en-US"/>
              <a:pPr>
                <a:defRPr/>
              </a:pPr>
              <a:t>6/22/2011</a:t>
            </a:fld>
            <a:r>
              <a:rPr lang="en-US"/>
              <a:t>25 May 2005</a:t>
            </a:r>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0B55AF2-5651-3348-8ACD-0A9AE4A1878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300EF07D-EAAB-0D4D-A6AE-1EC8685E5AE2}" type="datetime1">
              <a:rPr lang="en-US"/>
              <a:pPr>
                <a:defRPr/>
              </a:pPr>
              <a:t>6/22/2011</a:t>
            </a:fld>
            <a:r>
              <a:rPr lang="en-US"/>
              <a:t>25 May 2005</a:t>
            </a:r>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569564A-C75E-1A4B-8622-3D015599CA4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D59FCCB-04B0-844C-8CD7-EBCE4A4EDA63}" type="datetime1">
              <a:rPr lang="en-US"/>
              <a:pPr>
                <a:defRPr/>
              </a:pPr>
              <a:t>6/22/2011</a:t>
            </a:fld>
            <a:r>
              <a:rPr lang="en-US"/>
              <a:t>25 May 2005</a:t>
            </a:r>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0C13CE6-BD51-574C-BBD2-44B687C64E5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85FA99E-F69B-B144-9518-85B56EA39107}" type="datetime1">
              <a:rPr lang="en-US"/>
              <a:pPr>
                <a:defRPr/>
              </a:pPr>
              <a:t>6/22/2011</a:t>
            </a:fld>
            <a:r>
              <a:rPr lang="en-US"/>
              <a:t>25 May 2005</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2785E77-015D-E64D-A96C-E43AAABFF33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BEF7762-F2FE-0747-8183-F61A7ACC2107}" type="datetime1">
              <a:rPr lang="en-US"/>
              <a:pPr>
                <a:defRPr/>
              </a:pPr>
              <a:t>6/22/2011</a:t>
            </a:fld>
            <a:r>
              <a:rPr lang="en-US"/>
              <a:t>25 May 2005</a:t>
            </a:r>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B72D2E2-A293-2D4A-9E14-E1E4AB0E0CF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36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12" charset="0"/>
              </a:defRPr>
            </a:lvl1pPr>
          </a:lstStyle>
          <a:p>
            <a:pPr>
              <a:defRPr/>
            </a:pPr>
            <a:fld id="{4A098929-29BB-7249-A4C1-693DDF43C27E}" type="datetime1">
              <a:rPr lang="en-US"/>
              <a:pPr>
                <a:defRPr/>
              </a:pPr>
              <a:t>6/22/2011</a:t>
            </a:fld>
            <a:r>
              <a:rPr lang="en-US"/>
              <a:t>25 May 2005</a:t>
            </a:r>
          </a:p>
        </p:txBody>
      </p:sp>
      <p:sp>
        <p:nvSpPr>
          <p:cNvPr id="1536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12" charset="0"/>
              </a:defRPr>
            </a:lvl1pPr>
          </a:lstStyle>
          <a:p>
            <a:pPr>
              <a:defRPr/>
            </a:pPr>
            <a:endParaRPr lang="en-US"/>
          </a:p>
        </p:txBody>
      </p:sp>
      <p:sp>
        <p:nvSpPr>
          <p:cNvPr id="153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112" charset="0"/>
              </a:defRPr>
            </a:lvl1pPr>
          </a:lstStyle>
          <a:p>
            <a:pPr>
              <a:defRPr/>
            </a:pPr>
            <a:fld id="{0B679472-4AF7-D84E-B79A-F57D0BE892C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0" fontAlgn="base" hangingPunct="0">
        <a:spcBef>
          <a:spcPct val="0"/>
        </a:spcBef>
        <a:spcAft>
          <a:spcPct val="0"/>
        </a:spcAft>
        <a:defRPr sz="4400" b="1">
          <a:solidFill>
            <a:srgbClr val="B2B2B2"/>
          </a:solidFill>
          <a:latin typeface="+mj-lt"/>
          <a:ea typeface="ＭＳ Ｐゴシック" pitchFamily="-112" charset="-128"/>
          <a:cs typeface="ＭＳ Ｐゴシック" pitchFamily="-112" charset="-128"/>
        </a:defRPr>
      </a:lvl1pPr>
      <a:lvl2pPr algn="l" rtl="0" eaLnBrk="0" fontAlgn="base" hangingPunct="0">
        <a:spcBef>
          <a:spcPct val="0"/>
        </a:spcBef>
        <a:spcAft>
          <a:spcPct val="0"/>
        </a:spcAft>
        <a:defRPr sz="4400" b="1">
          <a:solidFill>
            <a:srgbClr val="B2B2B2"/>
          </a:solidFill>
          <a:latin typeface="Century Gothic" pitchFamily="34" charset="0"/>
          <a:ea typeface="ＭＳ Ｐゴシック" pitchFamily="-112" charset="-128"/>
          <a:cs typeface="ＭＳ Ｐゴシック" pitchFamily="-112" charset="-128"/>
        </a:defRPr>
      </a:lvl2pPr>
      <a:lvl3pPr algn="l" rtl="0" eaLnBrk="0" fontAlgn="base" hangingPunct="0">
        <a:spcBef>
          <a:spcPct val="0"/>
        </a:spcBef>
        <a:spcAft>
          <a:spcPct val="0"/>
        </a:spcAft>
        <a:defRPr sz="4400" b="1">
          <a:solidFill>
            <a:srgbClr val="B2B2B2"/>
          </a:solidFill>
          <a:latin typeface="Century Gothic" pitchFamily="34" charset="0"/>
          <a:ea typeface="ＭＳ Ｐゴシック" pitchFamily="-112" charset="-128"/>
          <a:cs typeface="ＭＳ Ｐゴシック" pitchFamily="-112" charset="-128"/>
        </a:defRPr>
      </a:lvl3pPr>
      <a:lvl4pPr algn="l" rtl="0" eaLnBrk="0" fontAlgn="base" hangingPunct="0">
        <a:spcBef>
          <a:spcPct val="0"/>
        </a:spcBef>
        <a:spcAft>
          <a:spcPct val="0"/>
        </a:spcAft>
        <a:defRPr sz="4400" b="1">
          <a:solidFill>
            <a:srgbClr val="B2B2B2"/>
          </a:solidFill>
          <a:latin typeface="Century Gothic" pitchFamily="34" charset="0"/>
          <a:ea typeface="ＭＳ Ｐゴシック" pitchFamily="-112" charset="-128"/>
          <a:cs typeface="ＭＳ Ｐゴシック" pitchFamily="-112" charset="-128"/>
        </a:defRPr>
      </a:lvl4pPr>
      <a:lvl5pPr algn="l" rtl="0" eaLnBrk="0" fontAlgn="base" hangingPunct="0">
        <a:spcBef>
          <a:spcPct val="0"/>
        </a:spcBef>
        <a:spcAft>
          <a:spcPct val="0"/>
        </a:spcAft>
        <a:defRPr sz="4400" b="1">
          <a:solidFill>
            <a:srgbClr val="B2B2B2"/>
          </a:solidFill>
          <a:latin typeface="Century Gothic" pitchFamily="34" charset="0"/>
          <a:ea typeface="ＭＳ Ｐゴシック" pitchFamily="-112" charset="-128"/>
          <a:cs typeface="ＭＳ Ｐゴシック" pitchFamily="-112" charset="-128"/>
        </a:defRPr>
      </a:lvl5pPr>
      <a:lvl6pPr marL="457200" algn="l" rtl="0" fontAlgn="base">
        <a:spcBef>
          <a:spcPct val="0"/>
        </a:spcBef>
        <a:spcAft>
          <a:spcPct val="0"/>
        </a:spcAft>
        <a:defRPr sz="4400" b="1">
          <a:solidFill>
            <a:srgbClr val="B2B2B2"/>
          </a:solidFill>
          <a:latin typeface="Century Gothic" pitchFamily="34" charset="0"/>
        </a:defRPr>
      </a:lvl6pPr>
      <a:lvl7pPr marL="914400" algn="l" rtl="0" fontAlgn="base">
        <a:spcBef>
          <a:spcPct val="0"/>
        </a:spcBef>
        <a:spcAft>
          <a:spcPct val="0"/>
        </a:spcAft>
        <a:defRPr sz="4400" b="1">
          <a:solidFill>
            <a:srgbClr val="B2B2B2"/>
          </a:solidFill>
          <a:latin typeface="Century Gothic" pitchFamily="34" charset="0"/>
        </a:defRPr>
      </a:lvl7pPr>
      <a:lvl8pPr marL="1371600" algn="l" rtl="0" fontAlgn="base">
        <a:spcBef>
          <a:spcPct val="0"/>
        </a:spcBef>
        <a:spcAft>
          <a:spcPct val="0"/>
        </a:spcAft>
        <a:defRPr sz="4400" b="1">
          <a:solidFill>
            <a:srgbClr val="B2B2B2"/>
          </a:solidFill>
          <a:latin typeface="Century Gothic" pitchFamily="34" charset="0"/>
        </a:defRPr>
      </a:lvl8pPr>
      <a:lvl9pPr marL="1828800" algn="l" rtl="0" fontAlgn="base">
        <a:spcBef>
          <a:spcPct val="0"/>
        </a:spcBef>
        <a:spcAft>
          <a:spcPct val="0"/>
        </a:spcAft>
        <a:defRPr sz="4400" b="1">
          <a:solidFill>
            <a:srgbClr val="B2B2B2"/>
          </a:solidFill>
          <a:latin typeface="Century Gothic"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12" charset="-128"/>
          <a:cs typeface="ＭＳ Ｐゴシック" pitchFamily="-112"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12" charset="-128"/>
        </a:defRPr>
      </a:lvl2pPr>
      <a:lvl3pPr marL="1143000" indent="-228600" algn="l" rtl="0" eaLnBrk="0" fontAlgn="base" hangingPunct="0">
        <a:spcBef>
          <a:spcPct val="20000"/>
        </a:spcBef>
        <a:spcAft>
          <a:spcPct val="0"/>
        </a:spcAft>
        <a:buChar char="•"/>
        <a:defRPr sz="2400">
          <a:solidFill>
            <a:schemeClr val="tx1"/>
          </a:solidFill>
          <a:latin typeface="+mn-lt"/>
          <a:ea typeface="ヒラギノ角ゴ Pro W3" charset="-128"/>
          <a:cs typeface="ヒラギノ角ゴ Pro W3" charset="-128"/>
        </a:defRPr>
      </a:lvl3pPr>
      <a:lvl4pPr marL="1600200" indent="-228600" algn="l" rtl="0" eaLnBrk="0" fontAlgn="base" hangingPunct="0">
        <a:spcBef>
          <a:spcPct val="20000"/>
        </a:spcBef>
        <a:spcAft>
          <a:spcPct val="0"/>
        </a:spcAft>
        <a:buChar char="–"/>
        <a:defRPr sz="20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2000">
          <a:solidFill>
            <a:schemeClr val="tx1"/>
          </a:solidFill>
          <a:latin typeface="+mn-lt"/>
          <a:ea typeface="ヒラギノ角ゴ Pro W3"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6.jpeg"/><Relationship Id="rId7" Type="http://schemas.openxmlformats.org/officeDocument/2006/relationships/customXml" Target="../ink/ink2.xml"/><Relationship Id="rId2" Type="http://schemas.openxmlformats.org/officeDocument/2006/relationships/image" Target="../media/image15.jpeg"/><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customXml" Target="../ink/ink1.xml"/><Relationship Id="rId10" Type="http://schemas.openxmlformats.org/officeDocument/2006/relationships/image" Target="../media/image20.emf"/><Relationship Id="rId4" Type="http://schemas.openxmlformats.org/officeDocument/2006/relationships/image" Target="../media/image17.jpeg"/><Relationship Id="rId9" Type="http://schemas.openxmlformats.org/officeDocument/2006/relationships/customXml" Target="../ink/ink3.xml"/></Relationships>
</file>

<file path=ppt/slides/_rels/slide46.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6.jpeg"/><Relationship Id="rId7" Type="http://schemas.openxmlformats.org/officeDocument/2006/relationships/customXml" Target="../ink/ink5.xml"/><Relationship Id="rId2" Type="http://schemas.openxmlformats.org/officeDocument/2006/relationships/image" Target="../media/image15.jpeg"/><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customXml" Target="../ink/ink4.xml"/><Relationship Id="rId10" Type="http://schemas.openxmlformats.org/officeDocument/2006/relationships/image" Target="../media/image20.emf"/><Relationship Id="rId4" Type="http://schemas.openxmlformats.org/officeDocument/2006/relationships/image" Target="../media/image17.jpeg"/><Relationship Id="rId9" Type="http://schemas.openxmlformats.org/officeDocument/2006/relationships/customXml" Target="../ink/ink6.xml"/></Relationships>
</file>

<file path=ppt/slides/_rels/slide47.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6.jpeg"/><Relationship Id="rId7" Type="http://schemas.openxmlformats.org/officeDocument/2006/relationships/customXml" Target="../ink/ink8.xml"/><Relationship Id="rId2" Type="http://schemas.openxmlformats.org/officeDocument/2006/relationships/image" Target="../media/image15.jpeg"/><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customXml" Target="../ink/ink7.xml"/><Relationship Id="rId10" Type="http://schemas.openxmlformats.org/officeDocument/2006/relationships/image" Target="../media/image20.emf"/><Relationship Id="rId4" Type="http://schemas.openxmlformats.org/officeDocument/2006/relationships/image" Target="../media/image17.jpeg"/><Relationship Id="rId9" Type="http://schemas.openxmlformats.org/officeDocument/2006/relationships/customXml" Target="../ink/ink9.xml"/></Relationships>
</file>

<file path=ppt/slides/_rels/slide48.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6.jpeg"/><Relationship Id="rId7" Type="http://schemas.openxmlformats.org/officeDocument/2006/relationships/customXml" Target="../ink/ink11.xml"/><Relationship Id="rId2" Type="http://schemas.openxmlformats.org/officeDocument/2006/relationships/image" Target="../media/image15.jpeg"/><Relationship Id="rId1" Type="http://schemas.openxmlformats.org/officeDocument/2006/relationships/slideLayout" Target="../slideLayouts/slideLayout6.xml"/><Relationship Id="rId6" Type="http://schemas.openxmlformats.org/officeDocument/2006/relationships/image" Target="../media/image18.emf"/><Relationship Id="rId11" Type="http://schemas.openxmlformats.org/officeDocument/2006/relationships/image" Target="../media/image2.jpeg"/><Relationship Id="rId5" Type="http://schemas.openxmlformats.org/officeDocument/2006/relationships/customXml" Target="../ink/ink10.xml"/><Relationship Id="rId10" Type="http://schemas.openxmlformats.org/officeDocument/2006/relationships/image" Target="../media/image20.emf"/><Relationship Id="rId4" Type="http://schemas.openxmlformats.org/officeDocument/2006/relationships/image" Target="../media/image17.jpeg"/><Relationship Id="rId9" Type="http://schemas.openxmlformats.org/officeDocument/2006/relationships/customXml" Target="../ink/ink12.xml"/></Relationships>
</file>

<file path=ppt/slides/_rels/slide49.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6.jpeg"/><Relationship Id="rId7" Type="http://schemas.openxmlformats.org/officeDocument/2006/relationships/customXml" Target="../ink/ink14.xml"/><Relationship Id="rId2" Type="http://schemas.openxmlformats.org/officeDocument/2006/relationships/image" Target="../media/image15.jpeg"/><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customXml" Target="../ink/ink13.xml"/><Relationship Id="rId10" Type="http://schemas.openxmlformats.org/officeDocument/2006/relationships/image" Target="../media/image20.emf"/><Relationship Id="rId4" Type="http://schemas.openxmlformats.org/officeDocument/2006/relationships/image" Target="../media/image17.jpeg"/><Relationship Id="rId9" Type="http://schemas.openxmlformats.org/officeDocument/2006/relationships/customXml" Target="../ink/ink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6.jpeg"/><Relationship Id="rId7" Type="http://schemas.openxmlformats.org/officeDocument/2006/relationships/customXml" Target="../ink/ink17.xml"/><Relationship Id="rId2" Type="http://schemas.openxmlformats.org/officeDocument/2006/relationships/image" Target="../media/image15.jpeg"/><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customXml" Target="../ink/ink16.xml"/><Relationship Id="rId10" Type="http://schemas.openxmlformats.org/officeDocument/2006/relationships/image" Target="../media/image20.emf"/><Relationship Id="rId4" Type="http://schemas.openxmlformats.org/officeDocument/2006/relationships/image" Target="../media/image17.jpeg"/><Relationship Id="rId9" Type="http://schemas.openxmlformats.org/officeDocument/2006/relationships/customXml" Target="../ink/ink18.xml"/></Relationships>
</file>

<file path=ppt/slides/_rels/slide51.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6.jpeg"/><Relationship Id="rId7" Type="http://schemas.openxmlformats.org/officeDocument/2006/relationships/customXml" Target="../ink/ink20.xml"/><Relationship Id="rId2" Type="http://schemas.openxmlformats.org/officeDocument/2006/relationships/image" Target="../media/image15.jpeg"/><Relationship Id="rId1" Type="http://schemas.openxmlformats.org/officeDocument/2006/relationships/slideLayout" Target="../slideLayouts/slideLayout6.xml"/><Relationship Id="rId6" Type="http://schemas.openxmlformats.org/officeDocument/2006/relationships/image" Target="../media/image18.emf"/><Relationship Id="rId5" Type="http://schemas.openxmlformats.org/officeDocument/2006/relationships/customXml" Target="../ink/ink19.xml"/><Relationship Id="rId10" Type="http://schemas.openxmlformats.org/officeDocument/2006/relationships/image" Target="../media/image20.emf"/><Relationship Id="rId4" Type="http://schemas.openxmlformats.org/officeDocument/2006/relationships/image" Target="../media/image17.jpeg"/><Relationship Id="rId9" Type="http://schemas.openxmlformats.org/officeDocument/2006/relationships/customXml" Target="../ink/ink21.xml"/></Relationships>
</file>

<file path=ppt/slides/_rels/slide52.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6.jpeg"/><Relationship Id="rId7" Type="http://schemas.openxmlformats.org/officeDocument/2006/relationships/customXml" Target="../ink/ink23.xml"/><Relationship Id="rId2" Type="http://schemas.openxmlformats.org/officeDocument/2006/relationships/image" Target="../media/image15.jpeg"/><Relationship Id="rId1" Type="http://schemas.openxmlformats.org/officeDocument/2006/relationships/slideLayout" Target="../slideLayouts/slideLayout6.xml"/><Relationship Id="rId6" Type="http://schemas.openxmlformats.org/officeDocument/2006/relationships/image" Target="../media/image18.emf"/><Relationship Id="rId11" Type="http://schemas.openxmlformats.org/officeDocument/2006/relationships/image" Target="../media/image21.png"/><Relationship Id="rId5" Type="http://schemas.openxmlformats.org/officeDocument/2006/relationships/customXml" Target="../ink/ink22.xml"/><Relationship Id="rId10" Type="http://schemas.openxmlformats.org/officeDocument/2006/relationships/image" Target="../media/image20.emf"/><Relationship Id="rId4" Type="http://schemas.openxmlformats.org/officeDocument/2006/relationships/image" Target="../media/image17.jpeg"/><Relationship Id="rId9" Type="http://schemas.openxmlformats.org/officeDocument/2006/relationships/customXml" Target="../ink/ink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17.jpe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emf"/></Relationships>
</file>

<file path=ppt/slides/_rels/slide56.xml.rels><?xml version="1.0" encoding="UTF-8" standalone="yes"?>
<Relationships xmlns="http://schemas.openxmlformats.org/package/2006/relationships"><Relationship Id="rId3" Type="http://schemas.openxmlformats.org/officeDocument/2006/relationships/customXml" Target="../ink/ink26.xml"/><Relationship Id="rId7" Type="http://schemas.openxmlformats.org/officeDocument/2006/relationships/image" Target="../media/image25.jpeg"/><Relationship Id="rId2" Type="http://schemas.openxmlformats.org/officeDocument/2006/relationships/image" Target="../media/image17.jpe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emf"/></Relationships>
</file>

<file path=ppt/slides/_rels/slide5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6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8.png"/><Relationship Id="rId7"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9.png"/><Relationship Id="rId9" Type="http://schemas.openxmlformats.org/officeDocument/2006/relationships/image" Target="../media/image41.png"/></Relationships>
</file>

<file path=ppt/slides/_rels/slide6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75.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41.emf"/><Relationship Id="rId3" Type="http://schemas.openxmlformats.org/officeDocument/2006/relationships/image" Target="../media/image47.png"/><Relationship Id="rId7" Type="http://schemas.openxmlformats.org/officeDocument/2006/relationships/image" Target="../media/image38.emf"/><Relationship Id="rId12" Type="http://schemas.openxmlformats.org/officeDocument/2006/relationships/customXml" Target="../ink/ink31.xml"/><Relationship Id="rId2"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customXml" Target="../ink/ink28.xml"/><Relationship Id="rId11" Type="http://schemas.openxmlformats.org/officeDocument/2006/relationships/image" Target="../media/image40.emf"/><Relationship Id="rId5" Type="http://schemas.openxmlformats.org/officeDocument/2006/relationships/image" Target="../media/image37.emf"/><Relationship Id="rId10" Type="http://schemas.openxmlformats.org/officeDocument/2006/relationships/customXml" Target="../ink/ink30.xml"/><Relationship Id="rId4" Type="http://schemas.openxmlformats.org/officeDocument/2006/relationships/customXml" Target="../ink/ink27.xml"/><Relationship Id="rId9" Type="http://schemas.openxmlformats.org/officeDocument/2006/relationships/image" Target="../media/image39.emf"/></Relationships>
</file>

<file path=ppt/slides/_rels/slide76.xml.rels><?xml version="1.0" encoding="UTF-8" standalone="yes"?>
<Relationships xmlns="http://schemas.openxmlformats.org/package/2006/relationships"><Relationship Id="rId8" Type="http://schemas.openxmlformats.org/officeDocument/2006/relationships/customXml" Target="../ink/ink34.xml"/><Relationship Id="rId13" Type="http://schemas.openxmlformats.org/officeDocument/2006/relationships/image" Target="../media/image41.emf"/><Relationship Id="rId3" Type="http://schemas.openxmlformats.org/officeDocument/2006/relationships/image" Target="../media/image47.png"/><Relationship Id="rId7" Type="http://schemas.openxmlformats.org/officeDocument/2006/relationships/image" Target="../media/image38.emf"/><Relationship Id="rId12" Type="http://schemas.openxmlformats.org/officeDocument/2006/relationships/customXml" Target="../ink/ink36.xml"/><Relationship Id="rId2"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customXml" Target="../ink/ink33.xml"/><Relationship Id="rId11" Type="http://schemas.openxmlformats.org/officeDocument/2006/relationships/image" Target="../media/image40.emf"/><Relationship Id="rId5" Type="http://schemas.openxmlformats.org/officeDocument/2006/relationships/image" Target="../media/image37.emf"/><Relationship Id="rId10" Type="http://schemas.openxmlformats.org/officeDocument/2006/relationships/customXml" Target="../ink/ink35.xml"/><Relationship Id="rId4" Type="http://schemas.openxmlformats.org/officeDocument/2006/relationships/customXml" Target="../ink/ink32.xml"/><Relationship Id="rId9" Type="http://schemas.openxmlformats.org/officeDocument/2006/relationships/image" Target="../media/image39.emf"/></Relationships>
</file>

<file path=ppt/slides/_rels/slide7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8" Type="http://schemas.openxmlformats.org/officeDocument/2006/relationships/customXml" Target="../ink/ink40.xml"/><Relationship Id="rId3" Type="http://schemas.openxmlformats.org/officeDocument/2006/relationships/image" Target="../media/image43.emf"/><Relationship Id="rId7" Type="http://schemas.openxmlformats.org/officeDocument/2006/relationships/image" Target="../media/image45.emf"/><Relationship Id="rId2" Type="http://schemas.openxmlformats.org/officeDocument/2006/relationships/customXml" Target="../ink/ink37.xml"/><Relationship Id="rId1" Type="http://schemas.openxmlformats.org/officeDocument/2006/relationships/slideLayout" Target="../slideLayouts/slideLayout6.xml"/><Relationship Id="rId6" Type="http://schemas.openxmlformats.org/officeDocument/2006/relationships/customXml" Target="../ink/ink39.xml"/><Relationship Id="rId5" Type="http://schemas.openxmlformats.org/officeDocument/2006/relationships/image" Target="../media/image44.emf"/><Relationship Id="rId4" Type="http://schemas.openxmlformats.org/officeDocument/2006/relationships/customXml" Target="../ink/ink38.xml"/><Relationship Id="rId9" Type="http://schemas.openxmlformats.org/officeDocument/2006/relationships/image" Target="../media/image46.emf"/></Relationships>
</file>

<file path=ppt/slides/_rels/slide81.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50.emf"/><Relationship Id="rId2" Type="http://schemas.openxmlformats.org/officeDocument/2006/relationships/notesSlide" Target="../notesSlides/notesSlide44.xml"/><Relationship Id="rId1" Type="http://schemas.openxmlformats.org/officeDocument/2006/relationships/slideLayout" Target="../slideLayouts/slideLayout6.xml"/><Relationship Id="rId6" Type="http://schemas.openxmlformats.org/officeDocument/2006/relationships/image" Target="../media/image80.emf"/><Relationship Id="rId5" Type="http://schemas.openxmlformats.org/officeDocument/2006/relationships/customXml" Target="../ink/ink41.xml"/><Relationship Id="rId4" Type="http://schemas.openxmlformats.org/officeDocument/2006/relationships/image" Target="../media/image49.emf"/></Relationships>
</file>

<file path=ppt/slides/_rels/slide8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8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3320142" y="3803764"/>
            <a:ext cx="3712029" cy="626722"/>
          </a:xfrm>
          <a:prstGeom prst="rect">
            <a:avLst/>
          </a:prstGeom>
          <a:noFill/>
          <a:ln w="9525">
            <a:noFill/>
            <a:miter lim="800000"/>
            <a:headEnd/>
            <a:tailEnd/>
          </a:ln>
        </p:spPr>
        <p:txBody>
          <a:bodyPr>
            <a:prstTxWarp prst="textNoShape">
              <a:avLst/>
            </a:prstTxWarp>
          </a:bodyPr>
          <a:lstStyle/>
          <a:p>
            <a:pPr algn="r">
              <a:spcBef>
                <a:spcPct val="20000"/>
              </a:spcBef>
            </a:pPr>
            <a:r>
              <a:rPr lang="en-US" sz="2800" dirty="0" err="1" smtClean="0"/>
              <a:t>Ramki</a:t>
            </a:r>
            <a:r>
              <a:rPr lang="en-US" sz="2800" dirty="0" smtClean="0"/>
              <a:t> </a:t>
            </a:r>
            <a:r>
              <a:rPr lang="en-US" sz="2800" dirty="0" err="1" smtClean="0"/>
              <a:t>Gummadi</a:t>
            </a:r>
            <a:endParaRPr lang="en-US" sz="2800" dirty="0"/>
          </a:p>
          <a:p>
            <a:pPr algn="r">
              <a:spcBef>
                <a:spcPct val="20000"/>
              </a:spcBef>
            </a:pPr>
            <a:endParaRPr lang="en-US" sz="1600" dirty="0"/>
          </a:p>
        </p:txBody>
      </p:sp>
      <p:sp>
        <p:nvSpPr>
          <p:cNvPr id="16389" name="Rectangle 2"/>
          <p:cNvSpPr txBox="1">
            <a:spLocks noChangeArrowheads="1"/>
          </p:cNvSpPr>
          <p:nvPr/>
        </p:nvSpPr>
        <p:spPr bwMode="auto">
          <a:xfrm>
            <a:off x="650875" y="1760538"/>
            <a:ext cx="7772400" cy="1470025"/>
          </a:xfrm>
          <a:prstGeom prst="rect">
            <a:avLst/>
          </a:prstGeom>
          <a:noFill/>
          <a:ln w="9525">
            <a:noFill/>
            <a:miter lim="800000"/>
            <a:headEnd/>
            <a:tailEnd/>
          </a:ln>
        </p:spPr>
        <p:txBody>
          <a:bodyPr anchor="ctr">
            <a:prstTxWarp prst="textNoShape">
              <a:avLst/>
            </a:prstTxWarp>
          </a:bodyPr>
          <a:lstStyle/>
          <a:p>
            <a:pPr algn="ctr"/>
            <a:r>
              <a:rPr lang="en-US" sz="4000" b="1" dirty="0" smtClean="0">
                <a:solidFill>
                  <a:srgbClr val="00B050"/>
                </a:solidFill>
                <a:ea typeface="ＭＳ Ｐゴシック" pitchFamily="-112" charset="-128"/>
                <a:cs typeface="ＭＳ Ｐゴシック" pitchFamily="-112" charset="-128"/>
              </a:rPr>
              <a:t>Coding and Scheduling for Erasures and Broadcast</a:t>
            </a:r>
            <a:endParaRPr lang="en-US" sz="4000" b="1" dirty="0">
              <a:solidFill>
                <a:srgbClr val="00B050"/>
              </a:solidFill>
              <a:ea typeface="ＭＳ Ｐゴシック" pitchFamily="-112" charset="-128"/>
              <a:cs typeface="ＭＳ Ｐゴシック" pitchFamily="-112" charset="-128"/>
            </a:endParaRPr>
          </a:p>
        </p:txBody>
      </p:sp>
    </p:spTree>
  </p:cSld>
  <p:clrMapOvr>
    <a:masterClrMapping/>
  </p:clrMapOvr>
  <p:transition advTm="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29" y="1122931"/>
            <a:ext cx="7576457" cy="197949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	Augmented LT Code</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10</a:t>
            </a:fld>
            <a:endParaRPr lang="en-US"/>
          </a:p>
        </p:txBody>
      </p:sp>
      <p:sp>
        <p:nvSpPr>
          <p:cNvPr id="4" name="Rounded Rectangle 3"/>
          <p:cNvSpPr/>
          <p:nvPr/>
        </p:nvSpPr>
        <p:spPr>
          <a:xfrm>
            <a:off x="3494314" y="2503247"/>
            <a:ext cx="1643743" cy="49398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pPr algn="ctr"/>
            <a:r>
              <a:rPr lang="en-US"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a:t>
            </a:r>
            <a:endParaRPr lang="en-US"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cxnSp>
        <p:nvCxnSpPr>
          <p:cNvPr id="5" name="Straight Connector 4"/>
          <p:cNvCxnSpPr/>
          <p:nvPr/>
        </p:nvCxnSpPr>
        <p:spPr>
          <a:xfrm>
            <a:off x="4103914" y="2503247"/>
            <a:ext cx="0" cy="493982"/>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4746171" y="2495784"/>
            <a:ext cx="0" cy="50890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3766457" y="2503247"/>
            <a:ext cx="0" cy="493982"/>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408714" y="2518173"/>
            <a:ext cx="0" cy="493982"/>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494314" y="2543027"/>
            <a:ext cx="1643743" cy="461665"/>
          </a:xfrm>
          <a:prstGeom prst="rect">
            <a:avLst/>
          </a:prstGeom>
          <a:noFill/>
        </p:spPr>
        <p:txBody>
          <a:bodyPr wrap="square" rtlCol="0">
            <a:spAutoFit/>
          </a:bodyPr>
          <a:lstStyle/>
          <a:p>
            <a:r>
              <a:rPr lang="en-US" dirty="0" smtClean="0"/>
              <a:t>1  2…..   k</a:t>
            </a:r>
            <a:endParaRPr lang="en-US" dirty="0"/>
          </a:p>
        </p:txBody>
      </p:sp>
      <p:sp>
        <p:nvSpPr>
          <p:cNvPr id="11" name="Cloud 10"/>
          <p:cNvSpPr/>
          <p:nvPr/>
        </p:nvSpPr>
        <p:spPr>
          <a:xfrm>
            <a:off x="587829" y="3276600"/>
            <a:ext cx="7630885" cy="276962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cxnSp>
        <p:nvCxnSpPr>
          <p:cNvPr id="18" name="Straight Arrow Connector 17"/>
          <p:cNvCxnSpPr/>
          <p:nvPr/>
        </p:nvCxnSpPr>
        <p:spPr>
          <a:xfrm flipH="1">
            <a:off x="2239735" y="2570678"/>
            <a:ext cx="187780" cy="1380836"/>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2950036" y="2518173"/>
            <a:ext cx="114295" cy="1730253"/>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H="1">
            <a:off x="5442862" y="2570678"/>
            <a:ext cx="206827" cy="1941333"/>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6738258" y="2543027"/>
            <a:ext cx="707571" cy="1560887"/>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6324602" y="2711947"/>
            <a:ext cx="283027" cy="1239567"/>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sp>
        <p:nvSpPr>
          <p:cNvPr id="38" name="Rounded Rectangle 37"/>
          <p:cNvSpPr/>
          <p:nvPr/>
        </p:nvSpPr>
        <p:spPr>
          <a:xfrm>
            <a:off x="2422075" y="4579071"/>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9" name="Rounded Rectangle 38"/>
          <p:cNvSpPr/>
          <p:nvPr/>
        </p:nvSpPr>
        <p:spPr>
          <a:xfrm>
            <a:off x="3303819" y="3615267"/>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1</a:t>
            </a:r>
            <a:endParaRPr lang="en-US" dirty="0">
              <a:solidFill>
                <a:srgbClr val="C00000"/>
              </a:solidFill>
            </a:endParaRPr>
          </a:p>
        </p:txBody>
      </p:sp>
      <p:sp>
        <p:nvSpPr>
          <p:cNvPr id="40" name="Rounded Rectangle 39"/>
          <p:cNvSpPr/>
          <p:nvPr/>
        </p:nvSpPr>
        <p:spPr>
          <a:xfrm>
            <a:off x="1915889" y="5083630"/>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2" name="Rounded Rectangle 41"/>
          <p:cNvSpPr/>
          <p:nvPr/>
        </p:nvSpPr>
        <p:spPr>
          <a:xfrm>
            <a:off x="5535386" y="5073977"/>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3" name="Rounded Rectangle 42"/>
          <p:cNvSpPr/>
          <p:nvPr/>
        </p:nvSpPr>
        <p:spPr>
          <a:xfrm>
            <a:off x="5932717" y="4514457"/>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4" name="Rounded Rectangle 43"/>
          <p:cNvSpPr/>
          <p:nvPr/>
        </p:nvSpPr>
        <p:spPr>
          <a:xfrm>
            <a:off x="3064331" y="5033943"/>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5" name="Rounded Rectangle 44"/>
          <p:cNvSpPr/>
          <p:nvPr/>
        </p:nvSpPr>
        <p:spPr>
          <a:xfrm>
            <a:off x="4566557" y="4593071"/>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6" name="Rounded Rectangle 45"/>
          <p:cNvSpPr/>
          <p:nvPr/>
        </p:nvSpPr>
        <p:spPr>
          <a:xfrm>
            <a:off x="7255329" y="4598512"/>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7" name="Rounded Rectangle 46"/>
          <p:cNvSpPr/>
          <p:nvPr/>
        </p:nvSpPr>
        <p:spPr>
          <a:xfrm>
            <a:off x="4947557" y="3626176"/>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k</a:t>
            </a:r>
            <a:endParaRPr lang="en-US" dirty="0">
              <a:solidFill>
                <a:srgbClr val="C00000"/>
              </a:solidFill>
            </a:endParaRPr>
          </a:p>
        </p:txBody>
      </p:sp>
      <p:sp>
        <p:nvSpPr>
          <p:cNvPr id="48" name="Rounded Rectangle 47"/>
          <p:cNvSpPr/>
          <p:nvPr/>
        </p:nvSpPr>
        <p:spPr>
          <a:xfrm>
            <a:off x="1779816" y="4101469"/>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9" name="Rounded Rectangle 48"/>
          <p:cNvSpPr/>
          <p:nvPr/>
        </p:nvSpPr>
        <p:spPr>
          <a:xfrm>
            <a:off x="4517573" y="5332598"/>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0" name="Rounded Rectangle 49"/>
          <p:cNvSpPr/>
          <p:nvPr/>
        </p:nvSpPr>
        <p:spPr>
          <a:xfrm>
            <a:off x="6580416" y="436505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5" name="Rounded Rectangle 34"/>
          <p:cNvSpPr/>
          <p:nvPr/>
        </p:nvSpPr>
        <p:spPr>
          <a:xfrm>
            <a:off x="3706589" y="3626176"/>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2</a:t>
            </a:r>
            <a:endParaRPr lang="en-US" dirty="0">
              <a:solidFill>
                <a:srgbClr val="C00000"/>
              </a:solidFill>
            </a:endParaRPr>
          </a:p>
        </p:txBody>
      </p:sp>
      <p:sp>
        <p:nvSpPr>
          <p:cNvPr id="36" name="Rounded Rectangle 35"/>
          <p:cNvSpPr/>
          <p:nvPr/>
        </p:nvSpPr>
        <p:spPr>
          <a:xfrm>
            <a:off x="4103914" y="362564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3</a:t>
            </a:r>
            <a:endParaRPr lang="en-US" dirty="0">
              <a:solidFill>
                <a:srgbClr val="C00000"/>
              </a:solidFill>
            </a:endParaRPr>
          </a:p>
        </p:txBody>
      </p:sp>
      <p:sp>
        <p:nvSpPr>
          <p:cNvPr id="51" name="Rounded Rectangle 50"/>
          <p:cNvSpPr/>
          <p:nvPr/>
        </p:nvSpPr>
        <p:spPr>
          <a:xfrm>
            <a:off x="3766457" y="4609399"/>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2" name="TextBox 11"/>
          <p:cNvSpPr txBox="1"/>
          <p:nvPr/>
        </p:nvSpPr>
        <p:spPr>
          <a:xfrm>
            <a:off x="4425043" y="3563348"/>
            <a:ext cx="642256" cy="461665"/>
          </a:xfrm>
          <a:prstGeom prst="rect">
            <a:avLst/>
          </a:prstGeom>
          <a:noFill/>
        </p:spPr>
        <p:txBody>
          <a:bodyPr wrap="square" rtlCol="0">
            <a:spAutoFit/>
          </a:bodyPr>
          <a:lstStyle/>
          <a:p>
            <a:r>
              <a:rPr lang="en-US" dirty="0" smtClean="0">
                <a:solidFill>
                  <a:srgbClr val="FF0000"/>
                </a:solidFill>
              </a:rPr>
              <a:t>….</a:t>
            </a:r>
            <a:endParaRPr lang="en-US" dirty="0">
              <a:solidFill>
                <a:srgbClr val="FF0000"/>
              </a:solidFill>
            </a:endParaRPr>
          </a:p>
        </p:txBody>
      </p:sp>
      <p:sp>
        <p:nvSpPr>
          <p:cNvPr id="14" name="TextBox 13"/>
          <p:cNvSpPr txBox="1"/>
          <p:nvPr/>
        </p:nvSpPr>
        <p:spPr>
          <a:xfrm>
            <a:off x="4193117" y="1915356"/>
            <a:ext cx="420308" cy="461665"/>
          </a:xfrm>
          <a:prstGeom prst="rect">
            <a:avLst/>
          </a:prstGeom>
          <a:solidFill>
            <a:srgbClr val="FFFF00"/>
          </a:solidFill>
        </p:spPr>
        <p:txBody>
          <a:bodyPr wrap="none" rtlCol="0">
            <a:spAutoFit/>
          </a:bodyPr>
          <a:lstStyle/>
          <a:p>
            <a:r>
              <a:rPr lang="el-GR" dirty="0" smtClean="0">
                <a:solidFill>
                  <a:srgbClr val="00B050"/>
                </a:solidFill>
              </a:rPr>
              <a:t>Ω</a:t>
            </a:r>
            <a:endParaRPr lang="en-US" dirty="0">
              <a:solidFill>
                <a:srgbClr val="00B050"/>
              </a:solidFill>
            </a:endParaRPr>
          </a:p>
        </p:txBody>
      </p:sp>
    </p:spTree>
    <p:extLst>
      <p:ext uri="{BB962C8B-B14F-4D97-AF65-F5344CB8AC3E}">
        <p14:creationId xmlns:p14="http://schemas.microsoft.com/office/powerpoint/2010/main" val="1667654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Augmented LT Code</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11</a:t>
            </a:fld>
            <a:endParaRPr lang="en-US"/>
          </a:p>
        </p:txBody>
      </p:sp>
      <p:sp>
        <p:nvSpPr>
          <p:cNvPr id="11" name="Cloud 10"/>
          <p:cNvSpPr/>
          <p:nvPr/>
        </p:nvSpPr>
        <p:spPr>
          <a:xfrm>
            <a:off x="478971" y="2266865"/>
            <a:ext cx="7630885" cy="366920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cxnSp>
        <p:nvCxnSpPr>
          <p:cNvPr id="30" name="Straight Arrow Connector 29"/>
          <p:cNvCxnSpPr/>
          <p:nvPr/>
        </p:nvCxnSpPr>
        <p:spPr>
          <a:xfrm flipH="1">
            <a:off x="3668491" y="3421847"/>
            <a:ext cx="580267" cy="800992"/>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sp>
        <p:nvSpPr>
          <p:cNvPr id="38" name="Rounded Rectangle 37"/>
          <p:cNvSpPr/>
          <p:nvPr/>
        </p:nvSpPr>
        <p:spPr>
          <a:xfrm>
            <a:off x="2318662" y="4075882"/>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9" name="Rounded Rectangle 38"/>
          <p:cNvSpPr/>
          <p:nvPr/>
        </p:nvSpPr>
        <p:spPr>
          <a:xfrm>
            <a:off x="3287491" y="2824947"/>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1</a:t>
            </a:r>
            <a:endParaRPr lang="en-US" dirty="0">
              <a:solidFill>
                <a:srgbClr val="C00000"/>
              </a:solidFill>
            </a:endParaRPr>
          </a:p>
        </p:txBody>
      </p:sp>
      <p:sp>
        <p:nvSpPr>
          <p:cNvPr id="40" name="Rounded Rectangle 39"/>
          <p:cNvSpPr/>
          <p:nvPr/>
        </p:nvSpPr>
        <p:spPr>
          <a:xfrm>
            <a:off x="1915889" y="5083630"/>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2" name="Rounded Rectangle 41"/>
          <p:cNvSpPr/>
          <p:nvPr/>
        </p:nvSpPr>
        <p:spPr>
          <a:xfrm>
            <a:off x="5535386" y="4712113"/>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3" name="Rounded Rectangle 42"/>
          <p:cNvSpPr/>
          <p:nvPr/>
        </p:nvSpPr>
        <p:spPr>
          <a:xfrm>
            <a:off x="5932717" y="3912596"/>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4" name="Rounded Rectangle 43"/>
          <p:cNvSpPr/>
          <p:nvPr/>
        </p:nvSpPr>
        <p:spPr>
          <a:xfrm>
            <a:off x="2699667" y="4818557"/>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5" name="Rounded Rectangle 44"/>
          <p:cNvSpPr/>
          <p:nvPr/>
        </p:nvSpPr>
        <p:spPr>
          <a:xfrm>
            <a:off x="3867758" y="4886283"/>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6" name="Rounded Rectangle 45"/>
          <p:cNvSpPr/>
          <p:nvPr/>
        </p:nvSpPr>
        <p:spPr>
          <a:xfrm>
            <a:off x="6961416" y="3803037"/>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7" name="Rounded Rectangle 46"/>
          <p:cNvSpPr/>
          <p:nvPr/>
        </p:nvSpPr>
        <p:spPr>
          <a:xfrm>
            <a:off x="4931229" y="2835856"/>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k</a:t>
            </a:r>
            <a:endParaRPr lang="en-US" dirty="0">
              <a:solidFill>
                <a:srgbClr val="C00000"/>
              </a:solidFill>
            </a:endParaRPr>
          </a:p>
        </p:txBody>
      </p:sp>
      <p:sp>
        <p:nvSpPr>
          <p:cNvPr id="48" name="Rounded Rectangle 47"/>
          <p:cNvSpPr/>
          <p:nvPr/>
        </p:nvSpPr>
        <p:spPr>
          <a:xfrm>
            <a:off x="1970316" y="3274890"/>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9" name="Rounded Rectangle 48"/>
          <p:cNvSpPr/>
          <p:nvPr/>
        </p:nvSpPr>
        <p:spPr>
          <a:xfrm>
            <a:off x="4746173" y="4598512"/>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0" name="Rounded Rectangle 49"/>
          <p:cNvSpPr/>
          <p:nvPr/>
        </p:nvSpPr>
        <p:spPr>
          <a:xfrm>
            <a:off x="6313717" y="4598512"/>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5" name="Rounded Rectangle 34"/>
          <p:cNvSpPr/>
          <p:nvPr/>
        </p:nvSpPr>
        <p:spPr>
          <a:xfrm>
            <a:off x="3690261" y="2835856"/>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2</a:t>
            </a:r>
            <a:endParaRPr lang="en-US" dirty="0">
              <a:solidFill>
                <a:srgbClr val="C00000"/>
              </a:solidFill>
            </a:endParaRPr>
          </a:p>
        </p:txBody>
      </p:sp>
      <p:sp>
        <p:nvSpPr>
          <p:cNvPr id="36" name="Rounded Rectangle 35"/>
          <p:cNvSpPr/>
          <p:nvPr/>
        </p:nvSpPr>
        <p:spPr>
          <a:xfrm>
            <a:off x="4087586" y="283532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3</a:t>
            </a:r>
            <a:endParaRPr lang="en-US" dirty="0">
              <a:solidFill>
                <a:srgbClr val="C00000"/>
              </a:solidFill>
            </a:endParaRPr>
          </a:p>
        </p:txBody>
      </p:sp>
      <p:sp>
        <p:nvSpPr>
          <p:cNvPr id="51" name="Rounded Rectangle 50"/>
          <p:cNvSpPr/>
          <p:nvPr/>
        </p:nvSpPr>
        <p:spPr>
          <a:xfrm>
            <a:off x="3320152" y="4291266"/>
            <a:ext cx="381000" cy="293914"/>
          </a:xfrm>
          <a:prstGeom prst="roundRect">
            <a:avLst>
              <a:gd name="adj" fmla="val 27779"/>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2" name="TextBox 11"/>
          <p:cNvSpPr txBox="1"/>
          <p:nvPr/>
        </p:nvSpPr>
        <p:spPr>
          <a:xfrm>
            <a:off x="4408715" y="2773028"/>
            <a:ext cx="642256" cy="461665"/>
          </a:xfrm>
          <a:prstGeom prst="rect">
            <a:avLst/>
          </a:prstGeom>
          <a:noFill/>
        </p:spPr>
        <p:txBody>
          <a:bodyPr wrap="square" rtlCol="0">
            <a:spAutoFit/>
          </a:bodyPr>
          <a:lstStyle/>
          <a:p>
            <a:r>
              <a:rPr lang="en-US" dirty="0" smtClean="0">
                <a:solidFill>
                  <a:srgbClr val="FF0000"/>
                </a:solidFill>
              </a:rPr>
              <a:t>….</a:t>
            </a:r>
            <a:endParaRPr lang="en-US" dirty="0">
              <a:solidFill>
                <a:srgbClr val="FF0000"/>
              </a:solidFill>
            </a:endParaRPr>
          </a:p>
        </p:txBody>
      </p:sp>
      <p:sp>
        <p:nvSpPr>
          <p:cNvPr id="37" name="Explosion 1 36"/>
          <p:cNvSpPr/>
          <p:nvPr/>
        </p:nvSpPr>
        <p:spPr>
          <a:xfrm>
            <a:off x="3292938" y="4291266"/>
            <a:ext cx="435428" cy="293914"/>
          </a:xfrm>
          <a:prstGeom prst="irregularSeal1">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699667" y="1475992"/>
            <a:ext cx="2662908" cy="461665"/>
          </a:xfrm>
          <a:prstGeom prst="rect">
            <a:avLst/>
          </a:prstGeom>
          <a:noFill/>
        </p:spPr>
        <p:txBody>
          <a:bodyPr wrap="none" rtlCol="0">
            <a:spAutoFit/>
          </a:bodyPr>
          <a:lstStyle/>
          <a:p>
            <a:r>
              <a:rPr lang="en-US" dirty="0" smtClean="0"/>
              <a:t>Repair Algorithm</a:t>
            </a:r>
            <a:endParaRPr lang="en-US" dirty="0"/>
          </a:p>
        </p:txBody>
      </p:sp>
      <p:sp>
        <p:nvSpPr>
          <p:cNvPr id="52" name="Explosion 1 51"/>
          <p:cNvSpPr/>
          <p:nvPr/>
        </p:nvSpPr>
        <p:spPr>
          <a:xfrm>
            <a:off x="4691749" y="4598360"/>
            <a:ext cx="435428" cy="293914"/>
          </a:xfrm>
          <a:prstGeom prst="irregularSeal1">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p:nvPr/>
        </p:nvCxnSpPr>
        <p:spPr>
          <a:xfrm>
            <a:off x="4278086" y="3421847"/>
            <a:ext cx="653143" cy="1016376"/>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4048278" y="3261365"/>
            <a:ext cx="420308" cy="461665"/>
          </a:xfrm>
          <a:prstGeom prst="rect">
            <a:avLst/>
          </a:prstGeom>
          <a:solidFill>
            <a:srgbClr val="FFFF00"/>
          </a:solidFill>
        </p:spPr>
        <p:txBody>
          <a:bodyPr wrap="none" rtlCol="0">
            <a:spAutoFit/>
          </a:bodyPr>
          <a:lstStyle/>
          <a:p>
            <a:r>
              <a:rPr lang="el-GR" dirty="0" smtClean="0">
                <a:solidFill>
                  <a:srgbClr val="00B050"/>
                </a:solidFill>
              </a:rPr>
              <a:t>Ω</a:t>
            </a:r>
            <a:endParaRPr lang="en-US" dirty="0">
              <a:solidFill>
                <a:srgbClr val="00B050"/>
              </a:solidFill>
            </a:endParaRPr>
          </a:p>
        </p:txBody>
      </p:sp>
    </p:spTree>
    <p:extLst>
      <p:ext uri="{BB962C8B-B14F-4D97-AF65-F5344CB8AC3E}">
        <p14:creationId xmlns:p14="http://schemas.microsoft.com/office/powerpoint/2010/main" val="2560882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Augmented LT Code</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12</a:t>
            </a:fld>
            <a:endParaRPr lang="en-US"/>
          </a:p>
        </p:txBody>
      </p:sp>
      <p:sp>
        <p:nvSpPr>
          <p:cNvPr id="11" name="Cloud 10"/>
          <p:cNvSpPr/>
          <p:nvPr/>
        </p:nvSpPr>
        <p:spPr>
          <a:xfrm>
            <a:off x="478971" y="2266865"/>
            <a:ext cx="7630885" cy="366920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Arial" pitchFamily="34" charset="0"/>
            </a:endParaRPr>
          </a:p>
        </p:txBody>
      </p:sp>
      <p:cxnSp>
        <p:nvCxnSpPr>
          <p:cNvPr id="30" name="Straight Arrow Connector 29"/>
          <p:cNvCxnSpPr/>
          <p:nvPr/>
        </p:nvCxnSpPr>
        <p:spPr>
          <a:xfrm flipV="1">
            <a:off x="4058258" y="3274891"/>
            <a:ext cx="230717" cy="1543666"/>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sp>
        <p:nvSpPr>
          <p:cNvPr id="38" name="Rounded Rectangle 37"/>
          <p:cNvSpPr/>
          <p:nvPr/>
        </p:nvSpPr>
        <p:spPr>
          <a:xfrm>
            <a:off x="2318662" y="4075882"/>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9" name="Rounded Rectangle 38"/>
          <p:cNvSpPr/>
          <p:nvPr/>
        </p:nvSpPr>
        <p:spPr>
          <a:xfrm>
            <a:off x="3287491" y="2824947"/>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1</a:t>
            </a:r>
            <a:endParaRPr lang="en-US" dirty="0">
              <a:solidFill>
                <a:srgbClr val="C00000"/>
              </a:solidFill>
            </a:endParaRPr>
          </a:p>
        </p:txBody>
      </p:sp>
      <p:sp>
        <p:nvSpPr>
          <p:cNvPr id="40" name="Rounded Rectangle 39"/>
          <p:cNvSpPr/>
          <p:nvPr/>
        </p:nvSpPr>
        <p:spPr>
          <a:xfrm>
            <a:off x="1915889" y="5083630"/>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2" name="Rounded Rectangle 41"/>
          <p:cNvSpPr/>
          <p:nvPr/>
        </p:nvSpPr>
        <p:spPr>
          <a:xfrm>
            <a:off x="5535386" y="4712113"/>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3" name="Rounded Rectangle 42"/>
          <p:cNvSpPr/>
          <p:nvPr/>
        </p:nvSpPr>
        <p:spPr>
          <a:xfrm>
            <a:off x="5932717" y="3912596"/>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4" name="Rounded Rectangle 43"/>
          <p:cNvSpPr/>
          <p:nvPr/>
        </p:nvSpPr>
        <p:spPr>
          <a:xfrm>
            <a:off x="2699667" y="4818557"/>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5" name="Rounded Rectangle 44"/>
          <p:cNvSpPr/>
          <p:nvPr/>
        </p:nvSpPr>
        <p:spPr>
          <a:xfrm>
            <a:off x="3867758" y="4886283"/>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6" name="Rounded Rectangle 45"/>
          <p:cNvSpPr/>
          <p:nvPr/>
        </p:nvSpPr>
        <p:spPr>
          <a:xfrm>
            <a:off x="6961416" y="3803037"/>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7" name="Rounded Rectangle 46"/>
          <p:cNvSpPr/>
          <p:nvPr/>
        </p:nvSpPr>
        <p:spPr>
          <a:xfrm>
            <a:off x="4931229" y="2835856"/>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k</a:t>
            </a:r>
            <a:endParaRPr lang="en-US" dirty="0">
              <a:solidFill>
                <a:srgbClr val="C00000"/>
              </a:solidFill>
            </a:endParaRPr>
          </a:p>
        </p:txBody>
      </p:sp>
      <p:sp>
        <p:nvSpPr>
          <p:cNvPr id="48" name="Rounded Rectangle 47"/>
          <p:cNvSpPr/>
          <p:nvPr/>
        </p:nvSpPr>
        <p:spPr>
          <a:xfrm>
            <a:off x="1970316" y="3274890"/>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9" name="Rounded Rectangle 48"/>
          <p:cNvSpPr/>
          <p:nvPr/>
        </p:nvSpPr>
        <p:spPr>
          <a:xfrm>
            <a:off x="4746173" y="4598512"/>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0" name="Rounded Rectangle 49"/>
          <p:cNvSpPr/>
          <p:nvPr/>
        </p:nvSpPr>
        <p:spPr>
          <a:xfrm>
            <a:off x="6313717" y="4598512"/>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5" name="Rounded Rectangle 34"/>
          <p:cNvSpPr/>
          <p:nvPr/>
        </p:nvSpPr>
        <p:spPr>
          <a:xfrm>
            <a:off x="3690261" y="2835856"/>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2</a:t>
            </a:r>
            <a:endParaRPr lang="en-US" dirty="0">
              <a:solidFill>
                <a:srgbClr val="C00000"/>
              </a:solidFill>
            </a:endParaRPr>
          </a:p>
        </p:txBody>
      </p:sp>
      <p:sp>
        <p:nvSpPr>
          <p:cNvPr id="36" name="Rounded Rectangle 35"/>
          <p:cNvSpPr/>
          <p:nvPr/>
        </p:nvSpPr>
        <p:spPr>
          <a:xfrm>
            <a:off x="4087586" y="283532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3</a:t>
            </a:r>
            <a:endParaRPr lang="en-US" dirty="0">
              <a:solidFill>
                <a:srgbClr val="C00000"/>
              </a:solidFill>
            </a:endParaRPr>
          </a:p>
        </p:txBody>
      </p:sp>
      <p:sp>
        <p:nvSpPr>
          <p:cNvPr id="51" name="Rounded Rectangle 50"/>
          <p:cNvSpPr/>
          <p:nvPr/>
        </p:nvSpPr>
        <p:spPr>
          <a:xfrm>
            <a:off x="3320152" y="4291266"/>
            <a:ext cx="381000" cy="293914"/>
          </a:xfrm>
          <a:prstGeom prst="roundRect">
            <a:avLst>
              <a:gd name="adj" fmla="val 27779"/>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2" name="TextBox 11"/>
          <p:cNvSpPr txBox="1"/>
          <p:nvPr/>
        </p:nvSpPr>
        <p:spPr>
          <a:xfrm>
            <a:off x="4408715" y="2773028"/>
            <a:ext cx="642256" cy="461665"/>
          </a:xfrm>
          <a:prstGeom prst="rect">
            <a:avLst/>
          </a:prstGeom>
          <a:noFill/>
        </p:spPr>
        <p:txBody>
          <a:bodyPr wrap="square" rtlCol="0">
            <a:spAutoFit/>
          </a:bodyPr>
          <a:lstStyle/>
          <a:p>
            <a:r>
              <a:rPr lang="en-US" dirty="0" smtClean="0">
                <a:solidFill>
                  <a:srgbClr val="FF0000"/>
                </a:solidFill>
              </a:rPr>
              <a:t>….</a:t>
            </a:r>
            <a:endParaRPr lang="en-US" dirty="0">
              <a:solidFill>
                <a:srgbClr val="FF0000"/>
              </a:solidFill>
            </a:endParaRPr>
          </a:p>
        </p:txBody>
      </p:sp>
      <p:sp>
        <p:nvSpPr>
          <p:cNvPr id="15" name="TextBox 14"/>
          <p:cNvSpPr txBox="1"/>
          <p:nvPr/>
        </p:nvSpPr>
        <p:spPr>
          <a:xfrm>
            <a:off x="2699667" y="1475992"/>
            <a:ext cx="2662908" cy="461665"/>
          </a:xfrm>
          <a:prstGeom prst="rect">
            <a:avLst/>
          </a:prstGeom>
          <a:noFill/>
        </p:spPr>
        <p:txBody>
          <a:bodyPr wrap="none" rtlCol="0">
            <a:spAutoFit/>
          </a:bodyPr>
          <a:lstStyle/>
          <a:p>
            <a:r>
              <a:rPr lang="en-US" dirty="0" smtClean="0"/>
              <a:t>Repair Algorithm</a:t>
            </a:r>
            <a:endParaRPr lang="en-US" dirty="0"/>
          </a:p>
        </p:txBody>
      </p:sp>
      <p:sp>
        <p:nvSpPr>
          <p:cNvPr id="25" name="Explosion 1 24"/>
          <p:cNvSpPr/>
          <p:nvPr/>
        </p:nvSpPr>
        <p:spPr>
          <a:xfrm>
            <a:off x="3260277" y="2856903"/>
            <a:ext cx="435428" cy="293914"/>
          </a:xfrm>
          <a:prstGeom prst="irregularSeal1">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Explosion 1 25"/>
          <p:cNvSpPr/>
          <p:nvPr/>
        </p:nvSpPr>
        <p:spPr>
          <a:xfrm>
            <a:off x="4071261" y="2824947"/>
            <a:ext cx="435428" cy="293914"/>
          </a:xfrm>
          <a:prstGeom prst="irregularSeal1">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flipH="1" flipV="1">
            <a:off x="4408715" y="3274891"/>
            <a:ext cx="522514" cy="1163332"/>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2699662" y="3421847"/>
            <a:ext cx="587829" cy="637706"/>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flipV="1">
            <a:off x="3477991" y="3234693"/>
            <a:ext cx="32661" cy="988146"/>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flipV="1">
            <a:off x="2509162" y="3274891"/>
            <a:ext cx="810990" cy="146956"/>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4294414" y="3870635"/>
            <a:ext cx="257931" cy="461665"/>
          </a:xfrm>
          <a:prstGeom prst="rect">
            <a:avLst/>
          </a:prstGeom>
          <a:noFill/>
        </p:spPr>
        <p:txBody>
          <a:bodyPr wrap="square" rtlCol="0">
            <a:spAutoFit/>
          </a:bodyPr>
          <a:lstStyle/>
          <a:p>
            <a:r>
              <a:rPr lang="en-US" dirty="0" smtClean="0">
                <a:solidFill>
                  <a:srgbClr val="FF0000"/>
                </a:solidFill>
                <a:latin typeface="Arial" pitchFamily="34" charset="0"/>
              </a:rPr>
              <a:t>?</a:t>
            </a:r>
            <a:endParaRPr lang="en-US" dirty="0">
              <a:solidFill>
                <a:srgbClr val="FF0000"/>
              </a:solidFill>
              <a:latin typeface="Arial" pitchFamily="34" charset="0"/>
            </a:endParaRPr>
          </a:p>
        </p:txBody>
      </p:sp>
      <p:sp>
        <p:nvSpPr>
          <p:cNvPr id="54" name="TextBox 53"/>
          <p:cNvSpPr txBox="1"/>
          <p:nvPr/>
        </p:nvSpPr>
        <p:spPr>
          <a:xfrm>
            <a:off x="2638739" y="3450931"/>
            <a:ext cx="281366" cy="461665"/>
          </a:xfrm>
          <a:prstGeom prst="rect">
            <a:avLst/>
          </a:prstGeom>
          <a:noFill/>
        </p:spPr>
        <p:txBody>
          <a:bodyPr wrap="square" rtlCol="0">
            <a:spAutoFit/>
          </a:bodyPr>
          <a:lstStyle/>
          <a:p>
            <a:r>
              <a:rPr lang="en-US" dirty="0" smtClean="0">
                <a:solidFill>
                  <a:srgbClr val="FF0000"/>
                </a:solidFill>
                <a:latin typeface="Arial" pitchFamily="34" charset="0"/>
              </a:rPr>
              <a:t>?</a:t>
            </a:r>
            <a:endParaRPr lang="en-US" dirty="0">
              <a:solidFill>
                <a:srgbClr val="FF0000"/>
              </a:solidFill>
              <a:latin typeface="Arial" pitchFamily="34" charset="0"/>
            </a:endParaRPr>
          </a:p>
        </p:txBody>
      </p:sp>
    </p:spTree>
    <p:extLst>
      <p:ext uri="{BB962C8B-B14F-4D97-AF65-F5344CB8AC3E}">
        <p14:creationId xmlns:p14="http://schemas.microsoft.com/office/powerpoint/2010/main" val="1130610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0C13CE6-BD51-574C-BBD2-44B687C64E57}" type="slidenum">
              <a:rPr lang="en-US" smtClean="0"/>
              <a:pPr>
                <a:defRPr/>
              </a:pPr>
              <a:t>13</a:t>
            </a:fld>
            <a:endParaRPr lang="en-US"/>
          </a:p>
        </p:txBody>
      </p:sp>
      <p:sp>
        <p:nvSpPr>
          <p:cNvPr id="7" name="Rounded Rectangle 6"/>
          <p:cNvSpPr/>
          <p:nvPr/>
        </p:nvSpPr>
        <p:spPr>
          <a:xfrm>
            <a:off x="642257" y="3918857"/>
            <a:ext cx="751114" cy="489857"/>
          </a:xfrm>
          <a:prstGeom prst="roundRect">
            <a:avLst/>
          </a:prstGeom>
          <a:ln w="28575">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Rounded Rectangle 7"/>
          <p:cNvSpPr/>
          <p:nvPr/>
        </p:nvSpPr>
        <p:spPr>
          <a:xfrm>
            <a:off x="2155371" y="3935174"/>
            <a:ext cx="751114" cy="489857"/>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ounded Rectangle 8"/>
          <p:cNvSpPr/>
          <p:nvPr/>
        </p:nvSpPr>
        <p:spPr>
          <a:xfrm>
            <a:off x="3521528" y="3946063"/>
            <a:ext cx="751114" cy="489857"/>
          </a:xfrm>
          <a:prstGeom prst="roundRect">
            <a:avLst/>
          </a:prstGeom>
          <a:ln w="28575">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ounded Rectangle 9"/>
          <p:cNvSpPr/>
          <p:nvPr/>
        </p:nvSpPr>
        <p:spPr>
          <a:xfrm>
            <a:off x="5094515" y="3946063"/>
            <a:ext cx="751114" cy="489857"/>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Rounded Rectangle 10"/>
          <p:cNvSpPr/>
          <p:nvPr/>
        </p:nvSpPr>
        <p:spPr>
          <a:xfrm>
            <a:off x="6906985" y="3918856"/>
            <a:ext cx="751114" cy="489857"/>
          </a:xfrm>
          <a:prstGeom prst="roundRect">
            <a:avLst/>
          </a:prstGeom>
          <a:ln w="28575">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3" name="Straight Connector 12"/>
          <p:cNvCxnSpPr>
            <a:endCxn id="7" idx="0"/>
          </p:cNvCxnSpPr>
          <p:nvPr/>
        </p:nvCxnSpPr>
        <p:spPr>
          <a:xfrm flipH="1">
            <a:off x="1017814" y="2296886"/>
            <a:ext cx="903515" cy="1621971"/>
          </a:xfrm>
          <a:prstGeom prst="line">
            <a:avLst/>
          </a:prstGeom>
          <a:ln w="38100"/>
        </p:spPr>
        <p:style>
          <a:lnRef idx="1">
            <a:schemeClr val="dk1"/>
          </a:lnRef>
          <a:fillRef idx="0">
            <a:schemeClr val="dk1"/>
          </a:fillRef>
          <a:effectRef idx="0">
            <a:schemeClr val="dk1"/>
          </a:effectRef>
          <a:fontRef idx="minor">
            <a:schemeClr val="tx1"/>
          </a:fontRef>
        </p:style>
      </p:cxnSp>
      <p:cxnSp>
        <p:nvCxnSpPr>
          <p:cNvPr id="14" name="Straight Connector 13"/>
          <p:cNvCxnSpPr>
            <a:endCxn id="8" idx="0"/>
          </p:cNvCxnSpPr>
          <p:nvPr/>
        </p:nvCxnSpPr>
        <p:spPr>
          <a:xfrm>
            <a:off x="1921329" y="2291433"/>
            <a:ext cx="609599" cy="1643741"/>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p:cNvCxnSpPr>
            <a:endCxn id="9" idx="0"/>
          </p:cNvCxnSpPr>
          <p:nvPr/>
        </p:nvCxnSpPr>
        <p:spPr>
          <a:xfrm>
            <a:off x="1921329" y="2296886"/>
            <a:ext cx="1975756" cy="1649177"/>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p:cNvCxnSpPr>
            <a:endCxn id="8" idx="0"/>
          </p:cNvCxnSpPr>
          <p:nvPr/>
        </p:nvCxnSpPr>
        <p:spPr>
          <a:xfrm flipH="1">
            <a:off x="2530928" y="2275106"/>
            <a:ext cx="903515" cy="1660068"/>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p:cNvCxnSpPr>
            <a:endCxn id="10" idx="0"/>
          </p:cNvCxnSpPr>
          <p:nvPr/>
        </p:nvCxnSpPr>
        <p:spPr>
          <a:xfrm>
            <a:off x="3434442" y="2318658"/>
            <a:ext cx="2035630" cy="1627405"/>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Connector 27"/>
          <p:cNvCxnSpPr>
            <a:endCxn id="10" idx="0"/>
          </p:cNvCxnSpPr>
          <p:nvPr/>
        </p:nvCxnSpPr>
        <p:spPr>
          <a:xfrm>
            <a:off x="4947557" y="2318658"/>
            <a:ext cx="522515" cy="1627405"/>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Straight Connector 28"/>
          <p:cNvCxnSpPr>
            <a:endCxn id="10" idx="0"/>
          </p:cNvCxnSpPr>
          <p:nvPr/>
        </p:nvCxnSpPr>
        <p:spPr>
          <a:xfrm flipH="1">
            <a:off x="5470072" y="2318658"/>
            <a:ext cx="794657" cy="1627405"/>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p:cNvCxnSpPr>
            <a:endCxn id="11" idx="0"/>
          </p:cNvCxnSpPr>
          <p:nvPr/>
        </p:nvCxnSpPr>
        <p:spPr>
          <a:xfrm>
            <a:off x="6264729" y="2318658"/>
            <a:ext cx="1017813" cy="1600198"/>
          </a:xfrm>
          <a:prstGeom prst="line">
            <a:avLst/>
          </a:prstGeom>
          <a:ln w="38100"/>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1545772" y="1807029"/>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Rounded Rectangle 22"/>
          <p:cNvSpPr/>
          <p:nvPr/>
        </p:nvSpPr>
        <p:spPr>
          <a:xfrm>
            <a:off x="3058886" y="1828801"/>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4" name="Rounded Rectangle 23"/>
          <p:cNvSpPr/>
          <p:nvPr/>
        </p:nvSpPr>
        <p:spPr>
          <a:xfrm>
            <a:off x="4572000" y="1845128"/>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5" name="Rounded Rectangle 24"/>
          <p:cNvSpPr/>
          <p:nvPr/>
        </p:nvSpPr>
        <p:spPr>
          <a:xfrm>
            <a:off x="5921828" y="1807029"/>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Explosion 1 14"/>
          <p:cNvSpPr/>
          <p:nvPr/>
        </p:nvSpPr>
        <p:spPr>
          <a:xfrm>
            <a:off x="3058886" y="1845128"/>
            <a:ext cx="751114" cy="48985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Explosion 1 25"/>
          <p:cNvSpPr/>
          <p:nvPr/>
        </p:nvSpPr>
        <p:spPr>
          <a:xfrm>
            <a:off x="4599214" y="1856013"/>
            <a:ext cx="751114" cy="48985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530927" y="555169"/>
            <a:ext cx="3989615" cy="461665"/>
          </a:xfrm>
          <a:prstGeom prst="rect">
            <a:avLst/>
          </a:prstGeom>
          <a:noFill/>
        </p:spPr>
        <p:txBody>
          <a:bodyPr wrap="square" rtlCol="0">
            <a:spAutoFit/>
          </a:bodyPr>
          <a:lstStyle/>
          <a:p>
            <a:r>
              <a:rPr lang="en-US" b="1" dirty="0" smtClean="0"/>
              <a:t>Repair of Fixed Symbols</a:t>
            </a:r>
            <a:endParaRPr lang="en-US" b="1" dirty="0"/>
          </a:p>
        </p:txBody>
      </p:sp>
      <p:sp>
        <p:nvSpPr>
          <p:cNvPr id="18" name="TextBox 17"/>
          <p:cNvSpPr txBox="1"/>
          <p:nvPr/>
        </p:nvSpPr>
        <p:spPr>
          <a:xfrm>
            <a:off x="3657600" y="1394348"/>
            <a:ext cx="1317171" cy="461665"/>
          </a:xfrm>
          <a:prstGeom prst="rect">
            <a:avLst/>
          </a:prstGeom>
          <a:noFill/>
        </p:spPr>
        <p:txBody>
          <a:bodyPr wrap="square" rtlCol="0">
            <a:spAutoFit/>
          </a:bodyPr>
          <a:lstStyle/>
          <a:p>
            <a:r>
              <a:rPr lang="en-US" dirty="0" smtClean="0"/>
              <a:t>Fixed</a:t>
            </a:r>
            <a:endParaRPr lang="en-US" dirty="0"/>
          </a:p>
        </p:txBody>
      </p:sp>
      <p:sp>
        <p:nvSpPr>
          <p:cNvPr id="19" name="TextBox 18"/>
          <p:cNvSpPr txBox="1"/>
          <p:nvPr/>
        </p:nvSpPr>
        <p:spPr>
          <a:xfrm>
            <a:off x="3434442" y="4394616"/>
            <a:ext cx="1388522" cy="461665"/>
          </a:xfrm>
          <a:prstGeom prst="rect">
            <a:avLst/>
          </a:prstGeom>
          <a:noFill/>
        </p:spPr>
        <p:txBody>
          <a:bodyPr wrap="none" rtlCol="0">
            <a:spAutoFit/>
          </a:bodyPr>
          <a:lstStyle/>
          <a:p>
            <a:r>
              <a:rPr lang="en-US" dirty="0" err="1" smtClean="0"/>
              <a:t>Rateless</a:t>
            </a:r>
            <a:endParaRPr lang="en-US" dirty="0"/>
          </a:p>
        </p:txBody>
      </p:sp>
    </p:spTree>
    <p:extLst>
      <p:ext uri="{BB962C8B-B14F-4D97-AF65-F5344CB8AC3E}">
        <p14:creationId xmlns:p14="http://schemas.microsoft.com/office/powerpoint/2010/main" val="2713159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0C13CE6-BD51-574C-BBD2-44B687C64E57}" type="slidenum">
              <a:rPr lang="en-US" smtClean="0"/>
              <a:pPr>
                <a:defRPr/>
              </a:pPr>
              <a:t>14</a:t>
            </a:fld>
            <a:endParaRPr lang="en-US"/>
          </a:p>
        </p:txBody>
      </p:sp>
      <p:sp>
        <p:nvSpPr>
          <p:cNvPr id="7" name="Rounded Rectangle 6"/>
          <p:cNvSpPr/>
          <p:nvPr/>
        </p:nvSpPr>
        <p:spPr>
          <a:xfrm>
            <a:off x="642257" y="3918857"/>
            <a:ext cx="751114" cy="489857"/>
          </a:xfrm>
          <a:prstGeom prst="roundRect">
            <a:avLst/>
          </a:prstGeom>
          <a:ln w="28575">
            <a:solidFill>
              <a:srgbClr val="FFFF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Rounded Rectangle 7"/>
          <p:cNvSpPr/>
          <p:nvPr/>
        </p:nvSpPr>
        <p:spPr>
          <a:xfrm>
            <a:off x="2155371" y="3935174"/>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ounded Rectangle 8"/>
          <p:cNvSpPr/>
          <p:nvPr/>
        </p:nvSpPr>
        <p:spPr>
          <a:xfrm>
            <a:off x="3521528" y="3946063"/>
            <a:ext cx="751114" cy="489857"/>
          </a:xfrm>
          <a:prstGeom prst="roundRect">
            <a:avLst/>
          </a:prstGeom>
          <a:ln w="28575">
            <a:solidFill>
              <a:srgbClr val="FFFF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ounded Rectangle 9"/>
          <p:cNvSpPr/>
          <p:nvPr/>
        </p:nvSpPr>
        <p:spPr>
          <a:xfrm>
            <a:off x="5094515" y="3946063"/>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Rounded Rectangle 10"/>
          <p:cNvSpPr/>
          <p:nvPr/>
        </p:nvSpPr>
        <p:spPr>
          <a:xfrm>
            <a:off x="6906985" y="3918856"/>
            <a:ext cx="751114" cy="489857"/>
          </a:xfrm>
          <a:prstGeom prst="roundRect">
            <a:avLst/>
          </a:prstGeom>
          <a:ln w="28575">
            <a:solidFill>
              <a:srgbClr val="FFFF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3" name="Straight Connector 12"/>
          <p:cNvCxnSpPr>
            <a:endCxn id="7" idx="0"/>
          </p:cNvCxnSpPr>
          <p:nvPr/>
        </p:nvCxnSpPr>
        <p:spPr>
          <a:xfrm flipH="1">
            <a:off x="1017814" y="2296886"/>
            <a:ext cx="903515" cy="1621971"/>
          </a:xfrm>
          <a:prstGeom prst="line">
            <a:avLst/>
          </a:prstGeom>
          <a:ln w="38100"/>
        </p:spPr>
        <p:style>
          <a:lnRef idx="1">
            <a:schemeClr val="dk1"/>
          </a:lnRef>
          <a:fillRef idx="0">
            <a:schemeClr val="dk1"/>
          </a:fillRef>
          <a:effectRef idx="0">
            <a:schemeClr val="dk1"/>
          </a:effectRef>
          <a:fontRef idx="minor">
            <a:schemeClr val="tx1"/>
          </a:fontRef>
        </p:style>
      </p:cxnSp>
      <p:cxnSp>
        <p:nvCxnSpPr>
          <p:cNvPr id="14" name="Straight Connector 13"/>
          <p:cNvCxnSpPr>
            <a:endCxn id="8" idx="0"/>
          </p:cNvCxnSpPr>
          <p:nvPr/>
        </p:nvCxnSpPr>
        <p:spPr>
          <a:xfrm>
            <a:off x="1921329" y="2291433"/>
            <a:ext cx="609599" cy="1643741"/>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p:cNvCxnSpPr>
            <a:endCxn id="9" idx="0"/>
          </p:cNvCxnSpPr>
          <p:nvPr/>
        </p:nvCxnSpPr>
        <p:spPr>
          <a:xfrm>
            <a:off x="1921329" y="2296886"/>
            <a:ext cx="1975756" cy="1649177"/>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p:cNvCxnSpPr>
            <a:endCxn id="8" idx="0"/>
          </p:cNvCxnSpPr>
          <p:nvPr/>
        </p:nvCxnSpPr>
        <p:spPr>
          <a:xfrm flipH="1">
            <a:off x="2530928" y="2275106"/>
            <a:ext cx="903515" cy="1660068"/>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p:cNvCxnSpPr>
            <a:endCxn id="10" idx="0"/>
          </p:cNvCxnSpPr>
          <p:nvPr/>
        </p:nvCxnSpPr>
        <p:spPr>
          <a:xfrm>
            <a:off x="3434442" y="2318658"/>
            <a:ext cx="2035630" cy="1627405"/>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Connector 27"/>
          <p:cNvCxnSpPr>
            <a:endCxn id="10" idx="0"/>
          </p:cNvCxnSpPr>
          <p:nvPr/>
        </p:nvCxnSpPr>
        <p:spPr>
          <a:xfrm>
            <a:off x="4947557" y="2318658"/>
            <a:ext cx="522515" cy="1627405"/>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Straight Connector 28"/>
          <p:cNvCxnSpPr>
            <a:endCxn id="10" idx="0"/>
          </p:cNvCxnSpPr>
          <p:nvPr/>
        </p:nvCxnSpPr>
        <p:spPr>
          <a:xfrm flipH="1">
            <a:off x="5470072" y="2318658"/>
            <a:ext cx="794657" cy="1627405"/>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p:cNvCxnSpPr>
            <a:endCxn id="11" idx="0"/>
          </p:cNvCxnSpPr>
          <p:nvPr/>
        </p:nvCxnSpPr>
        <p:spPr>
          <a:xfrm>
            <a:off x="6264729" y="2318658"/>
            <a:ext cx="1017813" cy="1600198"/>
          </a:xfrm>
          <a:prstGeom prst="line">
            <a:avLst/>
          </a:prstGeom>
          <a:ln w="38100"/>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1545772" y="1807029"/>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Rounded Rectangle 22"/>
          <p:cNvSpPr/>
          <p:nvPr/>
        </p:nvSpPr>
        <p:spPr>
          <a:xfrm>
            <a:off x="3058886" y="1828801"/>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4" name="Rounded Rectangle 23"/>
          <p:cNvSpPr/>
          <p:nvPr/>
        </p:nvSpPr>
        <p:spPr>
          <a:xfrm>
            <a:off x="4572000" y="1845128"/>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5" name="Rounded Rectangle 24"/>
          <p:cNvSpPr/>
          <p:nvPr/>
        </p:nvSpPr>
        <p:spPr>
          <a:xfrm>
            <a:off x="5921828" y="1807029"/>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Explosion 1 14"/>
          <p:cNvSpPr/>
          <p:nvPr/>
        </p:nvSpPr>
        <p:spPr>
          <a:xfrm>
            <a:off x="3058886" y="1845128"/>
            <a:ext cx="751114" cy="48985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Explosion 1 25"/>
          <p:cNvSpPr/>
          <p:nvPr/>
        </p:nvSpPr>
        <p:spPr>
          <a:xfrm>
            <a:off x="4599214" y="1856013"/>
            <a:ext cx="751114" cy="48985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530927" y="555169"/>
            <a:ext cx="3989615" cy="461665"/>
          </a:xfrm>
          <a:prstGeom prst="rect">
            <a:avLst/>
          </a:prstGeom>
          <a:noFill/>
        </p:spPr>
        <p:txBody>
          <a:bodyPr wrap="square" rtlCol="0">
            <a:spAutoFit/>
          </a:bodyPr>
          <a:lstStyle/>
          <a:p>
            <a:r>
              <a:rPr lang="en-US" b="1" dirty="0" smtClean="0"/>
              <a:t>Repair of Fixed Symbols</a:t>
            </a:r>
            <a:endParaRPr lang="en-US" b="1" dirty="0"/>
          </a:p>
        </p:txBody>
      </p:sp>
    </p:spTree>
    <p:extLst>
      <p:ext uri="{BB962C8B-B14F-4D97-AF65-F5344CB8AC3E}">
        <p14:creationId xmlns:p14="http://schemas.microsoft.com/office/powerpoint/2010/main" val="41570503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0C13CE6-BD51-574C-BBD2-44B687C64E57}" type="slidenum">
              <a:rPr lang="en-US" smtClean="0"/>
              <a:pPr>
                <a:defRPr/>
              </a:pPr>
              <a:t>15</a:t>
            </a:fld>
            <a:endParaRPr lang="en-US"/>
          </a:p>
        </p:txBody>
      </p:sp>
      <p:sp>
        <p:nvSpPr>
          <p:cNvPr id="7" name="Rounded Rectangle 6"/>
          <p:cNvSpPr/>
          <p:nvPr/>
        </p:nvSpPr>
        <p:spPr>
          <a:xfrm>
            <a:off x="642257" y="3918857"/>
            <a:ext cx="751114" cy="489857"/>
          </a:xfrm>
          <a:prstGeom prst="roundRect">
            <a:avLst/>
          </a:prstGeom>
          <a:ln w="28575">
            <a:solidFill>
              <a:srgbClr val="FFFF00"/>
            </a:solidFill>
          </a:ln>
          <a:effectLst>
            <a:glow rad="228600">
              <a:schemeClr val="accent4">
                <a:satMod val="175000"/>
                <a:alpha val="40000"/>
              </a:schemeClr>
            </a:glo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Rounded Rectangle 7"/>
          <p:cNvSpPr/>
          <p:nvPr/>
        </p:nvSpPr>
        <p:spPr>
          <a:xfrm>
            <a:off x="2155371" y="3935174"/>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ounded Rectangle 8"/>
          <p:cNvSpPr/>
          <p:nvPr/>
        </p:nvSpPr>
        <p:spPr>
          <a:xfrm>
            <a:off x="3521528" y="3946063"/>
            <a:ext cx="751114" cy="489857"/>
          </a:xfrm>
          <a:prstGeom prst="roundRect">
            <a:avLst/>
          </a:prstGeom>
          <a:ln w="28575">
            <a:solidFill>
              <a:srgbClr val="FFFF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ounded Rectangle 9"/>
          <p:cNvSpPr/>
          <p:nvPr/>
        </p:nvSpPr>
        <p:spPr>
          <a:xfrm>
            <a:off x="5094515" y="3946063"/>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Rounded Rectangle 10"/>
          <p:cNvSpPr/>
          <p:nvPr/>
        </p:nvSpPr>
        <p:spPr>
          <a:xfrm>
            <a:off x="6906985" y="3918856"/>
            <a:ext cx="751114" cy="489857"/>
          </a:xfrm>
          <a:prstGeom prst="roundRect">
            <a:avLst/>
          </a:prstGeom>
          <a:ln w="28575">
            <a:solidFill>
              <a:srgbClr val="FFFF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3" name="Straight Connector 12"/>
          <p:cNvCxnSpPr>
            <a:endCxn id="7" idx="0"/>
          </p:cNvCxnSpPr>
          <p:nvPr/>
        </p:nvCxnSpPr>
        <p:spPr>
          <a:xfrm flipH="1">
            <a:off x="1017814" y="2296886"/>
            <a:ext cx="903515" cy="1621971"/>
          </a:xfrm>
          <a:prstGeom prst="line">
            <a:avLst/>
          </a:prstGeom>
          <a:ln w="38100"/>
        </p:spPr>
        <p:style>
          <a:lnRef idx="1">
            <a:schemeClr val="dk1"/>
          </a:lnRef>
          <a:fillRef idx="0">
            <a:schemeClr val="dk1"/>
          </a:fillRef>
          <a:effectRef idx="0">
            <a:schemeClr val="dk1"/>
          </a:effectRef>
          <a:fontRef idx="minor">
            <a:schemeClr val="tx1"/>
          </a:fontRef>
        </p:style>
      </p:cxnSp>
      <p:cxnSp>
        <p:nvCxnSpPr>
          <p:cNvPr id="14" name="Straight Connector 13"/>
          <p:cNvCxnSpPr>
            <a:endCxn id="8" idx="0"/>
          </p:cNvCxnSpPr>
          <p:nvPr/>
        </p:nvCxnSpPr>
        <p:spPr>
          <a:xfrm>
            <a:off x="1921329" y="2291433"/>
            <a:ext cx="609599" cy="1643741"/>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p:cNvCxnSpPr>
            <a:endCxn id="9" idx="0"/>
          </p:cNvCxnSpPr>
          <p:nvPr/>
        </p:nvCxnSpPr>
        <p:spPr>
          <a:xfrm>
            <a:off x="1921329" y="2296886"/>
            <a:ext cx="1975756" cy="1649177"/>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p:cNvCxnSpPr>
            <a:endCxn id="8" idx="0"/>
          </p:cNvCxnSpPr>
          <p:nvPr/>
        </p:nvCxnSpPr>
        <p:spPr>
          <a:xfrm flipH="1">
            <a:off x="2530928" y="2275106"/>
            <a:ext cx="903515" cy="1660068"/>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p:cNvCxnSpPr>
            <a:endCxn id="10" idx="0"/>
          </p:cNvCxnSpPr>
          <p:nvPr/>
        </p:nvCxnSpPr>
        <p:spPr>
          <a:xfrm>
            <a:off x="3434442" y="2318658"/>
            <a:ext cx="2035630" cy="1627405"/>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Connector 27"/>
          <p:cNvCxnSpPr>
            <a:endCxn id="10" idx="0"/>
          </p:cNvCxnSpPr>
          <p:nvPr/>
        </p:nvCxnSpPr>
        <p:spPr>
          <a:xfrm>
            <a:off x="4947557" y="2318658"/>
            <a:ext cx="522515" cy="1627405"/>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Straight Connector 28"/>
          <p:cNvCxnSpPr>
            <a:endCxn id="10" idx="0"/>
          </p:cNvCxnSpPr>
          <p:nvPr/>
        </p:nvCxnSpPr>
        <p:spPr>
          <a:xfrm flipH="1">
            <a:off x="5470072" y="2318658"/>
            <a:ext cx="794657" cy="1627405"/>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p:cNvCxnSpPr>
            <a:endCxn id="11" idx="0"/>
          </p:cNvCxnSpPr>
          <p:nvPr/>
        </p:nvCxnSpPr>
        <p:spPr>
          <a:xfrm>
            <a:off x="6264729" y="2318658"/>
            <a:ext cx="1017813" cy="1600198"/>
          </a:xfrm>
          <a:prstGeom prst="line">
            <a:avLst/>
          </a:prstGeom>
          <a:ln w="38100"/>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1545772" y="1807029"/>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Rounded Rectangle 22"/>
          <p:cNvSpPr/>
          <p:nvPr/>
        </p:nvSpPr>
        <p:spPr>
          <a:xfrm>
            <a:off x="3058886" y="1828801"/>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4" name="Rounded Rectangle 23"/>
          <p:cNvSpPr/>
          <p:nvPr/>
        </p:nvSpPr>
        <p:spPr>
          <a:xfrm>
            <a:off x="4572000" y="1845128"/>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5" name="Rounded Rectangle 24"/>
          <p:cNvSpPr/>
          <p:nvPr/>
        </p:nvSpPr>
        <p:spPr>
          <a:xfrm>
            <a:off x="5921828" y="1807029"/>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Explosion 1 14"/>
          <p:cNvSpPr/>
          <p:nvPr/>
        </p:nvSpPr>
        <p:spPr>
          <a:xfrm>
            <a:off x="3058886" y="1845128"/>
            <a:ext cx="751114" cy="48985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Explosion 1 25"/>
          <p:cNvSpPr/>
          <p:nvPr/>
        </p:nvSpPr>
        <p:spPr>
          <a:xfrm>
            <a:off x="4599214" y="1856013"/>
            <a:ext cx="751114" cy="48985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530927" y="555169"/>
            <a:ext cx="3989615" cy="461665"/>
          </a:xfrm>
          <a:prstGeom prst="rect">
            <a:avLst/>
          </a:prstGeom>
          <a:noFill/>
        </p:spPr>
        <p:txBody>
          <a:bodyPr wrap="square" rtlCol="0">
            <a:spAutoFit/>
          </a:bodyPr>
          <a:lstStyle/>
          <a:p>
            <a:r>
              <a:rPr lang="en-US" b="1" dirty="0" smtClean="0"/>
              <a:t>Repair of Fixed Symbols</a:t>
            </a:r>
            <a:endParaRPr lang="en-US" b="1" dirty="0"/>
          </a:p>
        </p:txBody>
      </p:sp>
    </p:spTree>
    <p:extLst>
      <p:ext uri="{BB962C8B-B14F-4D97-AF65-F5344CB8AC3E}">
        <p14:creationId xmlns:p14="http://schemas.microsoft.com/office/powerpoint/2010/main" val="37465069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0C13CE6-BD51-574C-BBD2-44B687C64E57}" type="slidenum">
              <a:rPr lang="en-US" smtClean="0"/>
              <a:pPr>
                <a:defRPr/>
              </a:pPr>
              <a:t>16</a:t>
            </a:fld>
            <a:endParaRPr lang="en-US"/>
          </a:p>
        </p:txBody>
      </p:sp>
      <p:sp>
        <p:nvSpPr>
          <p:cNvPr id="7" name="Rounded Rectangle 6"/>
          <p:cNvSpPr/>
          <p:nvPr/>
        </p:nvSpPr>
        <p:spPr>
          <a:xfrm>
            <a:off x="642257" y="3918857"/>
            <a:ext cx="751114" cy="489857"/>
          </a:xfrm>
          <a:prstGeom prst="roundRect">
            <a:avLst/>
          </a:prstGeom>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Rounded Rectangle 7"/>
          <p:cNvSpPr/>
          <p:nvPr/>
        </p:nvSpPr>
        <p:spPr>
          <a:xfrm>
            <a:off x="2155371" y="3935174"/>
            <a:ext cx="751114" cy="489857"/>
          </a:xfrm>
          <a:prstGeom prst="roundRect">
            <a:avLst/>
          </a:prstGeom>
          <a:ln w="38100">
            <a:solidFill>
              <a:srgbClr val="FFFF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ounded Rectangle 8"/>
          <p:cNvSpPr/>
          <p:nvPr/>
        </p:nvSpPr>
        <p:spPr>
          <a:xfrm>
            <a:off x="3521528" y="3946063"/>
            <a:ext cx="751114" cy="489857"/>
          </a:xfrm>
          <a:prstGeom prst="roundRect">
            <a:avLst/>
          </a:prstGeom>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ounded Rectangle 9"/>
          <p:cNvSpPr/>
          <p:nvPr/>
        </p:nvSpPr>
        <p:spPr>
          <a:xfrm>
            <a:off x="5094515" y="3946063"/>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Rounded Rectangle 10"/>
          <p:cNvSpPr/>
          <p:nvPr/>
        </p:nvSpPr>
        <p:spPr>
          <a:xfrm>
            <a:off x="6906985" y="3918856"/>
            <a:ext cx="751114" cy="489857"/>
          </a:xfrm>
          <a:prstGeom prst="roundRect">
            <a:avLst/>
          </a:prstGeom>
          <a:ln w="28575">
            <a:solidFill>
              <a:srgbClr val="FFFF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3" name="Straight Connector 12"/>
          <p:cNvCxnSpPr>
            <a:endCxn id="7" idx="0"/>
          </p:cNvCxnSpPr>
          <p:nvPr/>
        </p:nvCxnSpPr>
        <p:spPr>
          <a:xfrm flipH="1">
            <a:off x="1017814" y="2296886"/>
            <a:ext cx="903515" cy="1621971"/>
          </a:xfrm>
          <a:prstGeom prst="line">
            <a:avLst/>
          </a:prstGeom>
          <a:ln w="3175">
            <a:solidFill>
              <a:srgbClr val="00B050"/>
            </a:solidFill>
            <a:prstDash val="solid"/>
          </a:ln>
          <a:effectLst>
            <a:innerShdw blurRad="63500" dist="50800" dir="13500000">
              <a:prstClr val="black">
                <a:alpha val="50000"/>
              </a:prstClr>
            </a:innerShdw>
          </a:effectLst>
        </p:spPr>
        <p:style>
          <a:lnRef idx="1">
            <a:schemeClr val="dk1"/>
          </a:lnRef>
          <a:fillRef idx="0">
            <a:schemeClr val="dk1"/>
          </a:fillRef>
          <a:effectRef idx="0">
            <a:schemeClr val="dk1"/>
          </a:effectRef>
          <a:fontRef idx="minor">
            <a:schemeClr val="tx1"/>
          </a:fontRef>
        </p:style>
      </p:cxnSp>
      <p:cxnSp>
        <p:nvCxnSpPr>
          <p:cNvPr id="14" name="Straight Connector 13"/>
          <p:cNvCxnSpPr>
            <a:endCxn id="8" idx="0"/>
          </p:cNvCxnSpPr>
          <p:nvPr/>
        </p:nvCxnSpPr>
        <p:spPr>
          <a:xfrm>
            <a:off x="1921329" y="2291433"/>
            <a:ext cx="609599" cy="1643741"/>
          </a:xfrm>
          <a:prstGeom prst="line">
            <a:avLst/>
          </a:prstGeom>
          <a:ln>
            <a:solidFill>
              <a:srgbClr val="00B050"/>
            </a:solidFill>
          </a:ln>
          <a:effectLst/>
        </p:spPr>
        <p:style>
          <a:lnRef idx="1">
            <a:schemeClr val="dk1"/>
          </a:lnRef>
          <a:fillRef idx="0">
            <a:schemeClr val="dk1"/>
          </a:fillRef>
          <a:effectRef idx="0">
            <a:schemeClr val="dk1"/>
          </a:effectRef>
          <a:fontRef idx="minor">
            <a:schemeClr val="tx1"/>
          </a:fontRef>
        </p:style>
      </p:cxnSp>
      <p:cxnSp>
        <p:nvCxnSpPr>
          <p:cNvPr id="17" name="Straight Connector 16"/>
          <p:cNvCxnSpPr>
            <a:endCxn id="9" idx="0"/>
          </p:cNvCxnSpPr>
          <p:nvPr/>
        </p:nvCxnSpPr>
        <p:spPr>
          <a:xfrm>
            <a:off x="1921329" y="2296886"/>
            <a:ext cx="1975756" cy="1649177"/>
          </a:xfrm>
          <a:prstGeom prst="line">
            <a:avLst/>
          </a:prstGeom>
          <a:ln>
            <a:solidFill>
              <a:srgbClr val="00B050"/>
            </a:solidFill>
          </a:ln>
          <a:effectLst/>
        </p:spPr>
        <p:style>
          <a:lnRef idx="1">
            <a:schemeClr val="dk1"/>
          </a:lnRef>
          <a:fillRef idx="0">
            <a:schemeClr val="dk1"/>
          </a:fillRef>
          <a:effectRef idx="0">
            <a:schemeClr val="dk1"/>
          </a:effectRef>
          <a:fontRef idx="minor">
            <a:schemeClr val="tx1"/>
          </a:fontRef>
        </p:style>
      </p:cxnSp>
      <p:cxnSp>
        <p:nvCxnSpPr>
          <p:cNvPr id="20" name="Straight Connector 19"/>
          <p:cNvCxnSpPr>
            <a:endCxn id="8" idx="0"/>
          </p:cNvCxnSpPr>
          <p:nvPr/>
        </p:nvCxnSpPr>
        <p:spPr>
          <a:xfrm flipH="1">
            <a:off x="2530928" y="2275106"/>
            <a:ext cx="903515" cy="1660068"/>
          </a:xfrm>
          <a:prstGeom prst="line">
            <a:avLst/>
          </a:prstGeom>
          <a:ln w="38100"/>
          <a:effectLst/>
        </p:spPr>
        <p:style>
          <a:lnRef idx="1">
            <a:schemeClr val="dk1"/>
          </a:lnRef>
          <a:fillRef idx="0">
            <a:schemeClr val="dk1"/>
          </a:fillRef>
          <a:effectRef idx="0">
            <a:schemeClr val="dk1"/>
          </a:effectRef>
          <a:fontRef idx="minor">
            <a:schemeClr val="tx1"/>
          </a:fontRef>
        </p:style>
      </p:cxnSp>
      <p:cxnSp>
        <p:nvCxnSpPr>
          <p:cNvPr id="22" name="Straight Connector 21"/>
          <p:cNvCxnSpPr>
            <a:endCxn id="10" idx="0"/>
          </p:cNvCxnSpPr>
          <p:nvPr/>
        </p:nvCxnSpPr>
        <p:spPr>
          <a:xfrm>
            <a:off x="3434442" y="2318658"/>
            <a:ext cx="2035630" cy="1627405"/>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Connector 27"/>
          <p:cNvCxnSpPr>
            <a:endCxn id="10" idx="0"/>
          </p:cNvCxnSpPr>
          <p:nvPr/>
        </p:nvCxnSpPr>
        <p:spPr>
          <a:xfrm>
            <a:off x="4947557" y="2318658"/>
            <a:ext cx="522515" cy="1627405"/>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Straight Connector 28"/>
          <p:cNvCxnSpPr>
            <a:endCxn id="10" idx="0"/>
          </p:cNvCxnSpPr>
          <p:nvPr/>
        </p:nvCxnSpPr>
        <p:spPr>
          <a:xfrm flipH="1">
            <a:off x="5470072" y="2318658"/>
            <a:ext cx="794657" cy="1627405"/>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p:cNvCxnSpPr>
            <a:endCxn id="11" idx="0"/>
          </p:cNvCxnSpPr>
          <p:nvPr/>
        </p:nvCxnSpPr>
        <p:spPr>
          <a:xfrm>
            <a:off x="6264729" y="2318658"/>
            <a:ext cx="1017813" cy="1600198"/>
          </a:xfrm>
          <a:prstGeom prst="line">
            <a:avLst/>
          </a:prstGeom>
          <a:ln w="38100"/>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1545772" y="1807029"/>
            <a:ext cx="751114" cy="489857"/>
          </a:xfrm>
          <a:prstGeom prst="roundRect">
            <a:avLst/>
          </a:prstGeom>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Rounded Rectangle 22"/>
          <p:cNvSpPr/>
          <p:nvPr/>
        </p:nvSpPr>
        <p:spPr>
          <a:xfrm>
            <a:off x="3058886" y="1828801"/>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4" name="Rounded Rectangle 23"/>
          <p:cNvSpPr/>
          <p:nvPr/>
        </p:nvSpPr>
        <p:spPr>
          <a:xfrm>
            <a:off x="4572000" y="1845128"/>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5" name="Rounded Rectangle 24"/>
          <p:cNvSpPr/>
          <p:nvPr/>
        </p:nvSpPr>
        <p:spPr>
          <a:xfrm>
            <a:off x="5921828" y="1807029"/>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Explosion 1 14"/>
          <p:cNvSpPr/>
          <p:nvPr/>
        </p:nvSpPr>
        <p:spPr>
          <a:xfrm>
            <a:off x="3058886" y="1845128"/>
            <a:ext cx="751114" cy="48985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Explosion 1 25"/>
          <p:cNvSpPr/>
          <p:nvPr/>
        </p:nvSpPr>
        <p:spPr>
          <a:xfrm>
            <a:off x="4599214" y="1856013"/>
            <a:ext cx="751114" cy="48985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530927" y="555169"/>
            <a:ext cx="3989615" cy="461665"/>
          </a:xfrm>
          <a:prstGeom prst="rect">
            <a:avLst/>
          </a:prstGeom>
          <a:noFill/>
        </p:spPr>
        <p:txBody>
          <a:bodyPr wrap="square" rtlCol="0">
            <a:spAutoFit/>
          </a:bodyPr>
          <a:lstStyle/>
          <a:p>
            <a:r>
              <a:rPr lang="en-US" b="1" dirty="0" smtClean="0"/>
              <a:t>Repair of Fixed Symbols</a:t>
            </a:r>
            <a:endParaRPr lang="en-US" b="1" dirty="0"/>
          </a:p>
        </p:txBody>
      </p:sp>
    </p:spTree>
    <p:extLst>
      <p:ext uri="{BB962C8B-B14F-4D97-AF65-F5344CB8AC3E}">
        <p14:creationId xmlns:p14="http://schemas.microsoft.com/office/powerpoint/2010/main" val="3258035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0C13CE6-BD51-574C-BBD2-44B687C64E57}" type="slidenum">
              <a:rPr lang="en-US" smtClean="0"/>
              <a:pPr>
                <a:defRPr/>
              </a:pPr>
              <a:t>17</a:t>
            </a:fld>
            <a:endParaRPr lang="en-US"/>
          </a:p>
        </p:txBody>
      </p:sp>
      <p:sp>
        <p:nvSpPr>
          <p:cNvPr id="7" name="Rounded Rectangle 6"/>
          <p:cNvSpPr/>
          <p:nvPr/>
        </p:nvSpPr>
        <p:spPr>
          <a:xfrm>
            <a:off x="642257" y="3918857"/>
            <a:ext cx="751114" cy="489857"/>
          </a:xfrm>
          <a:prstGeom prst="roundRect">
            <a:avLst/>
          </a:prstGeom>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Rounded Rectangle 7"/>
          <p:cNvSpPr/>
          <p:nvPr/>
        </p:nvSpPr>
        <p:spPr>
          <a:xfrm>
            <a:off x="2155371" y="3935174"/>
            <a:ext cx="751114" cy="489857"/>
          </a:xfrm>
          <a:prstGeom prst="roundRect">
            <a:avLst/>
          </a:prstGeom>
          <a:ln w="38100">
            <a:solidFill>
              <a:srgbClr val="FFFF00"/>
            </a:solidFill>
          </a:ln>
          <a:effectLst>
            <a:glow rad="228600">
              <a:schemeClr val="accent6">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ounded Rectangle 8"/>
          <p:cNvSpPr/>
          <p:nvPr/>
        </p:nvSpPr>
        <p:spPr>
          <a:xfrm>
            <a:off x="3521528" y="3946063"/>
            <a:ext cx="751114" cy="489857"/>
          </a:xfrm>
          <a:prstGeom prst="roundRect">
            <a:avLst/>
          </a:prstGeom>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ounded Rectangle 9"/>
          <p:cNvSpPr/>
          <p:nvPr/>
        </p:nvSpPr>
        <p:spPr>
          <a:xfrm>
            <a:off x="5094515" y="3946063"/>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Rounded Rectangle 10"/>
          <p:cNvSpPr/>
          <p:nvPr/>
        </p:nvSpPr>
        <p:spPr>
          <a:xfrm>
            <a:off x="6906985" y="3918856"/>
            <a:ext cx="751114" cy="489857"/>
          </a:xfrm>
          <a:prstGeom prst="roundRect">
            <a:avLst/>
          </a:prstGeom>
          <a:ln w="28575">
            <a:solidFill>
              <a:srgbClr val="FFFF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3" name="Straight Connector 12"/>
          <p:cNvCxnSpPr>
            <a:endCxn id="7" idx="0"/>
          </p:cNvCxnSpPr>
          <p:nvPr/>
        </p:nvCxnSpPr>
        <p:spPr>
          <a:xfrm flipH="1">
            <a:off x="1017814" y="2296886"/>
            <a:ext cx="903515" cy="1621971"/>
          </a:xfrm>
          <a:prstGeom prst="line">
            <a:avLst/>
          </a:prstGeom>
          <a:ln w="3175">
            <a:solidFill>
              <a:srgbClr val="00B050"/>
            </a:solidFill>
            <a:prstDash val="solid"/>
          </a:ln>
          <a:effectLst>
            <a:innerShdw blurRad="63500" dist="50800" dir="13500000">
              <a:prstClr val="black">
                <a:alpha val="50000"/>
              </a:prstClr>
            </a:innerShdw>
          </a:effectLst>
        </p:spPr>
        <p:style>
          <a:lnRef idx="1">
            <a:schemeClr val="dk1"/>
          </a:lnRef>
          <a:fillRef idx="0">
            <a:schemeClr val="dk1"/>
          </a:fillRef>
          <a:effectRef idx="0">
            <a:schemeClr val="dk1"/>
          </a:effectRef>
          <a:fontRef idx="minor">
            <a:schemeClr val="tx1"/>
          </a:fontRef>
        </p:style>
      </p:cxnSp>
      <p:cxnSp>
        <p:nvCxnSpPr>
          <p:cNvPr id="14" name="Straight Connector 13"/>
          <p:cNvCxnSpPr>
            <a:endCxn id="8" idx="0"/>
          </p:cNvCxnSpPr>
          <p:nvPr/>
        </p:nvCxnSpPr>
        <p:spPr>
          <a:xfrm>
            <a:off x="1921329" y="2291433"/>
            <a:ext cx="609599" cy="1643741"/>
          </a:xfrm>
          <a:prstGeom prst="line">
            <a:avLst/>
          </a:prstGeom>
          <a:ln>
            <a:solidFill>
              <a:srgbClr val="00B050"/>
            </a:solidFill>
          </a:ln>
          <a:effectLst/>
        </p:spPr>
        <p:style>
          <a:lnRef idx="1">
            <a:schemeClr val="dk1"/>
          </a:lnRef>
          <a:fillRef idx="0">
            <a:schemeClr val="dk1"/>
          </a:fillRef>
          <a:effectRef idx="0">
            <a:schemeClr val="dk1"/>
          </a:effectRef>
          <a:fontRef idx="minor">
            <a:schemeClr val="tx1"/>
          </a:fontRef>
        </p:style>
      </p:cxnSp>
      <p:cxnSp>
        <p:nvCxnSpPr>
          <p:cNvPr id="17" name="Straight Connector 16"/>
          <p:cNvCxnSpPr>
            <a:endCxn id="9" idx="0"/>
          </p:cNvCxnSpPr>
          <p:nvPr/>
        </p:nvCxnSpPr>
        <p:spPr>
          <a:xfrm>
            <a:off x="1921329" y="2296886"/>
            <a:ext cx="1975756" cy="1649177"/>
          </a:xfrm>
          <a:prstGeom prst="line">
            <a:avLst/>
          </a:prstGeom>
          <a:ln>
            <a:solidFill>
              <a:srgbClr val="00B050"/>
            </a:solidFill>
          </a:ln>
          <a:effectLst/>
        </p:spPr>
        <p:style>
          <a:lnRef idx="1">
            <a:schemeClr val="dk1"/>
          </a:lnRef>
          <a:fillRef idx="0">
            <a:schemeClr val="dk1"/>
          </a:fillRef>
          <a:effectRef idx="0">
            <a:schemeClr val="dk1"/>
          </a:effectRef>
          <a:fontRef idx="minor">
            <a:schemeClr val="tx1"/>
          </a:fontRef>
        </p:style>
      </p:cxnSp>
      <p:cxnSp>
        <p:nvCxnSpPr>
          <p:cNvPr id="20" name="Straight Connector 19"/>
          <p:cNvCxnSpPr>
            <a:endCxn id="8" idx="0"/>
          </p:cNvCxnSpPr>
          <p:nvPr/>
        </p:nvCxnSpPr>
        <p:spPr>
          <a:xfrm flipH="1">
            <a:off x="2530928" y="2275106"/>
            <a:ext cx="903515" cy="1660068"/>
          </a:xfrm>
          <a:prstGeom prst="line">
            <a:avLst/>
          </a:prstGeom>
          <a:ln w="38100"/>
          <a:effectLst/>
        </p:spPr>
        <p:style>
          <a:lnRef idx="1">
            <a:schemeClr val="dk1"/>
          </a:lnRef>
          <a:fillRef idx="0">
            <a:schemeClr val="dk1"/>
          </a:fillRef>
          <a:effectRef idx="0">
            <a:schemeClr val="dk1"/>
          </a:effectRef>
          <a:fontRef idx="minor">
            <a:schemeClr val="tx1"/>
          </a:fontRef>
        </p:style>
      </p:cxnSp>
      <p:cxnSp>
        <p:nvCxnSpPr>
          <p:cNvPr id="22" name="Straight Connector 21"/>
          <p:cNvCxnSpPr>
            <a:endCxn id="10" idx="0"/>
          </p:cNvCxnSpPr>
          <p:nvPr/>
        </p:nvCxnSpPr>
        <p:spPr>
          <a:xfrm>
            <a:off x="3434442" y="2318658"/>
            <a:ext cx="2035630" cy="1627405"/>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Connector 27"/>
          <p:cNvCxnSpPr>
            <a:endCxn id="10" idx="0"/>
          </p:cNvCxnSpPr>
          <p:nvPr/>
        </p:nvCxnSpPr>
        <p:spPr>
          <a:xfrm>
            <a:off x="4947557" y="2318658"/>
            <a:ext cx="522515" cy="1627405"/>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Straight Connector 28"/>
          <p:cNvCxnSpPr>
            <a:endCxn id="10" idx="0"/>
          </p:cNvCxnSpPr>
          <p:nvPr/>
        </p:nvCxnSpPr>
        <p:spPr>
          <a:xfrm flipH="1">
            <a:off x="5470072" y="2318658"/>
            <a:ext cx="794657" cy="1627405"/>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p:cNvCxnSpPr>
            <a:endCxn id="11" idx="0"/>
          </p:cNvCxnSpPr>
          <p:nvPr/>
        </p:nvCxnSpPr>
        <p:spPr>
          <a:xfrm>
            <a:off x="6264729" y="2318658"/>
            <a:ext cx="1017813" cy="1600198"/>
          </a:xfrm>
          <a:prstGeom prst="line">
            <a:avLst/>
          </a:prstGeom>
          <a:ln w="38100"/>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1545772" y="1807029"/>
            <a:ext cx="751114" cy="489857"/>
          </a:xfrm>
          <a:prstGeom prst="roundRect">
            <a:avLst/>
          </a:prstGeom>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Rounded Rectangle 22"/>
          <p:cNvSpPr/>
          <p:nvPr/>
        </p:nvSpPr>
        <p:spPr>
          <a:xfrm>
            <a:off x="3058886" y="1828801"/>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4" name="Rounded Rectangle 23"/>
          <p:cNvSpPr/>
          <p:nvPr/>
        </p:nvSpPr>
        <p:spPr>
          <a:xfrm>
            <a:off x="4572000" y="1845128"/>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5" name="Rounded Rectangle 24"/>
          <p:cNvSpPr/>
          <p:nvPr/>
        </p:nvSpPr>
        <p:spPr>
          <a:xfrm>
            <a:off x="5921828" y="1807029"/>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Explosion 1 14"/>
          <p:cNvSpPr/>
          <p:nvPr/>
        </p:nvSpPr>
        <p:spPr>
          <a:xfrm>
            <a:off x="3058886" y="1845128"/>
            <a:ext cx="751114" cy="48985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Explosion 1 25"/>
          <p:cNvSpPr/>
          <p:nvPr/>
        </p:nvSpPr>
        <p:spPr>
          <a:xfrm>
            <a:off x="4599214" y="1856013"/>
            <a:ext cx="751114" cy="48985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530927" y="555169"/>
            <a:ext cx="3989615" cy="461665"/>
          </a:xfrm>
          <a:prstGeom prst="rect">
            <a:avLst/>
          </a:prstGeom>
          <a:noFill/>
        </p:spPr>
        <p:txBody>
          <a:bodyPr wrap="square" rtlCol="0">
            <a:spAutoFit/>
          </a:bodyPr>
          <a:lstStyle/>
          <a:p>
            <a:r>
              <a:rPr lang="en-US" b="1" dirty="0" smtClean="0"/>
              <a:t>Repair of Fixed Symbols</a:t>
            </a:r>
            <a:endParaRPr lang="en-US" b="1" dirty="0"/>
          </a:p>
        </p:txBody>
      </p:sp>
    </p:spTree>
    <p:extLst>
      <p:ext uri="{BB962C8B-B14F-4D97-AF65-F5344CB8AC3E}">
        <p14:creationId xmlns:p14="http://schemas.microsoft.com/office/powerpoint/2010/main" val="30685125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0C13CE6-BD51-574C-BBD2-44B687C64E57}" type="slidenum">
              <a:rPr lang="en-US" smtClean="0"/>
              <a:pPr>
                <a:defRPr/>
              </a:pPr>
              <a:t>18</a:t>
            </a:fld>
            <a:endParaRPr lang="en-US"/>
          </a:p>
        </p:txBody>
      </p:sp>
      <p:sp>
        <p:nvSpPr>
          <p:cNvPr id="7" name="Rounded Rectangle 6"/>
          <p:cNvSpPr/>
          <p:nvPr/>
        </p:nvSpPr>
        <p:spPr>
          <a:xfrm>
            <a:off x="642257" y="3918857"/>
            <a:ext cx="751114" cy="489857"/>
          </a:xfrm>
          <a:prstGeom prst="roundRect">
            <a:avLst/>
          </a:prstGeom>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Rounded Rectangle 7"/>
          <p:cNvSpPr/>
          <p:nvPr/>
        </p:nvSpPr>
        <p:spPr>
          <a:xfrm>
            <a:off x="2155371" y="3935174"/>
            <a:ext cx="751114" cy="489857"/>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9" name="Rounded Rectangle 8"/>
          <p:cNvSpPr/>
          <p:nvPr/>
        </p:nvSpPr>
        <p:spPr>
          <a:xfrm>
            <a:off x="3521528" y="3946063"/>
            <a:ext cx="751114" cy="489857"/>
          </a:xfrm>
          <a:prstGeom prst="roundRect">
            <a:avLst/>
          </a:prstGeom>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ounded Rectangle 9"/>
          <p:cNvSpPr/>
          <p:nvPr/>
        </p:nvSpPr>
        <p:spPr>
          <a:xfrm>
            <a:off x="5094515" y="3946063"/>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Rounded Rectangle 10"/>
          <p:cNvSpPr/>
          <p:nvPr/>
        </p:nvSpPr>
        <p:spPr>
          <a:xfrm>
            <a:off x="6906985" y="3918856"/>
            <a:ext cx="751114" cy="489857"/>
          </a:xfrm>
          <a:prstGeom prst="roundRect">
            <a:avLst/>
          </a:prstGeom>
          <a:ln w="28575">
            <a:solidFill>
              <a:srgbClr val="FFFF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3" name="Straight Connector 12"/>
          <p:cNvCxnSpPr>
            <a:endCxn id="7" idx="0"/>
          </p:cNvCxnSpPr>
          <p:nvPr/>
        </p:nvCxnSpPr>
        <p:spPr>
          <a:xfrm flipH="1">
            <a:off x="1017814" y="2296886"/>
            <a:ext cx="903515" cy="1621971"/>
          </a:xfrm>
          <a:prstGeom prst="line">
            <a:avLst/>
          </a:prstGeom>
          <a:ln w="3175">
            <a:solidFill>
              <a:srgbClr val="00B050"/>
            </a:solidFill>
            <a:prstDash val="solid"/>
          </a:ln>
          <a:effectLst>
            <a:innerShdw blurRad="63500" dist="50800" dir="13500000">
              <a:prstClr val="black">
                <a:alpha val="50000"/>
              </a:prstClr>
            </a:innerShdw>
          </a:effectLst>
        </p:spPr>
        <p:style>
          <a:lnRef idx="1">
            <a:schemeClr val="dk1"/>
          </a:lnRef>
          <a:fillRef idx="0">
            <a:schemeClr val="dk1"/>
          </a:fillRef>
          <a:effectRef idx="0">
            <a:schemeClr val="dk1"/>
          </a:effectRef>
          <a:fontRef idx="minor">
            <a:schemeClr val="tx1"/>
          </a:fontRef>
        </p:style>
      </p:cxnSp>
      <p:cxnSp>
        <p:nvCxnSpPr>
          <p:cNvPr id="14" name="Straight Connector 13"/>
          <p:cNvCxnSpPr>
            <a:endCxn id="8" idx="0"/>
          </p:cNvCxnSpPr>
          <p:nvPr/>
        </p:nvCxnSpPr>
        <p:spPr>
          <a:xfrm>
            <a:off x="1921329" y="2291433"/>
            <a:ext cx="609599" cy="1643741"/>
          </a:xfrm>
          <a:prstGeom prst="line">
            <a:avLst/>
          </a:prstGeom>
          <a:ln w="28575">
            <a:solidFill>
              <a:schemeClr val="accent2"/>
            </a:solidFill>
          </a:ln>
          <a:effectLst/>
        </p:spPr>
        <p:style>
          <a:lnRef idx="1">
            <a:schemeClr val="dk1"/>
          </a:lnRef>
          <a:fillRef idx="0">
            <a:schemeClr val="dk1"/>
          </a:fillRef>
          <a:effectRef idx="0">
            <a:schemeClr val="dk1"/>
          </a:effectRef>
          <a:fontRef idx="minor">
            <a:schemeClr val="tx1"/>
          </a:fontRef>
        </p:style>
      </p:cxnSp>
      <p:cxnSp>
        <p:nvCxnSpPr>
          <p:cNvPr id="17" name="Straight Connector 16"/>
          <p:cNvCxnSpPr>
            <a:endCxn id="9" idx="0"/>
          </p:cNvCxnSpPr>
          <p:nvPr/>
        </p:nvCxnSpPr>
        <p:spPr>
          <a:xfrm>
            <a:off x="1921329" y="2296886"/>
            <a:ext cx="1975756" cy="1649177"/>
          </a:xfrm>
          <a:prstGeom prst="line">
            <a:avLst/>
          </a:prstGeom>
          <a:ln>
            <a:solidFill>
              <a:srgbClr val="00B050"/>
            </a:solidFill>
          </a:ln>
          <a:effectLst/>
        </p:spPr>
        <p:style>
          <a:lnRef idx="1">
            <a:schemeClr val="dk1"/>
          </a:lnRef>
          <a:fillRef idx="0">
            <a:schemeClr val="dk1"/>
          </a:fillRef>
          <a:effectRef idx="0">
            <a:schemeClr val="dk1"/>
          </a:effectRef>
          <a:fontRef idx="minor">
            <a:schemeClr val="tx1"/>
          </a:fontRef>
        </p:style>
      </p:cxnSp>
      <p:cxnSp>
        <p:nvCxnSpPr>
          <p:cNvPr id="20" name="Straight Connector 19"/>
          <p:cNvCxnSpPr>
            <a:endCxn id="8" idx="0"/>
          </p:cNvCxnSpPr>
          <p:nvPr/>
        </p:nvCxnSpPr>
        <p:spPr>
          <a:xfrm flipH="1">
            <a:off x="2530928" y="2275106"/>
            <a:ext cx="903515" cy="1660068"/>
          </a:xfrm>
          <a:prstGeom prst="line">
            <a:avLst/>
          </a:prstGeom>
          <a:ln w="28575">
            <a:solidFill>
              <a:schemeClr val="accent2"/>
            </a:solidFill>
          </a:ln>
          <a:effectLst/>
        </p:spPr>
        <p:style>
          <a:lnRef idx="1">
            <a:schemeClr val="dk1"/>
          </a:lnRef>
          <a:fillRef idx="0">
            <a:schemeClr val="dk1"/>
          </a:fillRef>
          <a:effectRef idx="0">
            <a:schemeClr val="dk1"/>
          </a:effectRef>
          <a:fontRef idx="minor">
            <a:schemeClr val="tx1"/>
          </a:fontRef>
        </p:style>
      </p:cxnSp>
      <p:cxnSp>
        <p:nvCxnSpPr>
          <p:cNvPr id="22" name="Straight Connector 21"/>
          <p:cNvCxnSpPr>
            <a:endCxn id="10" idx="0"/>
          </p:cNvCxnSpPr>
          <p:nvPr/>
        </p:nvCxnSpPr>
        <p:spPr>
          <a:xfrm>
            <a:off x="3434442" y="2318658"/>
            <a:ext cx="2035630" cy="1627405"/>
          </a:xfrm>
          <a:prstGeom prst="line">
            <a:avLst/>
          </a:prstGeom>
          <a:ln w="3175">
            <a:solidFill>
              <a:srgbClr val="00B050"/>
            </a:solidFill>
          </a:ln>
        </p:spPr>
        <p:style>
          <a:lnRef idx="1">
            <a:schemeClr val="dk1"/>
          </a:lnRef>
          <a:fillRef idx="0">
            <a:schemeClr val="dk1"/>
          </a:fillRef>
          <a:effectRef idx="0">
            <a:schemeClr val="dk1"/>
          </a:effectRef>
          <a:fontRef idx="minor">
            <a:schemeClr val="tx1"/>
          </a:fontRef>
        </p:style>
      </p:cxnSp>
      <p:cxnSp>
        <p:nvCxnSpPr>
          <p:cNvPr id="28" name="Straight Connector 27"/>
          <p:cNvCxnSpPr>
            <a:endCxn id="10" idx="0"/>
          </p:cNvCxnSpPr>
          <p:nvPr/>
        </p:nvCxnSpPr>
        <p:spPr>
          <a:xfrm>
            <a:off x="4947557" y="2318658"/>
            <a:ext cx="522515" cy="1627405"/>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Straight Connector 28"/>
          <p:cNvCxnSpPr>
            <a:endCxn id="10" idx="0"/>
          </p:cNvCxnSpPr>
          <p:nvPr/>
        </p:nvCxnSpPr>
        <p:spPr>
          <a:xfrm flipH="1">
            <a:off x="5470072" y="2318658"/>
            <a:ext cx="794657" cy="1627405"/>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p:cNvCxnSpPr>
            <a:endCxn id="11" idx="0"/>
          </p:cNvCxnSpPr>
          <p:nvPr/>
        </p:nvCxnSpPr>
        <p:spPr>
          <a:xfrm>
            <a:off x="6264729" y="2318658"/>
            <a:ext cx="1017813" cy="1600198"/>
          </a:xfrm>
          <a:prstGeom prst="line">
            <a:avLst/>
          </a:prstGeom>
          <a:ln w="38100"/>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1545772" y="1807029"/>
            <a:ext cx="751114" cy="489857"/>
          </a:xfrm>
          <a:prstGeom prst="round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23" name="Rounded Rectangle 22"/>
          <p:cNvSpPr/>
          <p:nvPr/>
        </p:nvSpPr>
        <p:spPr>
          <a:xfrm>
            <a:off x="3058886" y="1828801"/>
            <a:ext cx="751114" cy="489857"/>
          </a:xfrm>
          <a:prstGeom prst="roundRect">
            <a:avLst/>
          </a:prstGeom>
          <a:ln w="38100">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4" name="Rounded Rectangle 23"/>
          <p:cNvSpPr/>
          <p:nvPr/>
        </p:nvSpPr>
        <p:spPr>
          <a:xfrm>
            <a:off x="4572000" y="1845128"/>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5" name="Rounded Rectangle 24"/>
          <p:cNvSpPr/>
          <p:nvPr/>
        </p:nvSpPr>
        <p:spPr>
          <a:xfrm>
            <a:off x="5921828" y="1807029"/>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Explosion 1 14"/>
          <p:cNvSpPr/>
          <p:nvPr/>
        </p:nvSpPr>
        <p:spPr>
          <a:xfrm>
            <a:off x="3058886" y="1845128"/>
            <a:ext cx="751114" cy="489857"/>
          </a:xfrm>
          <a:prstGeom prst="irregularSeal1">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Explosion 1 25"/>
          <p:cNvSpPr/>
          <p:nvPr/>
        </p:nvSpPr>
        <p:spPr>
          <a:xfrm>
            <a:off x="4599214" y="1856013"/>
            <a:ext cx="751114" cy="48985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296886" y="555169"/>
            <a:ext cx="4974771" cy="461665"/>
          </a:xfrm>
          <a:prstGeom prst="rect">
            <a:avLst/>
          </a:prstGeom>
          <a:noFill/>
          <a:ln>
            <a:solidFill>
              <a:srgbClr val="002060"/>
            </a:solidFill>
          </a:ln>
        </p:spPr>
        <p:txBody>
          <a:bodyPr wrap="square" rtlCol="0">
            <a:spAutoFit/>
          </a:bodyPr>
          <a:lstStyle/>
          <a:p>
            <a:r>
              <a:rPr lang="en-US" b="1" dirty="0" smtClean="0"/>
              <a:t>Repair of Fixed Symbols: Step 1</a:t>
            </a:r>
            <a:endParaRPr lang="en-US" b="1" dirty="0"/>
          </a:p>
        </p:txBody>
      </p:sp>
      <p:sp>
        <p:nvSpPr>
          <p:cNvPr id="3" name="TextBox 2"/>
          <p:cNvSpPr txBox="1"/>
          <p:nvPr/>
        </p:nvSpPr>
        <p:spPr>
          <a:xfrm>
            <a:off x="1017814" y="5377543"/>
            <a:ext cx="7222672" cy="830997"/>
          </a:xfrm>
          <a:prstGeom prst="rect">
            <a:avLst/>
          </a:prstGeom>
          <a:noFill/>
        </p:spPr>
        <p:txBody>
          <a:bodyPr wrap="square" rtlCol="0">
            <a:spAutoFit/>
          </a:bodyPr>
          <a:lstStyle/>
          <a:p>
            <a:r>
              <a:rPr lang="en-US" dirty="0" smtClean="0"/>
              <a:t># of symbol operations in repair</a:t>
            </a:r>
          </a:p>
          <a:p>
            <a:r>
              <a:rPr lang="en-US" dirty="0" smtClean="0"/>
              <a:t> = degree of code symbol processed = 2</a:t>
            </a:r>
            <a:endParaRPr lang="en-US" dirty="0"/>
          </a:p>
        </p:txBody>
      </p:sp>
    </p:spTree>
    <p:extLst>
      <p:ext uri="{BB962C8B-B14F-4D97-AF65-F5344CB8AC3E}">
        <p14:creationId xmlns:p14="http://schemas.microsoft.com/office/powerpoint/2010/main" val="8348734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0C13CE6-BD51-574C-BBD2-44B687C64E57}" type="slidenum">
              <a:rPr lang="en-US" smtClean="0"/>
              <a:pPr>
                <a:defRPr/>
              </a:pPr>
              <a:t>19</a:t>
            </a:fld>
            <a:endParaRPr lang="en-US"/>
          </a:p>
        </p:txBody>
      </p:sp>
      <p:sp>
        <p:nvSpPr>
          <p:cNvPr id="7" name="Rounded Rectangle 6"/>
          <p:cNvSpPr/>
          <p:nvPr/>
        </p:nvSpPr>
        <p:spPr>
          <a:xfrm>
            <a:off x="642257" y="3918857"/>
            <a:ext cx="751114" cy="489857"/>
          </a:xfrm>
          <a:prstGeom prst="roundRect">
            <a:avLst/>
          </a:prstGeom>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Rounded Rectangle 7"/>
          <p:cNvSpPr/>
          <p:nvPr/>
        </p:nvSpPr>
        <p:spPr>
          <a:xfrm>
            <a:off x="2155371" y="3935174"/>
            <a:ext cx="751114" cy="489857"/>
          </a:xfrm>
          <a:prstGeom prst="roundRect">
            <a:avLst/>
          </a:prstGeom>
          <a:ln w="38100">
            <a:solidFill>
              <a:srgbClr val="00B050"/>
            </a:solidFill>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ounded Rectangle 8"/>
          <p:cNvSpPr/>
          <p:nvPr/>
        </p:nvSpPr>
        <p:spPr>
          <a:xfrm>
            <a:off x="3521528" y="3946063"/>
            <a:ext cx="751114" cy="489857"/>
          </a:xfrm>
          <a:prstGeom prst="roundRect">
            <a:avLst/>
          </a:prstGeom>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ounded Rectangle 9"/>
          <p:cNvSpPr/>
          <p:nvPr/>
        </p:nvSpPr>
        <p:spPr>
          <a:xfrm>
            <a:off x="5094515" y="3946063"/>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Rounded Rectangle 10"/>
          <p:cNvSpPr/>
          <p:nvPr/>
        </p:nvSpPr>
        <p:spPr>
          <a:xfrm>
            <a:off x="6906985" y="3918856"/>
            <a:ext cx="751114" cy="489857"/>
          </a:xfrm>
          <a:prstGeom prst="roundRect">
            <a:avLst/>
          </a:prstGeom>
          <a:ln w="28575">
            <a:solidFill>
              <a:srgbClr val="FFFF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3" name="Straight Connector 12"/>
          <p:cNvCxnSpPr>
            <a:endCxn id="7" idx="0"/>
          </p:cNvCxnSpPr>
          <p:nvPr/>
        </p:nvCxnSpPr>
        <p:spPr>
          <a:xfrm flipH="1">
            <a:off x="1017814" y="2296886"/>
            <a:ext cx="903515" cy="1621971"/>
          </a:xfrm>
          <a:prstGeom prst="line">
            <a:avLst/>
          </a:prstGeom>
          <a:ln w="3175">
            <a:solidFill>
              <a:srgbClr val="00B050"/>
            </a:solidFill>
            <a:prstDash val="solid"/>
          </a:ln>
          <a:effectLst>
            <a:innerShdw blurRad="63500" dist="50800" dir="13500000">
              <a:prstClr val="black">
                <a:alpha val="50000"/>
              </a:prstClr>
            </a:innerShdw>
          </a:effectLst>
        </p:spPr>
        <p:style>
          <a:lnRef idx="1">
            <a:schemeClr val="dk1"/>
          </a:lnRef>
          <a:fillRef idx="0">
            <a:schemeClr val="dk1"/>
          </a:fillRef>
          <a:effectRef idx="0">
            <a:schemeClr val="dk1"/>
          </a:effectRef>
          <a:fontRef idx="minor">
            <a:schemeClr val="tx1"/>
          </a:fontRef>
        </p:style>
      </p:cxnSp>
      <p:cxnSp>
        <p:nvCxnSpPr>
          <p:cNvPr id="14" name="Straight Connector 13"/>
          <p:cNvCxnSpPr>
            <a:endCxn id="8" idx="0"/>
          </p:cNvCxnSpPr>
          <p:nvPr/>
        </p:nvCxnSpPr>
        <p:spPr>
          <a:xfrm>
            <a:off x="1921329" y="2291433"/>
            <a:ext cx="609599" cy="1643741"/>
          </a:xfrm>
          <a:prstGeom prst="line">
            <a:avLst/>
          </a:prstGeom>
          <a:ln>
            <a:solidFill>
              <a:srgbClr val="00B050"/>
            </a:solidFill>
          </a:ln>
          <a:effectLst/>
        </p:spPr>
        <p:style>
          <a:lnRef idx="1">
            <a:schemeClr val="dk1"/>
          </a:lnRef>
          <a:fillRef idx="0">
            <a:schemeClr val="dk1"/>
          </a:fillRef>
          <a:effectRef idx="0">
            <a:schemeClr val="dk1"/>
          </a:effectRef>
          <a:fontRef idx="minor">
            <a:schemeClr val="tx1"/>
          </a:fontRef>
        </p:style>
      </p:cxnSp>
      <p:cxnSp>
        <p:nvCxnSpPr>
          <p:cNvPr id="17" name="Straight Connector 16"/>
          <p:cNvCxnSpPr>
            <a:endCxn id="9" idx="0"/>
          </p:cNvCxnSpPr>
          <p:nvPr/>
        </p:nvCxnSpPr>
        <p:spPr>
          <a:xfrm>
            <a:off x="1921329" y="2296886"/>
            <a:ext cx="1975756" cy="1649177"/>
          </a:xfrm>
          <a:prstGeom prst="line">
            <a:avLst/>
          </a:prstGeom>
          <a:ln>
            <a:solidFill>
              <a:srgbClr val="00B050"/>
            </a:solidFill>
          </a:ln>
          <a:effectLst/>
        </p:spPr>
        <p:style>
          <a:lnRef idx="1">
            <a:schemeClr val="dk1"/>
          </a:lnRef>
          <a:fillRef idx="0">
            <a:schemeClr val="dk1"/>
          </a:fillRef>
          <a:effectRef idx="0">
            <a:schemeClr val="dk1"/>
          </a:effectRef>
          <a:fontRef idx="minor">
            <a:schemeClr val="tx1"/>
          </a:fontRef>
        </p:style>
      </p:cxnSp>
      <p:cxnSp>
        <p:nvCxnSpPr>
          <p:cNvPr id="20" name="Straight Connector 19"/>
          <p:cNvCxnSpPr>
            <a:endCxn id="8" idx="0"/>
          </p:cNvCxnSpPr>
          <p:nvPr/>
        </p:nvCxnSpPr>
        <p:spPr>
          <a:xfrm flipH="1">
            <a:off x="2530928" y="2275106"/>
            <a:ext cx="903515" cy="1660068"/>
          </a:xfrm>
          <a:prstGeom prst="line">
            <a:avLst/>
          </a:prstGeom>
          <a:ln w="3175">
            <a:solidFill>
              <a:srgbClr val="00B050"/>
            </a:solidFill>
          </a:ln>
          <a:effectLst/>
        </p:spPr>
        <p:style>
          <a:lnRef idx="1">
            <a:schemeClr val="dk1"/>
          </a:lnRef>
          <a:fillRef idx="0">
            <a:schemeClr val="dk1"/>
          </a:fillRef>
          <a:effectRef idx="0">
            <a:schemeClr val="dk1"/>
          </a:effectRef>
          <a:fontRef idx="minor">
            <a:schemeClr val="tx1"/>
          </a:fontRef>
        </p:style>
      </p:cxnSp>
      <p:cxnSp>
        <p:nvCxnSpPr>
          <p:cNvPr id="22" name="Straight Connector 21"/>
          <p:cNvCxnSpPr>
            <a:endCxn id="10" idx="0"/>
          </p:cNvCxnSpPr>
          <p:nvPr/>
        </p:nvCxnSpPr>
        <p:spPr>
          <a:xfrm>
            <a:off x="3434442" y="2318658"/>
            <a:ext cx="2035630" cy="1627405"/>
          </a:xfrm>
          <a:prstGeom prst="line">
            <a:avLst/>
          </a:prstGeom>
          <a:ln w="3175">
            <a:solidFill>
              <a:srgbClr val="00B050"/>
            </a:solidFill>
          </a:ln>
        </p:spPr>
        <p:style>
          <a:lnRef idx="1">
            <a:schemeClr val="dk1"/>
          </a:lnRef>
          <a:fillRef idx="0">
            <a:schemeClr val="dk1"/>
          </a:fillRef>
          <a:effectRef idx="0">
            <a:schemeClr val="dk1"/>
          </a:effectRef>
          <a:fontRef idx="minor">
            <a:schemeClr val="tx1"/>
          </a:fontRef>
        </p:style>
      </p:cxnSp>
      <p:cxnSp>
        <p:nvCxnSpPr>
          <p:cNvPr id="28" name="Straight Connector 27"/>
          <p:cNvCxnSpPr>
            <a:endCxn id="10" idx="0"/>
          </p:cNvCxnSpPr>
          <p:nvPr/>
        </p:nvCxnSpPr>
        <p:spPr>
          <a:xfrm>
            <a:off x="4947557" y="2318658"/>
            <a:ext cx="522515" cy="1627405"/>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Straight Connector 28"/>
          <p:cNvCxnSpPr>
            <a:endCxn id="10" idx="0"/>
          </p:cNvCxnSpPr>
          <p:nvPr/>
        </p:nvCxnSpPr>
        <p:spPr>
          <a:xfrm flipH="1">
            <a:off x="5470072" y="2318658"/>
            <a:ext cx="794657" cy="1627405"/>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p:cNvCxnSpPr>
            <a:endCxn id="11" idx="0"/>
          </p:cNvCxnSpPr>
          <p:nvPr/>
        </p:nvCxnSpPr>
        <p:spPr>
          <a:xfrm>
            <a:off x="6264729" y="2318658"/>
            <a:ext cx="1017813" cy="1600198"/>
          </a:xfrm>
          <a:prstGeom prst="line">
            <a:avLst/>
          </a:prstGeom>
          <a:ln w="38100"/>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1545772" y="1807029"/>
            <a:ext cx="751114" cy="489857"/>
          </a:xfrm>
          <a:prstGeom prst="roundRect">
            <a:avLst/>
          </a:prstGeom>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Rounded Rectangle 22"/>
          <p:cNvSpPr/>
          <p:nvPr/>
        </p:nvSpPr>
        <p:spPr>
          <a:xfrm>
            <a:off x="3058886" y="1828801"/>
            <a:ext cx="751114" cy="489857"/>
          </a:xfrm>
          <a:prstGeom prst="roundRect">
            <a:avLst/>
          </a:prstGeom>
          <a:ln w="38100">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4" name="Rounded Rectangle 23"/>
          <p:cNvSpPr/>
          <p:nvPr/>
        </p:nvSpPr>
        <p:spPr>
          <a:xfrm>
            <a:off x="4572000" y="1845128"/>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5" name="Rounded Rectangle 24"/>
          <p:cNvSpPr/>
          <p:nvPr/>
        </p:nvSpPr>
        <p:spPr>
          <a:xfrm>
            <a:off x="5921828" y="1807029"/>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Explosion 1 25"/>
          <p:cNvSpPr/>
          <p:nvPr/>
        </p:nvSpPr>
        <p:spPr>
          <a:xfrm>
            <a:off x="4599214" y="1856013"/>
            <a:ext cx="751114" cy="48985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Explosion 1 26"/>
          <p:cNvSpPr/>
          <p:nvPr/>
        </p:nvSpPr>
        <p:spPr>
          <a:xfrm>
            <a:off x="3614057" y="2168980"/>
            <a:ext cx="391886" cy="299356"/>
          </a:xfrm>
          <a:prstGeom prst="irregularSeal1">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530927" y="555169"/>
            <a:ext cx="3989615" cy="461665"/>
          </a:xfrm>
          <a:prstGeom prst="rect">
            <a:avLst/>
          </a:prstGeom>
          <a:noFill/>
        </p:spPr>
        <p:txBody>
          <a:bodyPr wrap="square" rtlCol="0">
            <a:spAutoFit/>
          </a:bodyPr>
          <a:lstStyle/>
          <a:p>
            <a:r>
              <a:rPr lang="en-US" b="1" dirty="0" smtClean="0"/>
              <a:t>Repair of Fixed Symbols</a:t>
            </a:r>
            <a:endParaRPr lang="en-US" b="1" dirty="0"/>
          </a:p>
        </p:txBody>
      </p:sp>
    </p:spTree>
    <p:extLst>
      <p:ext uri="{BB962C8B-B14F-4D97-AF65-F5344CB8AC3E}">
        <p14:creationId xmlns:p14="http://schemas.microsoft.com/office/powerpoint/2010/main" val="3536685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457200" y="1240971"/>
            <a:ext cx="8294914" cy="5355772"/>
          </a:xfrm>
        </p:spPr>
        <p:txBody>
          <a:bodyPr/>
          <a:lstStyle/>
          <a:p>
            <a:r>
              <a:rPr lang="en-US" b="1" dirty="0" err="1" smtClean="0"/>
              <a:t>Rateless</a:t>
            </a:r>
            <a:r>
              <a:rPr lang="en-US" b="1" dirty="0" smtClean="0"/>
              <a:t> </a:t>
            </a:r>
            <a:r>
              <a:rPr lang="en-US" b="1" dirty="0" smtClean="0"/>
              <a:t>codes </a:t>
            </a:r>
            <a:r>
              <a:rPr lang="en-US" b="1" dirty="0" smtClean="0"/>
              <a:t>in </a:t>
            </a:r>
            <a:r>
              <a:rPr lang="en-US" b="1" dirty="0" smtClean="0"/>
              <a:t>network applications</a:t>
            </a:r>
            <a:endParaRPr lang="en-US" b="1" dirty="0" smtClean="0"/>
          </a:p>
          <a:p>
            <a:pPr lvl="1"/>
            <a:r>
              <a:rPr lang="en-US" sz="2400" b="1" dirty="0" smtClean="0">
                <a:solidFill>
                  <a:srgbClr val="00B050"/>
                </a:solidFill>
              </a:rPr>
              <a:t>Efficient Repair in Storage Problems</a:t>
            </a:r>
          </a:p>
          <a:p>
            <a:pPr lvl="1"/>
            <a:r>
              <a:rPr lang="en-US" sz="2400" b="1" dirty="0" smtClean="0">
                <a:solidFill>
                  <a:srgbClr val="00B050"/>
                </a:solidFill>
              </a:rPr>
              <a:t>Systematic </a:t>
            </a:r>
            <a:r>
              <a:rPr lang="en-US" sz="2400" b="1" dirty="0" err="1" smtClean="0">
                <a:solidFill>
                  <a:srgbClr val="00B050"/>
                </a:solidFill>
              </a:rPr>
              <a:t>Rateless</a:t>
            </a:r>
            <a:r>
              <a:rPr lang="en-US" sz="2400" b="1" dirty="0" smtClean="0">
                <a:solidFill>
                  <a:srgbClr val="00B050"/>
                </a:solidFill>
              </a:rPr>
              <a:t> Codes</a:t>
            </a:r>
          </a:p>
          <a:p>
            <a:pPr lvl="1"/>
            <a:r>
              <a:rPr lang="en-US" sz="2400" b="1" dirty="0" smtClean="0">
                <a:solidFill>
                  <a:srgbClr val="FFC000"/>
                </a:solidFill>
              </a:rPr>
              <a:t>Broadcasting with Side Information</a:t>
            </a:r>
          </a:p>
          <a:p>
            <a:pPr lvl="1"/>
            <a:r>
              <a:rPr lang="en-US" sz="2400" b="1" dirty="0" smtClean="0">
                <a:solidFill>
                  <a:srgbClr val="FFC000"/>
                </a:solidFill>
              </a:rPr>
              <a:t>Broadcasting over multiple hops</a:t>
            </a:r>
          </a:p>
          <a:p>
            <a:pPr marL="457200" lvl="1" indent="0">
              <a:buNone/>
            </a:pPr>
            <a:endParaRPr lang="en-US" sz="2400" b="1" dirty="0" smtClean="0"/>
          </a:p>
          <a:p>
            <a:r>
              <a:rPr lang="en-US" sz="2800" b="1" dirty="0" smtClean="0"/>
              <a:t>Role of Coding in Wireless Erasure Networks</a:t>
            </a:r>
          </a:p>
          <a:p>
            <a:pPr marL="0" indent="0">
              <a:buNone/>
            </a:pPr>
            <a:endParaRPr lang="en-US" sz="2800" b="1" dirty="0" smtClean="0"/>
          </a:p>
          <a:p>
            <a:r>
              <a:rPr lang="en-US" sz="2800" b="1" dirty="0" smtClean="0"/>
              <a:t>Control of a Broadcast Server</a:t>
            </a:r>
          </a:p>
          <a:p>
            <a:pPr lvl="1"/>
            <a:r>
              <a:rPr lang="en-US" sz="2400" b="1" dirty="0" smtClean="0">
                <a:solidFill>
                  <a:srgbClr val="FFC000"/>
                </a:solidFill>
              </a:rPr>
              <a:t>Fixed Costs for Server</a:t>
            </a:r>
          </a:p>
          <a:p>
            <a:pPr lvl="1"/>
            <a:r>
              <a:rPr lang="en-US" sz="2400" b="1" dirty="0" smtClean="0">
                <a:solidFill>
                  <a:srgbClr val="00B050"/>
                </a:solidFill>
              </a:rPr>
              <a:t>Online Constraint on Server</a:t>
            </a:r>
            <a:r>
              <a:rPr lang="en-US" b="1" dirty="0" smtClean="0"/>
              <a:t/>
            </a:r>
            <a:br>
              <a:rPr lang="en-US" b="1" dirty="0" smtClean="0"/>
            </a:br>
            <a:endParaRPr lang="en-US" b="1" dirty="0" smtClean="0"/>
          </a:p>
        </p:txBody>
      </p:sp>
      <p:sp>
        <p:nvSpPr>
          <p:cNvPr id="4" name="Slide Number Placeholder 3"/>
          <p:cNvSpPr>
            <a:spLocks noGrp="1"/>
          </p:cNvSpPr>
          <p:nvPr>
            <p:ph type="sldNum" sz="quarter" idx="12"/>
          </p:nvPr>
        </p:nvSpPr>
        <p:spPr/>
        <p:txBody>
          <a:bodyPr/>
          <a:lstStyle/>
          <a:p>
            <a:pPr>
              <a:defRPr/>
            </a:pPr>
            <a:fld id="{A07CDB20-95D2-1143-81F0-F223C662353F}" type="slidenum">
              <a:rPr lang="en-US" smtClean="0"/>
              <a:pPr>
                <a:defRPr/>
              </a:pPr>
              <a:t>2</a:t>
            </a:fld>
            <a:endParaRPr lang="en-US" dirty="0"/>
          </a:p>
        </p:txBody>
      </p:sp>
      <p:sp>
        <p:nvSpPr>
          <p:cNvPr id="5" name="TextBox 4"/>
          <p:cNvSpPr txBox="1"/>
          <p:nvPr/>
        </p:nvSpPr>
        <p:spPr>
          <a:xfrm>
            <a:off x="315686" y="2035629"/>
            <a:ext cx="184731"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33368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0C13CE6-BD51-574C-BBD2-44B687C64E57}" type="slidenum">
              <a:rPr lang="en-US" smtClean="0"/>
              <a:pPr>
                <a:defRPr/>
              </a:pPr>
              <a:t>20</a:t>
            </a:fld>
            <a:endParaRPr lang="en-US"/>
          </a:p>
        </p:txBody>
      </p:sp>
      <p:sp>
        <p:nvSpPr>
          <p:cNvPr id="7" name="Rounded Rectangle 6"/>
          <p:cNvSpPr/>
          <p:nvPr/>
        </p:nvSpPr>
        <p:spPr>
          <a:xfrm>
            <a:off x="642257" y="3918857"/>
            <a:ext cx="751114" cy="489857"/>
          </a:xfrm>
          <a:prstGeom prst="roundRect">
            <a:avLst/>
          </a:prstGeom>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Rounded Rectangle 7"/>
          <p:cNvSpPr/>
          <p:nvPr/>
        </p:nvSpPr>
        <p:spPr>
          <a:xfrm>
            <a:off x="2155371" y="3935174"/>
            <a:ext cx="751114" cy="489857"/>
          </a:xfrm>
          <a:prstGeom prst="roundRect">
            <a:avLst/>
          </a:prstGeom>
          <a:ln w="38100">
            <a:solidFill>
              <a:srgbClr val="00B050"/>
            </a:solidFill>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ounded Rectangle 8"/>
          <p:cNvSpPr/>
          <p:nvPr/>
        </p:nvSpPr>
        <p:spPr>
          <a:xfrm>
            <a:off x="3521528" y="3946063"/>
            <a:ext cx="751114" cy="489857"/>
          </a:xfrm>
          <a:prstGeom prst="roundRect">
            <a:avLst/>
          </a:prstGeom>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ounded Rectangle 9"/>
          <p:cNvSpPr/>
          <p:nvPr/>
        </p:nvSpPr>
        <p:spPr>
          <a:xfrm>
            <a:off x="5094515" y="3946063"/>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Rounded Rectangle 10"/>
          <p:cNvSpPr/>
          <p:nvPr/>
        </p:nvSpPr>
        <p:spPr>
          <a:xfrm>
            <a:off x="6906985" y="3918856"/>
            <a:ext cx="751114" cy="489857"/>
          </a:xfrm>
          <a:prstGeom prst="roundRect">
            <a:avLst/>
          </a:prstGeom>
          <a:ln w="28575">
            <a:solidFill>
              <a:srgbClr val="FFFF00"/>
            </a:solidFill>
          </a:ln>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3" name="Straight Connector 12"/>
          <p:cNvCxnSpPr>
            <a:endCxn id="7" idx="0"/>
          </p:cNvCxnSpPr>
          <p:nvPr/>
        </p:nvCxnSpPr>
        <p:spPr>
          <a:xfrm flipH="1">
            <a:off x="1017814" y="2296886"/>
            <a:ext cx="903515" cy="1621971"/>
          </a:xfrm>
          <a:prstGeom prst="line">
            <a:avLst/>
          </a:prstGeom>
          <a:ln w="3175">
            <a:solidFill>
              <a:srgbClr val="00B050"/>
            </a:solidFill>
            <a:prstDash val="solid"/>
          </a:ln>
          <a:effectLst>
            <a:innerShdw blurRad="63500" dist="50800" dir="13500000">
              <a:prstClr val="black">
                <a:alpha val="50000"/>
              </a:prstClr>
            </a:innerShdw>
          </a:effectLst>
        </p:spPr>
        <p:style>
          <a:lnRef idx="1">
            <a:schemeClr val="dk1"/>
          </a:lnRef>
          <a:fillRef idx="0">
            <a:schemeClr val="dk1"/>
          </a:fillRef>
          <a:effectRef idx="0">
            <a:schemeClr val="dk1"/>
          </a:effectRef>
          <a:fontRef idx="minor">
            <a:schemeClr val="tx1"/>
          </a:fontRef>
        </p:style>
      </p:cxnSp>
      <p:cxnSp>
        <p:nvCxnSpPr>
          <p:cNvPr id="14" name="Straight Connector 13"/>
          <p:cNvCxnSpPr>
            <a:endCxn id="8" idx="0"/>
          </p:cNvCxnSpPr>
          <p:nvPr/>
        </p:nvCxnSpPr>
        <p:spPr>
          <a:xfrm>
            <a:off x="1921329" y="2291433"/>
            <a:ext cx="609599" cy="1643741"/>
          </a:xfrm>
          <a:prstGeom prst="line">
            <a:avLst/>
          </a:prstGeom>
          <a:ln>
            <a:solidFill>
              <a:srgbClr val="00B050"/>
            </a:solidFill>
          </a:ln>
          <a:effectLst/>
        </p:spPr>
        <p:style>
          <a:lnRef idx="1">
            <a:schemeClr val="dk1"/>
          </a:lnRef>
          <a:fillRef idx="0">
            <a:schemeClr val="dk1"/>
          </a:fillRef>
          <a:effectRef idx="0">
            <a:schemeClr val="dk1"/>
          </a:effectRef>
          <a:fontRef idx="minor">
            <a:schemeClr val="tx1"/>
          </a:fontRef>
        </p:style>
      </p:cxnSp>
      <p:cxnSp>
        <p:nvCxnSpPr>
          <p:cNvPr id="17" name="Straight Connector 16"/>
          <p:cNvCxnSpPr>
            <a:endCxn id="9" idx="0"/>
          </p:cNvCxnSpPr>
          <p:nvPr/>
        </p:nvCxnSpPr>
        <p:spPr>
          <a:xfrm>
            <a:off x="1921329" y="2296886"/>
            <a:ext cx="1975756" cy="1649177"/>
          </a:xfrm>
          <a:prstGeom prst="line">
            <a:avLst/>
          </a:prstGeom>
          <a:ln>
            <a:solidFill>
              <a:srgbClr val="00B050"/>
            </a:solidFill>
          </a:ln>
          <a:effectLst/>
        </p:spPr>
        <p:style>
          <a:lnRef idx="1">
            <a:schemeClr val="dk1"/>
          </a:lnRef>
          <a:fillRef idx="0">
            <a:schemeClr val="dk1"/>
          </a:fillRef>
          <a:effectRef idx="0">
            <a:schemeClr val="dk1"/>
          </a:effectRef>
          <a:fontRef idx="minor">
            <a:schemeClr val="tx1"/>
          </a:fontRef>
        </p:style>
      </p:cxnSp>
      <p:cxnSp>
        <p:nvCxnSpPr>
          <p:cNvPr id="20" name="Straight Connector 19"/>
          <p:cNvCxnSpPr>
            <a:endCxn id="8" idx="0"/>
          </p:cNvCxnSpPr>
          <p:nvPr/>
        </p:nvCxnSpPr>
        <p:spPr>
          <a:xfrm flipH="1">
            <a:off x="2530928" y="2275106"/>
            <a:ext cx="903515" cy="1660068"/>
          </a:xfrm>
          <a:prstGeom prst="line">
            <a:avLst/>
          </a:prstGeom>
          <a:ln w="3175">
            <a:solidFill>
              <a:srgbClr val="00B050"/>
            </a:solidFill>
          </a:ln>
          <a:effectLst/>
        </p:spPr>
        <p:style>
          <a:lnRef idx="1">
            <a:schemeClr val="dk1"/>
          </a:lnRef>
          <a:fillRef idx="0">
            <a:schemeClr val="dk1"/>
          </a:fillRef>
          <a:effectRef idx="0">
            <a:schemeClr val="dk1"/>
          </a:effectRef>
          <a:fontRef idx="minor">
            <a:schemeClr val="tx1"/>
          </a:fontRef>
        </p:style>
      </p:cxnSp>
      <p:cxnSp>
        <p:nvCxnSpPr>
          <p:cNvPr id="22" name="Straight Connector 21"/>
          <p:cNvCxnSpPr>
            <a:endCxn id="10" idx="0"/>
          </p:cNvCxnSpPr>
          <p:nvPr/>
        </p:nvCxnSpPr>
        <p:spPr>
          <a:xfrm>
            <a:off x="3434442" y="2318658"/>
            <a:ext cx="2035630" cy="1627405"/>
          </a:xfrm>
          <a:prstGeom prst="line">
            <a:avLst/>
          </a:prstGeom>
          <a:ln w="3175">
            <a:solidFill>
              <a:srgbClr val="00B050"/>
            </a:solidFill>
          </a:ln>
        </p:spPr>
        <p:style>
          <a:lnRef idx="1">
            <a:schemeClr val="dk1"/>
          </a:lnRef>
          <a:fillRef idx="0">
            <a:schemeClr val="dk1"/>
          </a:fillRef>
          <a:effectRef idx="0">
            <a:schemeClr val="dk1"/>
          </a:effectRef>
          <a:fontRef idx="minor">
            <a:schemeClr val="tx1"/>
          </a:fontRef>
        </p:style>
      </p:cxnSp>
      <p:cxnSp>
        <p:nvCxnSpPr>
          <p:cNvPr id="28" name="Straight Connector 27"/>
          <p:cNvCxnSpPr>
            <a:endCxn id="10" idx="0"/>
          </p:cNvCxnSpPr>
          <p:nvPr/>
        </p:nvCxnSpPr>
        <p:spPr>
          <a:xfrm>
            <a:off x="4947557" y="2318658"/>
            <a:ext cx="522515" cy="1627405"/>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Straight Connector 28"/>
          <p:cNvCxnSpPr>
            <a:endCxn id="10" idx="0"/>
          </p:cNvCxnSpPr>
          <p:nvPr/>
        </p:nvCxnSpPr>
        <p:spPr>
          <a:xfrm flipH="1">
            <a:off x="5470072" y="2318658"/>
            <a:ext cx="794657" cy="1627405"/>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p:cNvCxnSpPr>
            <a:endCxn id="11" idx="0"/>
          </p:cNvCxnSpPr>
          <p:nvPr/>
        </p:nvCxnSpPr>
        <p:spPr>
          <a:xfrm>
            <a:off x="6264729" y="2318658"/>
            <a:ext cx="1017813" cy="1600198"/>
          </a:xfrm>
          <a:prstGeom prst="line">
            <a:avLst/>
          </a:prstGeom>
          <a:ln w="38100"/>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1545772" y="1807029"/>
            <a:ext cx="751114" cy="489857"/>
          </a:xfrm>
          <a:prstGeom prst="roundRect">
            <a:avLst/>
          </a:prstGeom>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Rounded Rectangle 22"/>
          <p:cNvSpPr/>
          <p:nvPr/>
        </p:nvSpPr>
        <p:spPr>
          <a:xfrm>
            <a:off x="3058886" y="1828801"/>
            <a:ext cx="751114" cy="489857"/>
          </a:xfrm>
          <a:prstGeom prst="roundRect">
            <a:avLst/>
          </a:prstGeom>
          <a:ln w="38100">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4" name="Rounded Rectangle 23"/>
          <p:cNvSpPr/>
          <p:nvPr/>
        </p:nvSpPr>
        <p:spPr>
          <a:xfrm>
            <a:off x="4572000" y="1845128"/>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5" name="Rounded Rectangle 24"/>
          <p:cNvSpPr/>
          <p:nvPr/>
        </p:nvSpPr>
        <p:spPr>
          <a:xfrm>
            <a:off x="5921828" y="1807029"/>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Explosion 1 25"/>
          <p:cNvSpPr/>
          <p:nvPr/>
        </p:nvSpPr>
        <p:spPr>
          <a:xfrm>
            <a:off x="4599214" y="1856013"/>
            <a:ext cx="751114" cy="48985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Explosion 1 26"/>
          <p:cNvSpPr/>
          <p:nvPr/>
        </p:nvSpPr>
        <p:spPr>
          <a:xfrm>
            <a:off x="3614057" y="2168980"/>
            <a:ext cx="391886" cy="299356"/>
          </a:xfrm>
          <a:prstGeom prst="irregularSeal1">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530927" y="555169"/>
            <a:ext cx="3989615" cy="461665"/>
          </a:xfrm>
          <a:prstGeom prst="rect">
            <a:avLst/>
          </a:prstGeom>
          <a:noFill/>
        </p:spPr>
        <p:txBody>
          <a:bodyPr wrap="square" rtlCol="0">
            <a:spAutoFit/>
          </a:bodyPr>
          <a:lstStyle/>
          <a:p>
            <a:r>
              <a:rPr lang="en-US" b="1" dirty="0" smtClean="0"/>
              <a:t>Repair of Fixed Symbols</a:t>
            </a:r>
            <a:endParaRPr lang="en-US" b="1" dirty="0"/>
          </a:p>
        </p:txBody>
      </p:sp>
    </p:spTree>
    <p:extLst>
      <p:ext uri="{BB962C8B-B14F-4D97-AF65-F5344CB8AC3E}">
        <p14:creationId xmlns:p14="http://schemas.microsoft.com/office/powerpoint/2010/main" val="14444166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0C13CE6-BD51-574C-BBD2-44B687C64E57}" type="slidenum">
              <a:rPr lang="en-US" smtClean="0"/>
              <a:pPr>
                <a:defRPr/>
              </a:pPr>
              <a:t>21</a:t>
            </a:fld>
            <a:endParaRPr lang="en-US"/>
          </a:p>
        </p:txBody>
      </p:sp>
      <p:sp>
        <p:nvSpPr>
          <p:cNvPr id="7" name="Rounded Rectangle 6"/>
          <p:cNvSpPr/>
          <p:nvPr/>
        </p:nvSpPr>
        <p:spPr>
          <a:xfrm>
            <a:off x="642257" y="3918857"/>
            <a:ext cx="751114" cy="489857"/>
          </a:xfrm>
          <a:prstGeom prst="roundRect">
            <a:avLst/>
          </a:prstGeom>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Rounded Rectangle 7"/>
          <p:cNvSpPr/>
          <p:nvPr/>
        </p:nvSpPr>
        <p:spPr>
          <a:xfrm>
            <a:off x="2155371" y="3935174"/>
            <a:ext cx="751114" cy="489857"/>
          </a:xfrm>
          <a:prstGeom prst="roundRect">
            <a:avLst/>
          </a:prstGeom>
          <a:ln w="38100">
            <a:solidFill>
              <a:srgbClr val="00B050"/>
            </a:solidFill>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ounded Rectangle 8"/>
          <p:cNvSpPr/>
          <p:nvPr/>
        </p:nvSpPr>
        <p:spPr>
          <a:xfrm>
            <a:off x="3521528" y="3946063"/>
            <a:ext cx="751114" cy="489857"/>
          </a:xfrm>
          <a:prstGeom prst="roundRect">
            <a:avLst/>
          </a:prstGeom>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ounded Rectangle 9"/>
          <p:cNvSpPr/>
          <p:nvPr/>
        </p:nvSpPr>
        <p:spPr>
          <a:xfrm>
            <a:off x="5094515" y="3946063"/>
            <a:ext cx="751114" cy="489857"/>
          </a:xfrm>
          <a:prstGeom prst="roundRect">
            <a:avLst/>
          </a:prstGeom>
          <a:ln w="38100">
            <a:solidFill>
              <a:srgbClr val="FFFF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Rounded Rectangle 10"/>
          <p:cNvSpPr/>
          <p:nvPr/>
        </p:nvSpPr>
        <p:spPr>
          <a:xfrm>
            <a:off x="6906985" y="3918856"/>
            <a:ext cx="751114" cy="489857"/>
          </a:xfrm>
          <a:prstGeom prst="roundRect">
            <a:avLst/>
          </a:prstGeom>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3" name="Straight Connector 12"/>
          <p:cNvCxnSpPr>
            <a:endCxn id="7" idx="0"/>
          </p:cNvCxnSpPr>
          <p:nvPr/>
        </p:nvCxnSpPr>
        <p:spPr>
          <a:xfrm flipH="1">
            <a:off x="1017814" y="2296886"/>
            <a:ext cx="903515" cy="1621971"/>
          </a:xfrm>
          <a:prstGeom prst="line">
            <a:avLst/>
          </a:prstGeom>
          <a:ln w="3175">
            <a:solidFill>
              <a:srgbClr val="00B050"/>
            </a:solidFill>
            <a:prstDash val="solid"/>
          </a:ln>
          <a:effectLst>
            <a:innerShdw blurRad="63500" dist="50800" dir="13500000">
              <a:prstClr val="black">
                <a:alpha val="50000"/>
              </a:prstClr>
            </a:innerShdw>
          </a:effectLst>
        </p:spPr>
        <p:style>
          <a:lnRef idx="1">
            <a:schemeClr val="dk1"/>
          </a:lnRef>
          <a:fillRef idx="0">
            <a:schemeClr val="dk1"/>
          </a:fillRef>
          <a:effectRef idx="0">
            <a:schemeClr val="dk1"/>
          </a:effectRef>
          <a:fontRef idx="minor">
            <a:schemeClr val="tx1"/>
          </a:fontRef>
        </p:style>
      </p:cxnSp>
      <p:cxnSp>
        <p:nvCxnSpPr>
          <p:cNvPr id="14" name="Straight Connector 13"/>
          <p:cNvCxnSpPr>
            <a:endCxn id="8" idx="0"/>
          </p:cNvCxnSpPr>
          <p:nvPr/>
        </p:nvCxnSpPr>
        <p:spPr>
          <a:xfrm>
            <a:off x="1921329" y="2291433"/>
            <a:ext cx="609599" cy="1643741"/>
          </a:xfrm>
          <a:prstGeom prst="line">
            <a:avLst/>
          </a:prstGeom>
          <a:ln>
            <a:solidFill>
              <a:srgbClr val="00B050"/>
            </a:solidFill>
          </a:ln>
          <a:effectLst/>
        </p:spPr>
        <p:style>
          <a:lnRef idx="1">
            <a:schemeClr val="dk1"/>
          </a:lnRef>
          <a:fillRef idx="0">
            <a:schemeClr val="dk1"/>
          </a:fillRef>
          <a:effectRef idx="0">
            <a:schemeClr val="dk1"/>
          </a:effectRef>
          <a:fontRef idx="minor">
            <a:schemeClr val="tx1"/>
          </a:fontRef>
        </p:style>
      </p:cxnSp>
      <p:cxnSp>
        <p:nvCxnSpPr>
          <p:cNvPr id="17" name="Straight Connector 16"/>
          <p:cNvCxnSpPr>
            <a:endCxn id="9" idx="0"/>
          </p:cNvCxnSpPr>
          <p:nvPr/>
        </p:nvCxnSpPr>
        <p:spPr>
          <a:xfrm>
            <a:off x="1921329" y="2296886"/>
            <a:ext cx="1975756" cy="1649177"/>
          </a:xfrm>
          <a:prstGeom prst="line">
            <a:avLst/>
          </a:prstGeom>
          <a:ln>
            <a:solidFill>
              <a:srgbClr val="00B050"/>
            </a:solidFill>
          </a:ln>
          <a:effectLst/>
        </p:spPr>
        <p:style>
          <a:lnRef idx="1">
            <a:schemeClr val="dk1"/>
          </a:lnRef>
          <a:fillRef idx="0">
            <a:schemeClr val="dk1"/>
          </a:fillRef>
          <a:effectRef idx="0">
            <a:schemeClr val="dk1"/>
          </a:effectRef>
          <a:fontRef idx="minor">
            <a:schemeClr val="tx1"/>
          </a:fontRef>
        </p:style>
      </p:cxnSp>
      <p:cxnSp>
        <p:nvCxnSpPr>
          <p:cNvPr id="20" name="Straight Connector 19"/>
          <p:cNvCxnSpPr>
            <a:endCxn id="8" idx="0"/>
          </p:cNvCxnSpPr>
          <p:nvPr/>
        </p:nvCxnSpPr>
        <p:spPr>
          <a:xfrm flipH="1">
            <a:off x="2530928" y="2275106"/>
            <a:ext cx="903515" cy="1660068"/>
          </a:xfrm>
          <a:prstGeom prst="line">
            <a:avLst/>
          </a:prstGeom>
          <a:ln w="3175">
            <a:solidFill>
              <a:srgbClr val="00B050"/>
            </a:solidFill>
          </a:ln>
          <a:effectLst/>
        </p:spPr>
        <p:style>
          <a:lnRef idx="1">
            <a:schemeClr val="dk1"/>
          </a:lnRef>
          <a:fillRef idx="0">
            <a:schemeClr val="dk1"/>
          </a:fillRef>
          <a:effectRef idx="0">
            <a:schemeClr val="dk1"/>
          </a:effectRef>
          <a:fontRef idx="minor">
            <a:schemeClr val="tx1"/>
          </a:fontRef>
        </p:style>
      </p:cxnSp>
      <p:cxnSp>
        <p:nvCxnSpPr>
          <p:cNvPr id="22" name="Straight Connector 21"/>
          <p:cNvCxnSpPr>
            <a:endCxn id="10" idx="0"/>
          </p:cNvCxnSpPr>
          <p:nvPr/>
        </p:nvCxnSpPr>
        <p:spPr>
          <a:xfrm>
            <a:off x="3434442" y="2318658"/>
            <a:ext cx="2035630" cy="1627405"/>
          </a:xfrm>
          <a:prstGeom prst="line">
            <a:avLst/>
          </a:prstGeom>
          <a:ln w="3175">
            <a:solidFill>
              <a:srgbClr val="00B050"/>
            </a:solidFill>
          </a:ln>
        </p:spPr>
        <p:style>
          <a:lnRef idx="1">
            <a:schemeClr val="dk1"/>
          </a:lnRef>
          <a:fillRef idx="0">
            <a:schemeClr val="dk1"/>
          </a:fillRef>
          <a:effectRef idx="0">
            <a:schemeClr val="dk1"/>
          </a:effectRef>
          <a:fontRef idx="minor">
            <a:schemeClr val="tx1"/>
          </a:fontRef>
        </p:style>
      </p:cxnSp>
      <p:cxnSp>
        <p:nvCxnSpPr>
          <p:cNvPr id="28" name="Straight Connector 27"/>
          <p:cNvCxnSpPr>
            <a:endCxn id="10" idx="0"/>
          </p:cNvCxnSpPr>
          <p:nvPr/>
        </p:nvCxnSpPr>
        <p:spPr>
          <a:xfrm>
            <a:off x="4947557" y="2318658"/>
            <a:ext cx="522515" cy="1627405"/>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Straight Connector 28"/>
          <p:cNvCxnSpPr>
            <a:endCxn id="10" idx="0"/>
          </p:cNvCxnSpPr>
          <p:nvPr/>
        </p:nvCxnSpPr>
        <p:spPr>
          <a:xfrm flipH="1">
            <a:off x="5470072" y="2318658"/>
            <a:ext cx="794657" cy="1627405"/>
          </a:xfrm>
          <a:prstGeom prst="line">
            <a:avLst/>
          </a:prstGeom>
          <a:ln w="3175">
            <a:solidFill>
              <a:srgbClr val="00B050"/>
            </a:solidFill>
          </a:ln>
        </p:spPr>
        <p:style>
          <a:lnRef idx="1">
            <a:schemeClr val="dk1"/>
          </a:lnRef>
          <a:fillRef idx="0">
            <a:schemeClr val="dk1"/>
          </a:fillRef>
          <a:effectRef idx="0">
            <a:schemeClr val="dk1"/>
          </a:effectRef>
          <a:fontRef idx="minor">
            <a:schemeClr val="tx1"/>
          </a:fontRef>
        </p:style>
      </p:cxnSp>
      <p:cxnSp>
        <p:nvCxnSpPr>
          <p:cNvPr id="32" name="Straight Connector 31"/>
          <p:cNvCxnSpPr>
            <a:endCxn id="11" idx="0"/>
          </p:cNvCxnSpPr>
          <p:nvPr/>
        </p:nvCxnSpPr>
        <p:spPr>
          <a:xfrm>
            <a:off x="6264729" y="2318658"/>
            <a:ext cx="1017813" cy="1600198"/>
          </a:xfrm>
          <a:prstGeom prst="line">
            <a:avLst/>
          </a:prstGeom>
          <a:ln w="3175">
            <a:solidFill>
              <a:srgbClr val="00B050"/>
            </a:solidFill>
          </a:ln>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1545772" y="1807029"/>
            <a:ext cx="751114" cy="489857"/>
          </a:xfrm>
          <a:prstGeom prst="roundRect">
            <a:avLst/>
          </a:prstGeom>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Rounded Rectangle 22"/>
          <p:cNvSpPr/>
          <p:nvPr/>
        </p:nvSpPr>
        <p:spPr>
          <a:xfrm>
            <a:off x="3058886" y="1828801"/>
            <a:ext cx="751114" cy="489857"/>
          </a:xfrm>
          <a:prstGeom prst="roundRect">
            <a:avLst/>
          </a:prstGeom>
          <a:ln w="38100">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4" name="Rounded Rectangle 23"/>
          <p:cNvSpPr/>
          <p:nvPr/>
        </p:nvSpPr>
        <p:spPr>
          <a:xfrm>
            <a:off x="4572000" y="1845128"/>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5" name="Rounded Rectangle 24"/>
          <p:cNvSpPr/>
          <p:nvPr/>
        </p:nvSpPr>
        <p:spPr>
          <a:xfrm>
            <a:off x="5921828" y="1807029"/>
            <a:ext cx="751114" cy="489857"/>
          </a:xfrm>
          <a:prstGeom prst="roundRect">
            <a:avLst/>
          </a:prstGeom>
          <a:ln w="38100">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Explosion 1 25"/>
          <p:cNvSpPr/>
          <p:nvPr/>
        </p:nvSpPr>
        <p:spPr>
          <a:xfrm>
            <a:off x="4599214" y="1856013"/>
            <a:ext cx="751114" cy="48985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Explosion 1 26"/>
          <p:cNvSpPr/>
          <p:nvPr/>
        </p:nvSpPr>
        <p:spPr>
          <a:xfrm>
            <a:off x="3614057" y="2168980"/>
            <a:ext cx="391886" cy="299356"/>
          </a:xfrm>
          <a:prstGeom prst="irregularSeal1">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530927" y="555169"/>
            <a:ext cx="3989615" cy="461665"/>
          </a:xfrm>
          <a:prstGeom prst="rect">
            <a:avLst/>
          </a:prstGeom>
          <a:noFill/>
        </p:spPr>
        <p:txBody>
          <a:bodyPr wrap="square" rtlCol="0">
            <a:spAutoFit/>
          </a:bodyPr>
          <a:lstStyle/>
          <a:p>
            <a:r>
              <a:rPr lang="en-US" b="1" dirty="0" smtClean="0"/>
              <a:t>Repair of Fixed Symbols</a:t>
            </a:r>
            <a:endParaRPr lang="en-US" b="1" dirty="0"/>
          </a:p>
        </p:txBody>
      </p:sp>
    </p:spTree>
    <p:extLst>
      <p:ext uri="{BB962C8B-B14F-4D97-AF65-F5344CB8AC3E}">
        <p14:creationId xmlns:p14="http://schemas.microsoft.com/office/powerpoint/2010/main" val="9581999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0C13CE6-BD51-574C-BBD2-44B687C64E57}" type="slidenum">
              <a:rPr lang="en-US" smtClean="0"/>
              <a:pPr>
                <a:defRPr/>
              </a:pPr>
              <a:t>22</a:t>
            </a:fld>
            <a:endParaRPr lang="en-US"/>
          </a:p>
        </p:txBody>
      </p:sp>
      <p:sp>
        <p:nvSpPr>
          <p:cNvPr id="7" name="Rounded Rectangle 6"/>
          <p:cNvSpPr/>
          <p:nvPr/>
        </p:nvSpPr>
        <p:spPr>
          <a:xfrm>
            <a:off x="642257" y="3918857"/>
            <a:ext cx="751114" cy="489857"/>
          </a:xfrm>
          <a:prstGeom prst="roundRect">
            <a:avLst/>
          </a:prstGeom>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Rounded Rectangle 7"/>
          <p:cNvSpPr/>
          <p:nvPr/>
        </p:nvSpPr>
        <p:spPr>
          <a:xfrm>
            <a:off x="2155371" y="3935174"/>
            <a:ext cx="751114" cy="489857"/>
          </a:xfrm>
          <a:prstGeom prst="roundRect">
            <a:avLst/>
          </a:prstGeom>
          <a:ln w="38100">
            <a:solidFill>
              <a:srgbClr val="00B050"/>
            </a:solidFill>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ounded Rectangle 8"/>
          <p:cNvSpPr/>
          <p:nvPr/>
        </p:nvSpPr>
        <p:spPr>
          <a:xfrm>
            <a:off x="3521528" y="3946063"/>
            <a:ext cx="751114" cy="489857"/>
          </a:xfrm>
          <a:prstGeom prst="roundRect">
            <a:avLst/>
          </a:prstGeom>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ounded Rectangle 9"/>
          <p:cNvSpPr/>
          <p:nvPr/>
        </p:nvSpPr>
        <p:spPr>
          <a:xfrm>
            <a:off x="5094515" y="3946063"/>
            <a:ext cx="751114" cy="489857"/>
          </a:xfrm>
          <a:prstGeom prst="roundRect">
            <a:avLst/>
          </a:prstGeom>
          <a:ln w="38100">
            <a:solidFill>
              <a:srgbClr val="FFFF00"/>
            </a:solidFill>
          </a:ln>
          <a:effectLst>
            <a:glow rad="228600">
              <a:schemeClr val="accent6">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Rounded Rectangle 10"/>
          <p:cNvSpPr/>
          <p:nvPr/>
        </p:nvSpPr>
        <p:spPr>
          <a:xfrm>
            <a:off x="6906985" y="3918856"/>
            <a:ext cx="751114" cy="489857"/>
          </a:xfrm>
          <a:prstGeom prst="roundRect">
            <a:avLst/>
          </a:prstGeom>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3" name="Straight Connector 12"/>
          <p:cNvCxnSpPr>
            <a:endCxn id="7" idx="0"/>
          </p:cNvCxnSpPr>
          <p:nvPr/>
        </p:nvCxnSpPr>
        <p:spPr>
          <a:xfrm flipH="1">
            <a:off x="1017814" y="2296886"/>
            <a:ext cx="903515" cy="1621971"/>
          </a:xfrm>
          <a:prstGeom prst="line">
            <a:avLst/>
          </a:prstGeom>
          <a:ln w="3175">
            <a:solidFill>
              <a:srgbClr val="00B050"/>
            </a:solidFill>
            <a:prstDash val="solid"/>
          </a:ln>
          <a:effectLst>
            <a:innerShdw blurRad="63500" dist="50800" dir="13500000">
              <a:prstClr val="black">
                <a:alpha val="50000"/>
              </a:prstClr>
            </a:innerShdw>
          </a:effectLst>
        </p:spPr>
        <p:style>
          <a:lnRef idx="1">
            <a:schemeClr val="dk1"/>
          </a:lnRef>
          <a:fillRef idx="0">
            <a:schemeClr val="dk1"/>
          </a:fillRef>
          <a:effectRef idx="0">
            <a:schemeClr val="dk1"/>
          </a:effectRef>
          <a:fontRef idx="minor">
            <a:schemeClr val="tx1"/>
          </a:fontRef>
        </p:style>
      </p:cxnSp>
      <p:cxnSp>
        <p:nvCxnSpPr>
          <p:cNvPr id="14" name="Straight Connector 13"/>
          <p:cNvCxnSpPr>
            <a:endCxn id="8" idx="0"/>
          </p:cNvCxnSpPr>
          <p:nvPr/>
        </p:nvCxnSpPr>
        <p:spPr>
          <a:xfrm>
            <a:off x="1921329" y="2291433"/>
            <a:ext cx="609599" cy="1643741"/>
          </a:xfrm>
          <a:prstGeom prst="line">
            <a:avLst/>
          </a:prstGeom>
          <a:ln>
            <a:solidFill>
              <a:srgbClr val="00B050"/>
            </a:solidFill>
          </a:ln>
          <a:effectLst/>
        </p:spPr>
        <p:style>
          <a:lnRef idx="1">
            <a:schemeClr val="dk1"/>
          </a:lnRef>
          <a:fillRef idx="0">
            <a:schemeClr val="dk1"/>
          </a:fillRef>
          <a:effectRef idx="0">
            <a:schemeClr val="dk1"/>
          </a:effectRef>
          <a:fontRef idx="minor">
            <a:schemeClr val="tx1"/>
          </a:fontRef>
        </p:style>
      </p:cxnSp>
      <p:cxnSp>
        <p:nvCxnSpPr>
          <p:cNvPr id="17" name="Straight Connector 16"/>
          <p:cNvCxnSpPr>
            <a:endCxn id="9" idx="0"/>
          </p:cNvCxnSpPr>
          <p:nvPr/>
        </p:nvCxnSpPr>
        <p:spPr>
          <a:xfrm>
            <a:off x="1921329" y="2296886"/>
            <a:ext cx="1975756" cy="1649177"/>
          </a:xfrm>
          <a:prstGeom prst="line">
            <a:avLst/>
          </a:prstGeom>
          <a:ln>
            <a:solidFill>
              <a:srgbClr val="00B050"/>
            </a:solidFill>
          </a:ln>
          <a:effectLst/>
        </p:spPr>
        <p:style>
          <a:lnRef idx="1">
            <a:schemeClr val="dk1"/>
          </a:lnRef>
          <a:fillRef idx="0">
            <a:schemeClr val="dk1"/>
          </a:fillRef>
          <a:effectRef idx="0">
            <a:schemeClr val="dk1"/>
          </a:effectRef>
          <a:fontRef idx="minor">
            <a:schemeClr val="tx1"/>
          </a:fontRef>
        </p:style>
      </p:cxnSp>
      <p:cxnSp>
        <p:nvCxnSpPr>
          <p:cNvPr id="20" name="Straight Connector 19"/>
          <p:cNvCxnSpPr>
            <a:endCxn id="8" idx="0"/>
          </p:cNvCxnSpPr>
          <p:nvPr/>
        </p:nvCxnSpPr>
        <p:spPr>
          <a:xfrm flipH="1">
            <a:off x="2530928" y="2275106"/>
            <a:ext cx="903515" cy="1660068"/>
          </a:xfrm>
          <a:prstGeom prst="line">
            <a:avLst/>
          </a:prstGeom>
          <a:ln w="3175">
            <a:solidFill>
              <a:srgbClr val="00B050"/>
            </a:solidFill>
          </a:ln>
          <a:effectLst/>
        </p:spPr>
        <p:style>
          <a:lnRef idx="1">
            <a:schemeClr val="dk1"/>
          </a:lnRef>
          <a:fillRef idx="0">
            <a:schemeClr val="dk1"/>
          </a:fillRef>
          <a:effectRef idx="0">
            <a:schemeClr val="dk1"/>
          </a:effectRef>
          <a:fontRef idx="minor">
            <a:schemeClr val="tx1"/>
          </a:fontRef>
        </p:style>
      </p:cxnSp>
      <p:cxnSp>
        <p:nvCxnSpPr>
          <p:cNvPr id="22" name="Straight Connector 21"/>
          <p:cNvCxnSpPr>
            <a:endCxn id="10" idx="0"/>
          </p:cNvCxnSpPr>
          <p:nvPr/>
        </p:nvCxnSpPr>
        <p:spPr>
          <a:xfrm>
            <a:off x="3434442" y="2318658"/>
            <a:ext cx="2035630" cy="1627405"/>
          </a:xfrm>
          <a:prstGeom prst="line">
            <a:avLst/>
          </a:prstGeom>
          <a:ln w="3175">
            <a:solidFill>
              <a:srgbClr val="00B050"/>
            </a:solidFill>
          </a:ln>
        </p:spPr>
        <p:style>
          <a:lnRef idx="1">
            <a:schemeClr val="dk1"/>
          </a:lnRef>
          <a:fillRef idx="0">
            <a:schemeClr val="dk1"/>
          </a:fillRef>
          <a:effectRef idx="0">
            <a:schemeClr val="dk1"/>
          </a:effectRef>
          <a:fontRef idx="minor">
            <a:schemeClr val="tx1"/>
          </a:fontRef>
        </p:style>
      </p:cxnSp>
      <p:cxnSp>
        <p:nvCxnSpPr>
          <p:cNvPr id="28" name="Straight Connector 27"/>
          <p:cNvCxnSpPr>
            <a:endCxn id="10" idx="0"/>
          </p:cNvCxnSpPr>
          <p:nvPr/>
        </p:nvCxnSpPr>
        <p:spPr>
          <a:xfrm>
            <a:off x="4947557" y="2318658"/>
            <a:ext cx="522515" cy="1627405"/>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Straight Connector 28"/>
          <p:cNvCxnSpPr>
            <a:endCxn id="10" idx="0"/>
          </p:cNvCxnSpPr>
          <p:nvPr/>
        </p:nvCxnSpPr>
        <p:spPr>
          <a:xfrm flipH="1">
            <a:off x="5470072" y="2318658"/>
            <a:ext cx="794657" cy="1627405"/>
          </a:xfrm>
          <a:prstGeom prst="line">
            <a:avLst/>
          </a:prstGeom>
          <a:ln w="3175">
            <a:solidFill>
              <a:srgbClr val="00B050"/>
            </a:solidFill>
          </a:ln>
        </p:spPr>
        <p:style>
          <a:lnRef idx="1">
            <a:schemeClr val="dk1"/>
          </a:lnRef>
          <a:fillRef idx="0">
            <a:schemeClr val="dk1"/>
          </a:fillRef>
          <a:effectRef idx="0">
            <a:schemeClr val="dk1"/>
          </a:effectRef>
          <a:fontRef idx="minor">
            <a:schemeClr val="tx1"/>
          </a:fontRef>
        </p:style>
      </p:cxnSp>
      <p:cxnSp>
        <p:nvCxnSpPr>
          <p:cNvPr id="32" name="Straight Connector 31"/>
          <p:cNvCxnSpPr>
            <a:endCxn id="11" idx="0"/>
          </p:cNvCxnSpPr>
          <p:nvPr/>
        </p:nvCxnSpPr>
        <p:spPr>
          <a:xfrm>
            <a:off x="6264729" y="2318658"/>
            <a:ext cx="1017813" cy="1600198"/>
          </a:xfrm>
          <a:prstGeom prst="line">
            <a:avLst/>
          </a:prstGeom>
          <a:ln w="3175">
            <a:solidFill>
              <a:srgbClr val="00B050"/>
            </a:solidFill>
          </a:ln>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1545772" y="1807029"/>
            <a:ext cx="751114" cy="489857"/>
          </a:xfrm>
          <a:prstGeom prst="roundRect">
            <a:avLst/>
          </a:prstGeom>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Rounded Rectangle 22"/>
          <p:cNvSpPr/>
          <p:nvPr/>
        </p:nvSpPr>
        <p:spPr>
          <a:xfrm>
            <a:off x="3058886" y="1828801"/>
            <a:ext cx="751114" cy="489857"/>
          </a:xfrm>
          <a:prstGeom prst="roundRect">
            <a:avLst/>
          </a:prstGeom>
          <a:ln w="38100">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4" name="Rounded Rectangle 23"/>
          <p:cNvSpPr/>
          <p:nvPr/>
        </p:nvSpPr>
        <p:spPr>
          <a:xfrm>
            <a:off x="4572000" y="1845128"/>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5" name="Rounded Rectangle 24"/>
          <p:cNvSpPr/>
          <p:nvPr/>
        </p:nvSpPr>
        <p:spPr>
          <a:xfrm>
            <a:off x="5921828" y="1807029"/>
            <a:ext cx="751114" cy="489857"/>
          </a:xfrm>
          <a:prstGeom prst="roundRect">
            <a:avLst/>
          </a:prstGeom>
          <a:ln w="38100">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Explosion 1 25"/>
          <p:cNvSpPr/>
          <p:nvPr/>
        </p:nvSpPr>
        <p:spPr>
          <a:xfrm>
            <a:off x="4599214" y="1856013"/>
            <a:ext cx="751114" cy="48985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Explosion 1 26"/>
          <p:cNvSpPr/>
          <p:nvPr/>
        </p:nvSpPr>
        <p:spPr>
          <a:xfrm>
            <a:off x="3614057" y="2168980"/>
            <a:ext cx="391886" cy="299356"/>
          </a:xfrm>
          <a:prstGeom prst="irregularSeal1">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530927" y="555169"/>
            <a:ext cx="3989615" cy="461665"/>
          </a:xfrm>
          <a:prstGeom prst="rect">
            <a:avLst/>
          </a:prstGeom>
          <a:noFill/>
        </p:spPr>
        <p:txBody>
          <a:bodyPr wrap="square" rtlCol="0">
            <a:spAutoFit/>
          </a:bodyPr>
          <a:lstStyle/>
          <a:p>
            <a:r>
              <a:rPr lang="en-US" b="1" dirty="0" smtClean="0"/>
              <a:t>Repair of Fixed Symbols</a:t>
            </a:r>
            <a:endParaRPr lang="en-US" b="1" dirty="0"/>
          </a:p>
        </p:txBody>
      </p:sp>
    </p:spTree>
    <p:extLst>
      <p:ext uri="{BB962C8B-B14F-4D97-AF65-F5344CB8AC3E}">
        <p14:creationId xmlns:p14="http://schemas.microsoft.com/office/powerpoint/2010/main" val="40135825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0C13CE6-BD51-574C-BBD2-44B687C64E57}" type="slidenum">
              <a:rPr lang="en-US" smtClean="0"/>
              <a:pPr>
                <a:defRPr/>
              </a:pPr>
              <a:t>23</a:t>
            </a:fld>
            <a:endParaRPr lang="en-US"/>
          </a:p>
        </p:txBody>
      </p:sp>
      <p:sp>
        <p:nvSpPr>
          <p:cNvPr id="7" name="Rounded Rectangle 6"/>
          <p:cNvSpPr/>
          <p:nvPr/>
        </p:nvSpPr>
        <p:spPr>
          <a:xfrm>
            <a:off x="642257" y="3918857"/>
            <a:ext cx="751114" cy="489857"/>
          </a:xfrm>
          <a:prstGeom prst="roundRect">
            <a:avLst/>
          </a:prstGeom>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Rounded Rectangle 7"/>
          <p:cNvSpPr/>
          <p:nvPr/>
        </p:nvSpPr>
        <p:spPr>
          <a:xfrm>
            <a:off x="2155371" y="3935174"/>
            <a:ext cx="751114" cy="489857"/>
          </a:xfrm>
          <a:prstGeom prst="roundRect">
            <a:avLst/>
          </a:prstGeom>
          <a:ln w="38100">
            <a:solidFill>
              <a:srgbClr val="00B050"/>
            </a:solidFill>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ounded Rectangle 8"/>
          <p:cNvSpPr/>
          <p:nvPr/>
        </p:nvSpPr>
        <p:spPr>
          <a:xfrm>
            <a:off x="3521528" y="3946063"/>
            <a:ext cx="751114" cy="489857"/>
          </a:xfrm>
          <a:prstGeom prst="roundRect">
            <a:avLst/>
          </a:prstGeom>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ounded Rectangle 9"/>
          <p:cNvSpPr/>
          <p:nvPr/>
        </p:nvSpPr>
        <p:spPr>
          <a:xfrm>
            <a:off x="5094515" y="3946063"/>
            <a:ext cx="751114" cy="48985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ounded Rectangle 10"/>
          <p:cNvSpPr/>
          <p:nvPr/>
        </p:nvSpPr>
        <p:spPr>
          <a:xfrm>
            <a:off x="6906985" y="3918856"/>
            <a:ext cx="751114" cy="489857"/>
          </a:xfrm>
          <a:prstGeom prst="roundRect">
            <a:avLst/>
          </a:prstGeom>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3" name="Straight Connector 12"/>
          <p:cNvCxnSpPr>
            <a:endCxn id="7" idx="0"/>
          </p:cNvCxnSpPr>
          <p:nvPr/>
        </p:nvCxnSpPr>
        <p:spPr>
          <a:xfrm flipH="1">
            <a:off x="1017814" y="2296886"/>
            <a:ext cx="903515" cy="1621971"/>
          </a:xfrm>
          <a:prstGeom prst="line">
            <a:avLst/>
          </a:prstGeom>
          <a:ln w="3175">
            <a:solidFill>
              <a:srgbClr val="00B050"/>
            </a:solidFill>
            <a:prstDash val="solid"/>
          </a:ln>
          <a:effectLst>
            <a:innerShdw blurRad="63500" dist="50800" dir="13500000">
              <a:prstClr val="black">
                <a:alpha val="50000"/>
              </a:prstClr>
            </a:innerShdw>
          </a:effectLst>
        </p:spPr>
        <p:style>
          <a:lnRef idx="1">
            <a:schemeClr val="dk1"/>
          </a:lnRef>
          <a:fillRef idx="0">
            <a:schemeClr val="dk1"/>
          </a:fillRef>
          <a:effectRef idx="0">
            <a:schemeClr val="dk1"/>
          </a:effectRef>
          <a:fontRef idx="minor">
            <a:schemeClr val="tx1"/>
          </a:fontRef>
        </p:style>
      </p:cxnSp>
      <p:cxnSp>
        <p:nvCxnSpPr>
          <p:cNvPr id="14" name="Straight Connector 13"/>
          <p:cNvCxnSpPr>
            <a:endCxn id="8" idx="0"/>
          </p:cNvCxnSpPr>
          <p:nvPr/>
        </p:nvCxnSpPr>
        <p:spPr>
          <a:xfrm>
            <a:off x="1921329" y="2291433"/>
            <a:ext cx="609599" cy="1643741"/>
          </a:xfrm>
          <a:prstGeom prst="line">
            <a:avLst/>
          </a:prstGeom>
          <a:ln>
            <a:solidFill>
              <a:srgbClr val="00B050"/>
            </a:solidFill>
          </a:ln>
          <a:effectLst/>
        </p:spPr>
        <p:style>
          <a:lnRef idx="1">
            <a:schemeClr val="dk1"/>
          </a:lnRef>
          <a:fillRef idx="0">
            <a:schemeClr val="dk1"/>
          </a:fillRef>
          <a:effectRef idx="0">
            <a:schemeClr val="dk1"/>
          </a:effectRef>
          <a:fontRef idx="minor">
            <a:schemeClr val="tx1"/>
          </a:fontRef>
        </p:style>
      </p:cxnSp>
      <p:cxnSp>
        <p:nvCxnSpPr>
          <p:cNvPr id="17" name="Straight Connector 16"/>
          <p:cNvCxnSpPr>
            <a:endCxn id="9" idx="0"/>
          </p:cNvCxnSpPr>
          <p:nvPr/>
        </p:nvCxnSpPr>
        <p:spPr>
          <a:xfrm>
            <a:off x="1921329" y="2296886"/>
            <a:ext cx="1975756" cy="1649177"/>
          </a:xfrm>
          <a:prstGeom prst="line">
            <a:avLst/>
          </a:prstGeom>
          <a:ln>
            <a:solidFill>
              <a:srgbClr val="00B050"/>
            </a:solidFill>
          </a:ln>
          <a:effectLst/>
        </p:spPr>
        <p:style>
          <a:lnRef idx="1">
            <a:schemeClr val="dk1"/>
          </a:lnRef>
          <a:fillRef idx="0">
            <a:schemeClr val="dk1"/>
          </a:fillRef>
          <a:effectRef idx="0">
            <a:schemeClr val="dk1"/>
          </a:effectRef>
          <a:fontRef idx="minor">
            <a:schemeClr val="tx1"/>
          </a:fontRef>
        </p:style>
      </p:cxnSp>
      <p:cxnSp>
        <p:nvCxnSpPr>
          <p:cNvPr id="20" name="Straight Connector 19"/>
          <p:cNvCxnSpPr>
            <a:endCxn id="8" idx="0"/>
          </p:cNvCxnSpPr>
          <p:nvPr/>
        </p:nvCxnSpPr>
        <p:spPr>
          <a:xfrm flipH="1">
            <a:off x="2530928" y="2275106"/>
            <a:ext cx="903515" cy="1660068"/>
          </a:xfrm>
          <a:prstGeom prst="line">
            <a:avLst/>
          </a:prstGeom>
          <a:ln w="3175">
            <a:solidFill>
              <a:srgbClr val="00B050"/>
            </a:solidFill>
          </a:ln>
          <a:effectLst/>
        </p:spPr>
        <p:style>
          <a:lnRef idx="1">
            <a:schemeClr val="dk1"/>
          </a:lnRef>
          <a:fillRef idx="0">
            <a:schemeClr val="dk1"/>
          </a:fillRef>
          <a:effectRef idx="0">
            <a:schemeClr val="dk1"/>
          </a:effectRef>
          <a:fontRef idx="minor">
            <a:schemeClr val="tx1"/>
          </a:fontRef>
        </p:style>
      </p:cxnSp>
      <p:cxnSp>
        <p:nvCxnSpPr>
          <p:cNvPr id="22" name="Straight Connector 21"/>
          <p:cNvCxnSpPr>
            <a:endCxn id="10" idx="0"/>
          </p:cNvCxnSpPr>
          <p:nvPr/>
        </p:nvCxnSpPr>
        <p:spPr>
          <a:xfrm>
            <a:off x="3434442" y="2318658"/>
            <a:ext cx="2035630" cy="1627405"/>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28" name="Straight Connector 27"/>
          <p:cNvCxnSpPr>
            <a:endCxn id="10" idx="0"/>
          </p:cNvCxnSpPr>
          <p:nvPr/>
        </p:nvCxnSpPr>
        <p:spPr>
          <a:xfrm>
            <a:off x="4947557" y="2318658"/>
            <a:ext cx="522515" cy="1627405"/>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29" name="Straight Connector 28"/>
          <p:cNvCxnSpPr>
            <a:endCxn id="10" idx="0"/>
          </p:cNvCxnSpPr>
          <p:nvPr/>
        </p:nvCxnSpPr>
        <p:spPr>
          <a:xfrm flipH="1">
            <a:off x="5470072" y="2318658"/>
            <a:ext cx="794657" cy="1627405"/>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32" name="Straight Connector 31"/>
          <p:cNvCxnSpPr>
            <a:endCxn id="11" idx="0"/>
          </p:cNvCxnSpPr>
          <p:nvPr/>
        </p:nvCxnSpPr>
        <p:spPr>
          <a:xfrm>
            <a:off x="6264729" y="2318658"/>
            <a:ext cx="1017813" cy="1600198"/>
          </a:xfrm>
          <a:prstGeom prst="line">
            <a:avLst/>
          </a:prstGeom>
          <a:ln w="3175">
            <a:solidFill>
              <a:srgbClr val="00B050"/>
            </a:solidFill>
          </a:ln>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1545772" y="1807029"/>
            <a:ext cx="751114" cy="489857"/>
          </a:xfrm>
          <a:prstGeom prst="roundRect">
            <a:avLst/>
          </a:prstGeom>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Rounded Rectangle 22"/>
          <p:cNvSpPr/>
          <p:nvPr/>
        </p:nvSpPr>
        <p:spPr>
          <a:xfrm>
            <a:off x="3058886" y="1828801"/>
            <a:ext cx="751114" cy="48985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Rounded Rectangle 23"/>
          <p:cNvSpPr/>
          <p:nvPr/>
        </p:nvSpPr>
        <p:spPr>
          <a:xfrm>
            <a:off x="4572000" y="1845128"/>
            <a:ext cx="751114" cy="48985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5" name="Rounded Rectangle 24"/>
          <p:cNvSpPr/>
          <p:nvPr/>
        </p:nvSpPr>
        <p:spPr>
          <a:xfrm>
            <a:off x="5921828" y="1807029"/>
            <a:ext cx="751114" cy="48985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Explosion 1 25"/>
          <p:cNvSpPr/>
          <p:nvPr/>
        </p:nvSpPr>
        <p:spPr>
          <a:xfrm>
            <a:off x="4599214" y="1856013"/>
            <a:ext cx="751114" cy="48985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Explosion 1 26"/>
          <p:cNvSpPr/>
          <p:nvPr/>
        </p:nvSpPr>
        <p:spPr>
          <a:xfrm>
            <a:off x="3614057" y="2168980"/>
            <a:ext cx="391886" cy="299356"/>
          </a:xfrm>
          <a:prstGeom prst="irregularSeal1">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017814" y="5377543"/>
            <a:ext cx="7222672" cy="830997"/>
          </a:xfrm>
          <a:prstGeom prst="rect">
            <a:avLst/>
          </a:prstGeom>
          <a:noFill/>
        </p:spPr>
        <p:txBody>
          <a:bodyPr wrap="square" rtlCol="0">
            <a:spAutoFit/>
          </a:bodyPr>
          <a:lstStyle/>
          <a:p>
            <a:r>
              <a:rPr lang="en-US" dirty="0" smtClean="0"/>
              <a:t># of symbol operations in repair</a:t>
            </a:r>
          </a:p>
          <a:p>
            <a:r>
              <a:rPr lang="en-US" dirty="0" smtClean="0"/>
              <a:t> = degree of code symbol processed = 3</a:t>
            </a:r>
            <a:endParaRPr lang="en-US" dirty="0"/>
          </a:p>
        </p:txBody>
      </p:sp>
      <p:sp>
        <p:nvSpPr>
          <p:cNvPr id="33" name="TextBox 32"/>
          <p:cNvSpPr txBox="1"/>
          <p:nvPr/>
        </p:nvSpPr>
        <p:spPr>
          <a:xfrm>
            <a:off x="2160814" y="544281"/>
            <a:ext cx="5034644" cy="461665"/>
          </a:xfrm>
          <a:prstGeom prst="rect">
            <a:avLst/>
          </a:prstGeom>
          <a:noFill/>
          <a:ln>
            <a:solidFill>
              <a:srgbClr val="002060"/>
            </a:solidFill>
          </a:ln>
        </p:spPr>
        <p:txBody>
          <a:bodyPr wrap="square" rtlCol="0">
            <a:spAutoFit/>
          </a:bodyPr>
          <a:lstStyle/>
          <a:p>
            <a:r>
              <a:rPr lang="en-US" b="1" dirty="0" smtClean="0"/>
              <a:t>Repair of Fixed Symbols: Step 2</a:t>
            </a:r>
            <a:endParaRPr lang="en-US" b="1" dirty="0"/>
          </a:p>
        </p:txBody>
      </p:sp>
    </p:spTree>
    <p:extLst>
      <p:ext uri="{BB962C8B-B14F-4D97-AF65-F5344CB8AC3E}">
        <p14:creationId xmlns:p14="http://schemas.microsoft.com/office/powerpoint/2010/main" val="40135825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0C13CE6-BD51-574C-BBD2-44B687C64E57}" type="slidenum">
              <a:rPr lang="en-US" smtClean="0"/>
              <a:pPr>
                <a:defRPr/>
              </a:pPr>
              <a:t>24</a:t>
            </a:fld>
            <a:endParaRPr lang="en-US"/>
          </a:p>
        </p:txBody>
      </p:sp>
      <p:sp>
        <p:nvSpPr>
          <p:cNvPr id="7" name="Rounded Rectangle 6"/>
          <p:cNvSpPr/>
          <p:nvPr/>
        </p:nvSpPr>
        <p:spPr>
          <a:xfrm>
            <a:off x="642257" y="3918857"/>
            <a:ext cx="751114" cy="489857"/>
          </a:xfrm>
          <a:prstGeom prst="roundRect">
            <a:avLst/>
          </a:prstGeom>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Rounded Rectangle 7"/>
          <p:cNvSpPr/>
          <p:nvPr/>
        </p:nvSpPr>
        <p:spPr>
          <a:xfrm>
            <a:off x="2155371" y="3935174"/>
            <a:ext cx="751114" cy="489857"/>
          </a:xfrm>
          <a:prstGeom prst="roundRect">
            <a:avLst/>
          </a:prstGeom>
          <a:ln w="38100">
            <a:solidFill>
              <a:srgbClr val="00B050"/>
            </a:solidFill>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ounded Rectangle 8"/>
          <p:cNvSpPr/>
          <p:nvPr/>
        </p:nvSpPr>
        <p:spPr>
          <a:xfrm>
            <a:off x="3521528" y="3946063"/>
            <a:ext cx="751114" cy="489857"/>
          </a:xfrm>
          <a:prstGeom prst="roundRect">
            <a:avLst/>
          </a:prstGeom>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ounded Rectangle 9"/>
          <p:cNvSpPr/>
          <p:nvPr/>
        </p:nvSpPr>
        <p:spPr>
          <a:xfrm>
            <a:off x="5094515" y="3946063"/>
            <a:ext cx="751114" cy="489857"/>
          </a:xfrm>
          <a:prstGeom prst="roundRect">
            <a:avLst/>
          </a:prstGeom>
          <a:ln w="38100">
            <a:solidFill>
              <a:srgbClr val="00B050"/>
            </a:solidFill>
          </a:ln>
          <a:effectLst>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Rounded Rectangle 10"/>
          <p:cNvSpPr/>
          <p:nvPr/>
        </p:nvSpPr>
        <p:spPr>
          <a:xfrm>
            <a:off x="6906985" y="3918856"/>
            <a:ext cx="751114" cy="489857"/>
          </a:xfrm>
          <a:prstGeom prst="roundRect">
            <a:avLst/>
          </a:prstGeom>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13" name="Straight Connector 12"/>
          <p:cNvCxnSpPr>
            <a:endCxn id="7" idx="0"/>
          </p:cNvCxnSpPr>
          <p:nvPr/>
        </p:nvCxnSpPr>
        <p:spPr>
          <a:xfrm flipH="1">
            <a:off x="1017814" y="2296886"/>
            <a:ext cx="903515" cy="1621971"/>
          </a:xfrm>
          <a:prstGeom prst="line">
            <a:avLst/>
          </a:prstGeom>
          <a:ln w="3175">
            <a:solidFill>
              <a:srgbClr val="00B050"/>
            </a:solidFill>
            <a:prstDash val="solid"/>
          </a:ln>
          <a:effectLst>
            <a:innerShdw blurRad="63500" dist="50800" dir="13500000">
              <a:prstClr val="black">
                <a:alpha val="50000"/>
              </a:prstClr>
            </a:innerShdw>
          </a:effectLst>
        </p:spPr>
        <p:style>
          <a:lnRef idx="1">
            <a:schemeClr val="dk1"/>
          </a:lnRef>
          <a:fillRef idx="0">
            <a:schemeClr val="dk1"/>
          </a:fillRef>
          <a:effectRef idx="0">
            <a:schemeClr val="dk1"/>
          </a:effectRef>
          <a:fontRef idx="minor">
            <a:schemeClr val="tx1"/>
          </a:fontRef>
        </p:style>
      </p:cxnSp>
      <p:cxnSp>
        <p:nvCxnSpPr>
          <p:cNvPr id="14" name="Straight Connector 13"/>
          <p:cNvCxnSpPr>
            <a:endCxn id="8" idx="0"/>
          </p:cNvCxnSpPr>
          <p:nvPr/>
        </p:nvCxnSpPr>
        <p:spPr>
          <a:xfrm>
            <a:off x="1921329" y="2291433"/>
            <a:ext cx="609599" cy="1643741"/>
          </a:xfrm>
          <a:prstGeom prst="line">
            <a:avLst/>
          </a:prstGeom>
          <a:ln>
            <a:solidFill>
              <a:srgbClr val="00B050"/>
            </a:solidFill>
          </a:ln>
          <a:effectLst/>
        </p:spPr>
        <p:style>
          <a:lnRef idx="1">
            <a:schemeClr val="dk1"/>
          </a:lnRef>
          <a:fillRef idx="0">
            <a:schemeClr val="dk1"/>
          </a:fillRef>
          <a:effectRef idx="0">
            <a:schemeClr val="dk1"/>
          </a:effectRef>
          <a:fontRef idx="minor">
            <a:schemeClr val="tx1"/>
          </a:fontRef>
        </p:style>
      </p:cxnSp>
      <p:cxnSp>
        <p:nvCxnSpPr>
          <p:cNvPr id="17" name="Straight Connector 16"/>
          <p:cNvCxnSpPr>
            <a:endCxn id="9" idx="0"/>
          </p:cNvCxnSpPr>
          <p:nvPr/>
        </p:nvCxnSpPr>
        <p:spPr>
          <a:xfrm>
            <a:off x="1921329" y="2296886"/>
            <a:ext cx="1975756" cy="1649177"/>
          </a:xfrm>
          <a:prstGeom prst="line">
            <a:avLst/>
          </a:prstGeom>
          <a:ln>
            <a:solidFill>
              <a:srgbClr val="00B050"/>
            </a:solidFill>
          </a:ln>
          <a:effectLst/>
        </p:spPr>
        <p:style>
          <a:lnRef idx="1">
            <a:schemeClr val="dk1"/>
          </a:lnRef>
          <a:fillRef idx="0">
            <a:schemeClr val="dk1"/>
          </a:fillRef>
          <a:effectRef idx="0">
            <a:schemeClr val="dk1"/>
          </a:effectRef>
          <a:fontRef idx="minor">
            <a:schemeClr val="tx1"/>
          </a:fontRef>
        </p:style>
      </p:cxnSp>
      <p:cxnSp>
        <p:nvCxnSpPr>
          <p:cNvPr id="20" name="Straight Connector 19"/>
          <p:cNvCxnSpPr>
            <a:endCxn id="8" idx="0"/>
          </p:cNvCxnSpPr>
          <p:nvPr/>
        </p:nvCxnSpPr>
        <p:spPr>
          <a:xfrm flipH="1">
            <a:off x="2530928" y="2275106"/>
            <a:ext cx="903515" cy="1660068"/>
          </a:xfrm>
          <a:prstGeom prst="line">
            <a:avLst/>
          </a:prstGeom>
          <a:ln w="3175">
            <a:solidFill>
              <a:srgbClr val="00B050"/>
            </a:solidFill>
          </a:ln>
          <a:effectLst/>
        </p:spPr>
        <p:style>
          <a:lnRef idx="1">
            <a:schemeClr val="dk1"/>
          </a:lnRef>
          <a:fillRef idx="0">
            <a:schemeClr val="dk1"/>
          </a:fillRef>
          <a:effectRef idx="0">
            <a:schemeClr val="dk1"/>
          </a:effectRef>
          <a:fontRef idx="minor">
            <a:schemeClr val="tx1"/>
          </a:fontRef>
        </p:style>
      </p:cxnSp>
      <p:cxnSp>
        <p:nvCxnSpPr>
          <p:cNvPr id="22" name="Straight Connector 21"/>
          <p:cNvCxnSpPr>
            <a:endCxn id="10" idx="0"/>
          </p:cNvCxnSpPr>
          <p:nvPr/>
        </p:nvCxnSpPr>
        <p:spPr>
          <a:xfrm>
            <a:off x="3434442" y="2318658"/>
            <a:ext cx="2035630" cy="1627405"/>
          </a:xfrm>
          <a:prstGeom prst="line">
            <a:avLst/>
          </a:prstGeom>
          <a:ln w="3175">
            <a:solidFill>
              <a:srgbClr val="00B050"/>
            </a:solidFill>
          </a:ln>
        </p:spPr>
        <p:style>
          <a:lnRef idx="1">
            <a:schemeClr val="dk1"/>
          </a:lnRef>
          <a:fillRef idx="0">
            <a:schemeClr val="dk1"/>
          </a:fillRef>
          <a:effectRef idx="0">
            <a:schemeClr val="dk1"/>
          </a:effectRef>
          <a:fontRef idx="minor">
            <a:schemeClr val="tx1"/>
          </a:fontRef>
        </p:style>
      </p:cxnSp>
      <p:cxnSp>
        <p:nvCxnSpPr>
          <p:cNvPr id="28" name="Straight Connector 27"/>
          <p:cNvCxnSpPr>
            <a:endCxn id="10" idx="0"/>
          </p:cNvCxnSpPr>
          <p:nvPr/>
        </p:nvCxnSpPr>
        <p:spPr>
          <a:xfrm>
            <a:off x="4947557" y="2318658"/>
            <a:ext cx="522515" cy="1627405"/>
          </a:xfrm>
          <a:prstGeom prst="line">
            <a:avLst/>
          </a:prstGeom>
          <a:ln w="3175">
            <a:solidFill>
              <a:srgbClr val="00B050"/>
            </a:solidFill>
          </a:ln>
        </p:spPr>
        <p:style>
          <a:lnRef idx="1">
            <a:schemeClr val="dk1"/>
          </a:lnRef>
          <a:fillRef idx="0">
            <a:schemeClr val="dk1"/>
          </a:fillRef>
          <a:effectRef idx="0">
            <a:schemeClr val="dk1"/>
          </a:effectRef>
          <a:fontRef idx="minor">
            <a:schemeClr val="tx1"/>
          </a:fontRef>
        </p:style>
      </p:cxnSp>
      <p:cxnSp>
        <p:nvCxnSpPr>
          <p:cNvPr id="29" name="Straight Connector 28"/>
          <p:cNvCxnSpPr>
            <a:endCxn id="10" idx="0"/>
          </p:cNvCxnSpPr>
          <p:nvPr/>
        </p:nvCxnSpPr>
        <p:spPr>
          <a:xfrm flipH="1">
            <a:off x="5470072" y="2318658"/>
            <a:ext cx="794657" cy="1627405"/>
          </a:xfrm>
          <a:prstGeom prst="line">
            <a:avLst/>
          </a:prstGeom>
          <a:ln w="3175">
            <a:solidFill>
              <a:srgbClr val="00B050"/>
            </a:solidFill>
          </a:ln>
        </p:spPr>
        <p:style>
          <a:lnRef idx="1">
            <a:schemeClr val="dk1"/>
          </a:lnRef>
          <a:fillRef idx="0">
            <a:schemeClr val="dk1"/>
          </a:fillRef>
          <a:effectRef idx="0">
            <a:schemeClr val="dk1"/>
          </a:effectRef>
          <a:fontRef idx="minor">
            <a:schemeClr val="tx1"/>
          </a:fontRef>
        </p:style>
      </p:cxnSp>
      <p:cxnSp>
        <p:nvCxnSpPr>
          <p:cNvPr id="32" name="Straight Connector 31"/>
          <p:cNvCxnSpPr>
            <a:endCxn id="11" idx="0"/>
          </p:cNvCxnSpPr>
          <p:nvPr/>
        </p:nvCxnSpPr>
        <p:spPr>
          <a:xfrm>
            <a:off x="6264729" y="2318658"/>
            <a:ext cx="1017813" cy="1600198"/>
          </a:xfrm>
          <a:prstGeom prst="line">
            <a:avLst/>
          </a:prstGeom>
          <a:ln w="3175">
            <a:solidFill>
              <a:srgbClr val="00B050"/>
            </a:solidFill>
          </a:ln>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1545772" y="1807029"/>
            <a:ext cx="751114" cy="489857"/>
          </a:xfrm>
          <a:prstGeom prst="roundRect">
            <a:avLst/>
          </a:prstGeom>
          <a:ln w="28575">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Rounded Rectangle 22"/>
          <p:cNvSpPr/>
          <p:nvPr/>
        </p:nvSpPr>
        <p:spPr>
          <a:xfrm>
            <a:off x="3058886" y="1828801"/>
            <a:ext cx="751114" cy="489857"/>
          </a:xfrm>
          <a:prstGeom prst="roundRect">
            <a:avLst/>
          </a:prstGeom>
          <a:ln w="38100">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4" name="Rounded Rectangle 23"/>
          <p:cNvSpPr/>
          <p:nvPr/>
        </p:nvSpPr>
        <p:spPr>
          <a:xfrm>
            <a:off x="4572000" y="1845128"/>
            <a:ext cx="751114" cy="489857"/>
          </a:xfrm>
          <a:prstGeom prst="roundRect">
            <a:avLst/>
          </a:prstGeom>
          <a:ln w="38100">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5" name="Rounded Rectangle 24"/>
          <p:cNvSpPr/>
          <p:nvPr/>
        </p:nvSpPr>
        <p:spPr>
          <a:xfrm>
            <a:off x="5921828" y="1807029"/>
            <a:ext cx="751114" cy="489857"/>
          </a:xfrm>
          <a:prstGeom prst="roundRect">
            <a:avLst/>
          </a:prstGeom>
          <a:ln w="38100">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7" name="Explosion 1 26"/>
          <p:cNvSpPr/>
          <p:nvPr/>
        </p:nvSpPr>
        <p:spPr>
          <a:xfrm>
            <a:off x="3614057" y="2168980"/>
            <a:ext cx="391886" cy="299356"/>
          </a:xfrm>
          <a:prstGeom prst="irregularSeal1">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Explosion 1 29"/>
          <p:cNvSpPr/>
          <p:nvPr/>
        </p:nvSpPr>
        <p:spPr>
          <a:xfrm>
            <a:off x="5127171" y="2185307"/>
            <a:ext cx="391886" cy="299356"/>
          </a:xfrm>
          <a:prstGeom prst="irregularSeal1">
            <a:avLst/>
          </a:prstGeom>
          <a:solidFill>
            <a:srgbClr val="FF00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530927" y="555169"/>
            <a:ext cx="3989615" cy="461665"/>
          </a:xfrm>
          <a:prstGeom prst="rect">
            <a:avLst/>
          </a:prstGeom>
          <a:noFill/>
        </p:spPr>
        <p:txBody>
          <a:bodyPr wrap="square" rtlCol="0">
            <a:spAutoFit/>
          </a:bodyPr>
          <a:lstStyle/>
          <a:p>
            <a:r>
              <a:rPr lang="en-US" b="1" dirty="0" smtClean="0"/>
              <a:t>Repair of Fixed Symbols</a:t>
            </a:r>
            <a:endParaRPr lang="en-US" b="1" dirty="0"/>
          </a:p>
        </p:txBody>
      </p:sp>
    </p:spTree>
    <p:extLst>
      <p:ext uri="{BB962C8B-B14F-4D97-AF65-F5344CB8AC3E}">
        <p14:creationId xmlns:p14="http://schemas.microsoft.com/office/powerpoint/2010/main" val="9860455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Augmented LT Code</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25</a:t>
            </a:fld>
            <a:endParaRPr lang="en-US"/>
          </a:p>
        </p:txBody>
      </p:sp>
      <p:sp>
        <p:nvSpPr>
          <p:cNvPr id="11" name="Cloud 10"/>
          <p:cNvSpPr/>
          <p:nvPr/>
        </p:nvSpPr>
        <p:spPr>
          <a:xfrm>
            <a:off x="478971" y="2266865"/>
            <a:ext cx="7630885" cy="366920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Arial" pitchFamily="34" charset="0"/>
            </a:endParaRPr>
          </a:p>
        </p:txBody>
      </p:sp>
      <p:cxnSp>
        <p:nvCxnSpPr>
          <p:cNvPr id="30" name="Straight Arrow Connector 29"/>
          <p:cNvCxnSpPr/>
          <p:nvPr/>
        </p:nvCxnSpPr>
        <p:spPr>
          <a:xfrm flipV="1">
            <a:off x="3940636" y="3274891"/>
            <a:ext cx="348339" cy="1356900"/>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sp>
        <p:nvSpPr>
          <p:cNvPr id="38" name="Rounded Rectangle 37"/>
          <p:cNvSpPr/>
          <p:nvPr/>
        </p:nvSpPr>
        <p:spPr>
          <a:xfrm>
            <a:off x="2318662" y="4075882"/>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9" name="Rounded Rectangle 38"/>
          <p:cNvSpPr/>
          <p:nvPr/>
        </p:nvSpPr>
        <p:spPr>
          <a:xfrm>
            <a:off x="3287491" y="2824947"/>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1</a:t>
            </a:r>
            <a:endParaRPr lang="en-US" dirty="0">
              <a:solidFill>
                <a:srgbClr val="C00000"/>
              </a:solidFill>
            </a:endParaRPr>
          </a:p>
        </p:txBody>
      </p:sp>
      <p:sp>
        <p:nvSpPr>
          <p:cNvPr id="40" name="Rounded Rectangle 39"/>
          <p:cNvSpPr/>
          <p:nvPr/>
        </p:nvSpPr>
        <p:spPr>
          <a:xfrm>
            <a:off x="1915889" y="5083630"/>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2" name="Rounded Rectangle 41"/>
          <p:cNvSpPr/>
          <p:nvPr/>
        </p:nvSpPr>
        <p:spPr>
          <a:xfrm>
            <a:off x="5535386" y="4712113"/>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3" name="Rounded Rectangle 42"/>
          <p:cNvSpPr/>
          <p:nvPr/>
        </p:nvSpPr>
        <p:spPr>
          <a:xfrm>
            <a:off x="5932717" y="3912596"/>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4" name="Rounded Rectangle 43"/>
          <p:cNvSpPr/>
          <p:nvPr/>
        </p:nvSpPr>
        <p:spPr>
          <a:xfrm>
            <a:off x="2699667" y="4818557"/>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5" name="Rounded Rectangle 44"/>
          <p:cNvSpPr/>
          <p:nvPr/>
        </p:nvSpPr>
        <p:spPr>
          <a:xfrm>
            <a:off x="3867758" y="4886283"/>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6" name="Rounded Rectangle 45"/>
          <p:cNvSpPr/>
          <p:nvPr/>
        </p:nvSpPr>
        <p:spPr>
          <a:xfrm>
            <a:off x="6961416" y="3803037"/>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7" name="Rounded Rectangle 46"/>
          <p:cNvSpPr/>
          <p:nvPr/>
        </p:nvSpPr>
        <p:spPr>
          <a:xfrm>
            <a:off x="4931229" y="2835856"/>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k</a:t>
            </a:r>
            <a:endParaRPr lang="en-US" dirty="0">
              <a:solidFill>
                <a:srgbClr val="C00000"/>
              </a:solidFill>
            </a:endParaRPr>
          </a:p>
        </p:txBody>
      </p:sp>
      <p:sp>
        <p:nvSpPr>
          <p:cNvPr id="48" name="Rounded Rectangle 47"/>
          <p:cNvSpPr/>
          <p:nvPr/>
        </p:nvSpPr>
        <p:spPr>
          <a:xfrm>
            <a:off x="1970316" y="3274890"/>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9" name="Rounded Rectangle 48"/>
          <p:cNvSpPr/>
          <p:nvPr/>
        </p:nvSpPr>
        <p:spPr>
          <a:xfrm>
            <a:off x="4746173" y="4598512"/>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0" name="Rounded Rectangle 49"/>
          <p:cNvSpPr/>
          <p:nvPr/>
        </p:nvSpPr>
        <p:spPr>
          <a:xfrm>
            <a:off x="6313717" y="4598512"/>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5" name="Rounded Rectangle 34"/>
          <p:cNvSpPr/>
          <p:nvPr/>
        </p:nvSpPr>
        <p:spPr>
          <a:xfrm>
            <a:off x="3690261" y="2835856"/>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2</a:t>
            </a:r>
            <a:endParaRPr lang="en-US" dirty="0">
              <a:solidFill>
                <a:srgbClr val="C00000"/>
              </a:solidFill>
            </a:endParaRPr>
          </a:p>
        </p:txBody>
      </p:sp>
      <p:sp>
        <p:nvSpPr>
          <p:cNvPr id="36" name="Rounded Rectangle 35"/>
          <p:cNvSpPr/>
          <p:nvPr/>
        </p:nvSpPr>
        <p:spPr>
          <a:xfrm>
            <a:off x="4087586" y="283532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3</a:t>
            </a:r>
            <a:endParaRPr lang="en-US" dirty="0">
              <a:solidFill>
                <a:srgbClr val="C00000"/>
              </a:solidFill>
            </a:endParaRPr>
          </a:p>
        </p:txBody>
      </p:sp>
      <p:sp>
        <p:nvSpPr>
          <p:cNvPr id="51" name="Rounded Rectangle 50"/>
          <p:cNvSpPr/>
          <p:nvPr/>
        </p:nvSpPr>
        <p:spPr>
          <a:xfrm>
            <a:off x="3320152" y="4291266"/>
            <a:ext cx="381000" cy="293914"/>
          </a:xfrm>
          <a:prstGeom prst="roundRect">
            <a:avLst>
              <a:gd name="adj" fmla="val 27779"/>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2" name="TextBox 11"/>
          <p:cNvSpPr txBox="1"/>
          <p:nvPr/>
        </p:nvSpPr>
        <p:spPr>
          <a:xfrm>
            <a:off x="4408715" y="2773028"/>
            <a:ext cx="642256" cy="461665"/>
          </a:xfrm>
          <a:prstGeom prst="rect">
            <a:avLst/>
          </a:prstGeom>
          <a:noFill/>
        </p:spPr>
        <p:txBody>
          <a:bodyPr wrap="square" rtlCol="0">
            <a:spAutoFit/>
          </a:bodyPr>
          <a:lstStyle/>
          <a:p>
            <a:r>
              <a:rPr lang="en-US" dirty="0" smtClean="0">
                <a:solidFill>
                  <a:srgbClr val="FF0000"/>
                </a:solidFill>
              </a:rPr>
              <a:t>….</a:t>
            </a:r>
            <a:endParaRPr lang="en-US" dirty="0">
              <a:solidFill>
                <a:srgbClr val="FF0000"/>
              </a:solidFill>
            </a:endParaRPr>
          </a:p>
        </p:txBody>
      </p:sp>
      <p:sp>
        <p:nvSpPr>
          <p:cNvPr id="15" name="TextBox 14"/>
          <p:cNvSpPr txBox="1"/>
          <p:nvPr/>
        </p:nvSpPr>
        <p:spPr>
          <a:xfrm>
            <a:off x="2699667" y="1475992"/>
            <a:ext cx="2662908" cy="461665"/>
          </a:xfrm>
          <a:prstGeom prst="rect">
            <a:avLst/>
          </a:prstGeom>
          <a:noFill/>
        </p:spPr>
        <p:txBody>
          <a:bodyPr wrap="none" rtlCol="0">
            <a:spAutoFit/>
          </a:bodyPr>
          <a:lstStyle/>
          <a:p>
            <a:r>
              <a:rPr lang="en-US" dirty="0" smtClean="0"/>
              <a:t>Repair Algorithm</a:t>
            </a:r>
            <a:endParaRPr lang="en-US" dirty="0"/>
          </a:p>
        </p:txBody>
      </p:sp>
      <p:sp>
        <p:nvSpPr>
          <p:cNvPr id="25" name="Explosion 1 24"/>
          <p:cNvSpPr/>
          <p:nvPr/>
        </p:nvSpPr>
        <p:spPr>
          <a:xfrm>
            <a:off x="3260277" y="2856903"/>
            <a:ext cx="435428" cy="293914"/>
          </a:xfrm>
          <a:prstGeom prst="irregularSeal1">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Explosion 1 25"/>
          <p:cNvSpPr/>
          <p:nvPr/>
        </p:nvSpPr>
        <p:spPr>
          <a:xfrm>
            <a:off x="4071261" y="2824947"/>
            <a:ext cx="435428" cy="293914"/>
          </a:xfrm>
          <a:prstGeom prst="irregularSeal1">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flipH="1" flipV="1">
            <a:off x="4408715" y="3274891"/>
            <a:ext cx="522514" cy="1163332"/>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2699662" y="3421847"/>
            <a:ext cx="587829" cy="637706"/>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flipV="1">
            <a:off x="3477991" y="3234693"/>
            <a:ext cx="32661" cy="988146"/>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flipV="1">
            <a:off x="2509162" y="3274891"/>
            <a:ext cx="810990" cy="146956"/>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4294414" y="3870635"/>
            <a:ext cx="257931" cy="461665"/>
          </a:xfrm>
          <a:prstGeom prst="rect">
            <a:avLst/>
          </a:prstGeom>
          <a:noFill/>
        </p:spPr>
        <p:txBody>
          <a:bodyPr wrap="square" rtlCol="0">
            <a:spAutoFit/>
          </a:bodyPr>
          <a:lstStyle/>
          <a:p>
            <a:r>
              <a:rPr lang="en-US" dirty="0" smtClean="0">
                <a:solidFill>
                  <a:srgbClr val="FF0000"/>
                </a:solidFill>
                <a:latin typeface="Arial" pitchFamily="34" charset="0"/>
              </a:rPr>
              <a:t>?</a:t>
            </a:r>
            <a:endParaRPr lang="en-US" dirty="0">
              <a:solidFill>
                <a:srgbClr val="FF0000"/>
              </a:solidFill>
              <a:latin typeface="Arial" pitchFamily="34" charset="0"/>
            </a:endParaRPr>
          </a:p>
        </p:txBody>
      </p:sp>
      <p:sp>
        <p:nvSpPr>
          <p:cNvPr id="54" name="TextBox 53"/>
          <p:cNvSpPr txBox="1"/>
          <p:nvPr/>
        </p:nvSpPr>
        <p:spPr>
          <a:xfrm>
            <a:off x="2638739" y="3450931"/>
            <a:ext cx="281366" cy="461665"/>
          </a:xfrm>
          <a:prstGeom prst="rect">
            <a:avLst/>
          </a:prstGeom>
          <a:noFill/>
        </p:spPr>
        <p:txBody>
          <a:bodyPr wrap="square" rtlCol="0">
            <a:spAutoFit/>
          </a:bodyPr>
          <a:lstStyle/>
          <a:p>
            <a:r>
              <a:rPr lang="en-US" dirty="0" smtClean="0">
                <a:solidFill>
                  <a:srgbClr val="FF0000"/>
                </a:solidFill>
                <a:latin typeface="Arial" pitchFamily="34" charset="0"/>
              </a:rPr>
              <a:t>?</a:t>
            </a:r>
            <a:endParaRPr lang="en-US" dirty="0">
              <a:solidFill>
                <a:srgbClr val="FF0000"/>
              </a:solidFill>
              <a:latin typeface="Arial" pitchFamily="34" charset="0"/>
            </a:endParaRPr>
          </a:p>
        </p:txBody>
      </p:sp>
      <p:sp>
        <p:nvSpPr>
          <p:cNvPr id="4" name="TextBox 3"/>
          <p:cNvSpPr txBox="1"/>
          <p:nvPr/>
        </p:nvSpPr>
        <p:spPr>
          <a:xfrm>
            <a:off x="674917" y="3488329"/>
            <a:ext cx="7663543" cy="1569660"/>
          </a:xfrm>
          <a:prstGeom prst="rect">
            <a:avLst/>
          </a:prstGeom>
          <a:blipFill>
            <a:blip r:embed="rId3"/>
            <a:tile tx="0" ty="0" sx="100000" sy="100000" flip="none" algn="tl"/>
          </a:blipFill>
          <a:effectLst>
            <a:outerShdw blurRad="50800" dist="50800" dir="5400000" algn="ctr" rotWithShape="0">
              <a:srgbClr val="002060"/>
            </a:outerShdw>
          </a:effectLst>
        </p:spPr>
        <p:txBody>
          <a:bodyPr wrap="square" rtlCol="0">
            <a:spAutoFit/>
          </a:bodyPr>
          <a:lstStyle/>
          <a:p>
            <a:pPr marL="342900" indent="-342900">
              <a:buFont typeface="Arial" pitchFamily="34" charset="0"/>
              <a:buChar char="•"/>
            </a:pPr>
            <a:r>
              <a:rPr lang="en-US" dirty="0" smtClean="0"/>
              <a:t>Repair Complexity: </a:t>
            </a:r>
            <a:r>
              <a:rPr lang="en-US" dirty="0"/>
              <a:t>(</a:t>
            </a:r>
            <a:r>
              <a:rPr lang="en-US" dirty="0" smtClean="0"/>
              <a:t>1+</a:t>
            </a:r>
            <a:r>
              <a:rPr lang="el-GR" dirty="0" smtClean="0"/>
              <a:t>ε</a:t>
            </a:r>
            <a:r>
              <a:rPr lang="en-US" dirty="0" smtClean="0"/>
              <a:t>)</a:t>
            </a:r>
            <a:r>
              <a:rPr lang="el-GR" dirty="0" smtClean="0"/>
              <a:t>Ω</a:t>
            </a:r>
            <a:r>
              <a:rPr lang="en-US" dirty="0" smtClean="0"/>
              <a:t>’(1)</a:t>
            </a:r>
          </a:p>
          <a:p>
            <a:pPr marL="342900" indent="-342900">
              <a:buFont typeface="Arial" pitchFamily="34" charset="0"/>
              <a:buChar char="•"/>
            </a:pPr>
            <a:endParaRPr lang="en-US" dirty="0" smtClean="0"/>
          </a:p>
          <a:p>
            <a:pPr marL="342900" indent="-342900">
              <a:buFont typeface="Arial" pitchFamily="34" charset="0"/>
              <a:buChar char="•"/>
            </a:pPr>
            <a:r>
              <a:rPr lang="en-US" dirty="0" smtClean="0"/>
              <a:t>Reduced from </a:t>
            </a:r>
            <a:r>
              <a:rPr lang="el-GR" dirty="0"/>
              <a:t>θ</a:t>
            </a:r>
            <a:r>
              <a:rPr lang="en-US" dirty="0" smtClean="0"/>
              <a:t>(k) to </a:t>
            </a:r>
            <a:r>
              <a:rPr lang="el-GR" dirty="0" smtClean="0"/>
              <a:t>θ</a:t>
            </a:r>
            <a:r>
              <a:rPr lang="en-US" dirty="0" smtClean="0"/>
              <a:t>(1), in exchange for </a:t>
            </a:r>
            <a:r>
              <a:rPr lang="en-US" b="1" dirty="0" smtClean="0">
                <a:solidFill>
                  <a:srgbClr val="FF0000"/>
                </a:solidFill>
              </a:rPr>
              <a:t>overhead</a:t>
            </a:r>
            <a:r>
              <a:rPr lang="en-US" dirty="0" smtClean="0"/>
              <a:t> increase from </a:t>
            </a:r>
            <a:r>
              <a:rPr lang="el-GR" dirty="0" smtClean="0"/>
              <a:t>ε</a:t>
            </a:r>
            <a:r>
              <a:rPr lang="en-US" dirty="0" smtClean="0"/>
              <a:t> to </a:t>
            </a:r>
            <a:r>
              <a:rPr lang="en-US" b="1" dirty="0" smtClean="0">
                <a:solidFill>
                  <a:srgbClr val="FF0000"/>
                </a:solidFill>
              </a:rPr>
              <a:t>1+</a:t>
            </a:r>
            <a:r>
              <a:rPr lang="el-GR" b="1" dirty="0" smtClean="0">
                <a:solidFill>
                  <a:srgbClr val="FF0000"/>
                </a:solidFill>
              </a:rPr>
              <a:t>ε</a:t>
            </a:r>
            <a:endParaRPr lang="en-US" b="1" dirty="0" smtClean="0">
              <a:solidFill>
                <a:srgbClr val="FF0000"/>
              </a:solidFill>
            </a:endParaRPr>
          </a:p>
        </p:txBody>
      </p:sp>
    </p:spTree>
    <p:extLst>
      <p:ext uri="{BB962C8B-B14F-4D97-AF65-F5344CB8AC3E}">
        <p14:creationId xmlns:p14="http://schemas.microsoft.com/office/powerpoint/2010/main" val="262594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Augmented LT Code</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26</a:t>
            </a:fld>
            <a:endParaRPr lang="en-US"/>
          </a:p>
        </p:txBody>
      </p:sp>
      <p:sp>
        <p:nvSpPr>
          <p:cNvPr id="11" name="Cloud 10"/>
          <p:cNvSpPr/>
          <p:nvPr/>
        </p:nvSpPr>
        <p:spPr>
          <a:xfrm>
            <a:off x="478971" y="2266865"/>
            <a:ext cx="7630885" cy="366920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Arial" pitchFamily="34" charset="0"/>
            </a:endParaRPr>
          </a:p>
        </p:txBody>
      </p:sp>
      <p:cxnSp>
        <p:nvCxnSpPr>
          <p:cNvPr id="30" name="Straight Arrow Connector 29"/>
          <p:cNvCxnSpPr/>
          <p:nvPr/>
        </p:nvCxnSpPr>
        <p:spPr>
          <a:xfrm flipV="1">
            <a:off x="3940636" y="3274891"/>
            <a:ext cx="348339" cy="1356900"/>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sp>
        <p:nvSpPr>
          <p:cNvPr id="38" name="Rounded Rectangle 37"/>
          <p:cNvSpPr/>
          <p:nvPr/>
        </p:nvSpPr>
        <p:spPr>
          <a:xfrm>
            <a:off x="2318662" y="4075882"/>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9" name="Rounded Rectangle 38"/>
          <p:cNvSpPr/>
          <p:nvPr/>
        </p:nvSpPr>
        <p:spPr>
          <a:xfrm>
            <a:off x="3287491" y="2824947"/>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1</a:t>
            </a:r>
            <a:endParaRPr lang="en-US" dirty="0">
              <a:solidFill>
                <a:srgbClr val="C00000"/>
              </a:solidFill>
            </a:endParaRPr>
          </a:p>
        </p:txBody>
      </p:sp>
      <p:sp>
        <p:nvSpPr>
          <p:cNvPr id="40" name="Rounded Rectangle 39"/>
          <p:cNvSpPr/>
          <p:nvPr/>
        </p:nvSpPr>
        <p:spPr>
          <a:xfrm>
            <a:off x="1915889" y="5083630"/>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2" name="Rounded Rectangle 41"/>
          <p:cNvSpPr/>
          <p:nvPr/>
        </p:nvSpPr>
        <p:spPr>
          <a:xfrm>
            <a:off x="5535386" y="4712113"/>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3" name="Rounded Rectangle 42"/>
          <p:cNvSpPr/>
          <p:nvPr/>
        </p:nvSpPr>
        <p:spPr>
          <a:xfrm>
            <a:off x="5932717" y="3912596"/>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4" name="Rounded Rectangle 43"/>
          <p:cNvSpPr/>
          <p:nvPr/>
        </p:nvSpPr>
        <p:spPr>
          <a:xfrm>
            <a:off x="2699667" y="4818557"/>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5" name="Rounded Rectangle 44"/>
          <p:cNvSpPr/>
          <p:nvPr/>
        </p:nvSpPr>
        <p:spPr>
          <a:xfrm>
            <a:off x="3867758" y="4886283"/>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6" name="Rounded Rectangle 45"/>
          <p:cNvSpPr/>
          <p:nvPr/>
        </p:nvSpPr>
        <p:spPr>
          <a:xfrm>
            <a:off x="6961416" y="3803037"/>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7" name="Rounded Rectangle 46"/>
          <p:cNvSpPr/>
          <p:nvPr/>
        </p:nvSpPr>
        <p:spPr>
          <a:xfrm>
            <a:off x="4931229" y="2835856"/>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k</a:t>
            </a:r>
            <a:endParaRPr lang="en-US" dirty="0">
              <a:solidFill>
                <a:srgbClr val="C00000"/>
              </a:solidFill>
            </a:endParaRPr>
          </a:p>
        </p:txBody>
      </p:sp>
      <p:sp>
        <p:nvSpPr>
          <p:cNvPr id="48" name="Rounded Rectangle 47"/>
          <p:cNvSpPr/>
          <p:nvPr/>
        </p:nvSpPr>
        <p:spPr>
          <a:xfrm>
            <a:off x="1970316" y="3274890"/>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9" name="Rounded Rectangle 48"/>
          <p:cNvSpPr/>
          <p:nvPr/>
        </p:nvSpPr>
        <p:spPr>
          <a:xfrm>
            <a:off x="4746173" y="4598512"/>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0" name="Rounded Rectangle 49"/>
          <p:cNvSpPr/>
          <p:nvPr/>
        </p:nvSpPr>
        <p:spPr>
          <a:xfrm>
            <a:off x="6313717" y="4598512"/>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5" name="Rounded Rectangle 34"/>
          <p:cNvSpPr/>
          <p:nvPr/>
        </p:nvSpPr>
        <p:spPr>
          <a:xfrm>
            <a:off x="3690261" y="2835856"/>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2</a:t>
            </a:r>
            <a:endParaRPr lang="en-US" dirty="0">
              <a:solidFill>
                <a:srgbClr val="C00000"/>
              </a:solidFill>
            </a:endParaRPr>
          </a:p>
        </p:txBody>
      </p:sp>
      <p:sp>
        <p:nvSpPr>
          <p:cNvPr id="36" name="Rounded Rectangle 35"/>
          <p:cNvSpPr/>
          <p:nvPr/>
        </p:nvSpPr>
        <p:spPr>
          <a:xfrm>
            <a:off x="4087586" y="283532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3</a:t>
            </a:r>
            <a:endParaRPr lang="en-US" dirty="0">
              <a:solidFill>
                <a:srgbClr val="C00000"/>
              </a:solidFill>
            </a:endParaRPr>
          </a:p>
        </p:txBody>
      </p:sp>
      <p:sp>
        <p:nvSpPr>
          <p:cNvPr id="51" name="Rounded Rectangle 50"/>
          <p:cNvSpPr/>
          <p:nvPr/>
        </p:nvSpPr>
        <p:spPr>
          <a:xfrm>
            <a:off x="3320152" y="4291266"/>
            <a:ext cx="381000" cy="293914"/>
          </a:xfrm>
          <a:prstGeom prst="roundRect">
            <a:avLst>
              <a:gd name="adj" fmla="val 27779"/>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2" name="TextBox 11"/>
          <p:cNvSpPr txBox="1"/>
          <p:nvPr/>
        </p:nvSpPr>
        <p:spPr>
          <a:xfrm>
            <a:off x="4408715" y="2773028"/>
            <a:ext cx="642256" cy="461665"/>
          </a:xfrm>
          <a:prstGeom prst="rect">
            <a:avLst/>
          </a:prstGeom>
          <a:noFill/>
        </p:spPr>
        <p:txBody>
          <a:bodyPr wrap="square" rtlCol="0">
            <a:spAutoFit/>
          </a:bodyPr>
          <a:lstStyle/>
          <a:p>
            <a:r>
              <a:rPr lang="en-US" dirty="0" smtClean="0">
                <a:solidFill>
                  <a:srgbClr val="FF0000"/>
                </a:solidFill>
              </a:rPr>
              <a:t>….</a:t>
            </a:r>
            <a:endParaRPr lang="en-US" dirty="0">
              <a:solidFill>
                <a:srgbClr val="FF0000"/>
              </a:solidFill>
            </a:endParaRPr>
          </a:p>
        </p:txBody>
      </p:sp>
      <p:sp>
        <p:nvSpPr>
          <p:cNvPr id="15" name="TextBox 14"/>
          <p:cNvSpPr txBox="1"/>
          <p:nvPr/>
        </p:nvSpPr>
        <p:spPr>
          <a:xfrm>
            <a:off x="2699667" y="1475992"/>
            <a:ext cx="2662908" cy="461665"/>
          </a:xfrm>
          <a:prstGeom prst="rect">
            <a:avLst/>
          </a:prstGeom>
          <a:noFill/>
        </p:spPr>
        <p:txBody>
          <a:bodyPr wrap="none" rtlCol="0">
            <a:spAutoFit/>
          </a:bodyPr>
          <a:lstStyle/>
          <a:p>
            <a:r>
              <a:rPr lang="en-US" dirty="0" smtClean="0"/>
              <a:t>Repair Algorithm</a:t>
            </a:r>
            <a:endParaRPr lang="en-US" dirty="0"/>
          </a:p>
        </p:txBody>
      </p:sp>
      <p:sp>
        <p:nvSpPr>
          <p:cNvPr id="25" name="Explosion 1 24"/>
          <p:cNvSpPr/>
          <p:nvPr/>
        </p:nvSpPr>
        <p:spPr>
          <a:xfrm>
            <a:off x="3260277" y="2856903"/>
            <a:ext cx="435428" cy="293914"/>
          </a:xfrm>
          <a:prstGeom prst="irregularSeal1">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Explosion 1 25"/>
          <p:cNvSpPr/>
          <p:nvPr/>
        </p:nvSpPr>
        <p:spPr>
          <a:xfrm>
            <a:off x="4071261" y="2824947"/>
            <a:ext cx="435428" cy="293914"/>
          </a:xfrm>
          <a:prstGeom prst="irregularSeal1">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flipH="1" flipV="1">
            <a:off x="4408715" y="3274891"/>
            <a:ext cx="522514" cy="1163332"/>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2699662" y="3421847"/>
            <a:ext cx="587829" cy="637706"/>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flipV="1">
            <a:off x="3477991" y="3234693"/>
            <a:ext cx="32661" cy="988146"/>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flipV="1">
            <a:off x="2509162" y="3274891"/>
            <a:ext cx="810990" cy="146956"/>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4294414" y="3870635"/>
            <a:ext cx="257931" cy="461665"/>
          </a:xfrm>
          <a:prstGeom prst="rect">
            <a:avLst/>
          </a:prstGeom>
          <a:noFill/>
        </p:spPr>
        <p:txBody>
          <a:bodyPr wrap="square" rtlCol="0">
            <a:spAutoFit/>
          </a:bodyPr>
          <a:lstStyle/>
          <a:p>
            <a:r>
              <a:rPr lang="en-US" dirty="0" smtClean="0">
                <a:solidFill>
                  <a:srgbClr val="FF0000"/>
                </a:solidFill>
                <a:latin typeface="Arial" pitchFamily="34" charset="0"/>
              </a:rPr>
              <a:t>?</a:t>
            </a:r>
            <a:endParaRPr lang="en-US" dirty="0">
              <a:solidFill>
                <a:srgbClr val="FF0000"/>
              </a:solidFill>
              <a:latin typeface="Arial" pitchFamily="34" charset="0"/>
            </a:endParaRPr>
          </a:p>
        </p:txBody>
      </p:sp>
      <p:sp>
        <p:nvSpPr>
          <p:cNvPr id="54" name="TextBox 53"/>
          <p:cNvSpPr txBox="1"/>
          <p:nvPr/>
        </p:nvSpPr>
        <p:spPr>
          <a:xfrm>
            <a:off x="2638739" y="3450931"/>
            <a:ext cx="281366" cy="461665"/>
          </a:xfrm>
          <a:prstGeom prst="rect">
            <a:avLst/>
          </a:prstGeom>
          <a:noFill/>
        </p:spPr>
        <p:txBody>
          <a:bodyPr wrap="square" rtlCol="0">
            <a:spAutoFit/>
          </a:bodyPr>
          <a:lstStyle/>
          <a:p>
            <a:r>
              <a:rPr lang="en-US" dirty="0" smtClean="0">
                <a:solidFill>
                  <a:srgbClr val="FF0000"/>
                </a:solidFill>
                <a:latin typeface="Arial" pitchFamily="34" charset="0"/>
              </a:rPr>
              <a:t>?</a:t>
            </a:r>
            <a:endParaRPr lang="en-US" dirty="0">
              <a:solidFill>
                <a:srgbClr val="FF0000"/>
              </a:solidFill>
              <a:latin typeface="Arial" pitchFamily="34" charset="0"/>
            </a:endParaRPr>
          </a:p>
        </p:txBody>
      </p:sp>
      <p:sp>
        <p:nvSpPr>
          <p:cNvPr id="4" name="TextBox 3"/>
          <p:cNvSpPr txBox="1"/>
          <p:nvPr/>
        </p:nvSpPr>
        <p:spPr>
          <a:xfrm>
            <a:off x="674917" y="3488329"/>
            <a:ext cx="7663543" cy="2677656"/>
          </a:xfrm>
          <a:prstGeom prst="rect">
            <a:avLst/>
          </a:prstGeom>
          <a:blipFill>
            <a:blip r:embed="rId3"/>
            <a:tile tx="0" ty="0" sx="100000" sy="100000" flip="none" algn="tl"/>
          </a:blipFill>
          <a:effectLst>
            <a:outerShdw blurRad="50800" dist="50800" dir="5400000" algn="ctr" rotWithShape="0">
              <a:srgbClr val="002060"/>
            </a:outerShdw>
          </a:effectLst>
        </p:spPr>
        <p:txBody>
          <a:bodyPr wrap="square" rtlCol="0">
            <a:spAutoFit/>
          </a:bodyPr>
          <a:lstStyle/>
          <a:p>
            <a:pPr marL="342900" indent="-342900">
              <a:buFont typeface="Arial" pitchFamily="34" charset="0"/>
              <a:buChar char="•"/>
            </a:pPr>
            <a:r>
              <a:rPr lang="en-US" dirty="0" smtClean="0"/>
              <a:t>Repair Complexity: </a:t>
            </a:r>
            <a:r>
              <a:rPr lang="en-US" dirty="0"/>
              <a:t>(</a:t>
            </a:r>
            <a:r>
              <a:rPr lang="en-US" dirty="0" smtClean="0"/>
              <a:t>1+</a:t>
            </a:r>
            <a:r>
              <a:rPr lang="el-GR" dirty="0" smtClean="0"/>
              <a:t>ε</a:t>
            </a:r>
            <a:r>
              <a:rPr lang="en-US" dirty="0" smtClean="0"/>
              <a:t>)</a:t>
            </a:r>
            <a:r>
              <a:rPr lang="el-GR" dirty="0" smtClean="0"/>
              <a:t>Ω</a:t>
            </a:r>
            <a:r>
              <a:rPr lang="en-US" dirty="0" smtClean="0"/>
              <a:t>’(1)</a:t>
            </a:r>
          </a:p>
          <a:p>
            <a:pPr marL="342900" indent="-342900">
              <a:buFont typeface="Arial" pitchFamily="34" charset="0"/>
              <a:buChar char="•"/>
            </a:pPr>
            <a:endParaRPr lang="en-US" dirty="0" smtClean="0"/>
          </a:p>
          <a:p>
            <a:pPr marL="342900" indent="-342900">
              <a:buFont typeface="Arial" pitchFamily="34" charset="0"/>
              <a:buChar char="•"/>
            </a:pPr>
            <a:r>
              <a:rPr lang="en-US" dirty="0" smtClean="0"/>
              <a:t>Reduced from </a:t>
            </a:r>
            <a:r>
              <a:rPr lang="el-GR" dirty="0"/>
              <a:t>θ</a:t>
            </a:r>
            <a:r>
              <a:rPr lang="en-US" dirty="0" smtClean="0"/>
              <a:t>(k) to </a:t>
            </a:r>
            <a:r>
              <a:rPr lang="el-GR" dirty="0" smtClean="0"/>
              <a:t>θ</a:t>
            </a:r>
            <a:r>
              <a:rPr lang="en-US" dirty="0" smtClean="0"/>
              <a:t>(1), in exchange for </a:t>
            </a:r>
            <a:r>
              <a:rPr lang="en-US" b="1" dirty="0" smtClean="0">
                <a:solidFill>
                  <a:srgbClr val="FF0000"/>
                </a:solidFill>
              </a:rPr>
              <a:t>overhead</a:t>
            </a:r>
            <a:r>
              <a:rPr lang="en-US" dirty="0" smtClean="0"/>
              <a:t> increase from </a:t>
            </a:r>
            <a:r>
              <a:rPr lang="el-GR" dirty="0" smtClean="0"/>
              <a:t>ε</a:t>
            </a:r>
            <a:r>
              <a:rPr lang="en-US" dirty="0" smtClean="0"/>
              <a:t> to </a:t>
            </a:r>
            <a:r>
              <a:rPr lang="en-US" b="1" dirty="0" smtClean="0">
                <a:solidFill>
                  <a:srgbClr val="FF0000"/>
                </a:solidFill>
              </a:rPr>
              <a:t>1+</a:t>
            </a:r>
            <a:r>
              <a:rPr lang="el-GR" b="1" dirty="0" smtClean="0">
                <a:solidFill>
                  <a:srgbClr val="FF0000"/>
                </a:solidFill>
              </a:rPr>
              <a:t>ε</a:t>
            </a:r>
            <a:endParaRPr lang="en-US" b="1" dirty="0" smtClean="0">
              <a:solidFill>
                <a:srgbClr val="FF0000"/>
              </a:solidFill>
            </a:endParaRPr>
          </a:p>
          <a:p>
            <a:pPr marL="342900" indent="-342900">
              <a:buFont typeface="Arial" pitchFamily="34" charset="0"/>
              <a:buChar char="•"/>
            </a:pPr>
            <a:endParaRPr lang="en-US" b="1" dirty="0" smtClean="0">
              <a:solidFill>
                <a:srgbClr val="FF0000"/>
              </a:solidFill>
            </a:endParaRPr>
          </a:p>
          <a:p>
            <a:pPr marL="342900" indent="-342900">
              <a:buFont typeface="Arial" pitchFamily="34" charset="0"/>
              <a:buChar char="•"/>
            </a:pPr>
            <a:r>
              <a:rPr lang="en-US" i="1" dirty="0" smtClean="0">
                <a:solidFill>
                  <a:srgbClr val="00B050"/>
                </a:solidFill>
              </a:rPr>
              <a:t>Next Goal: Improve overhead while keeping Repair complexity order optimal</a:t>
            </a:r>
            <a:endParaRPr lang="en-US" i="1" dirty="0" smtClean="0">
              <a:solidFill>
                <a:srgbClr val="00B050"/>
              </a:solidFill>
              <a:latin typeface="Arial" pitchFamily="34" charset="0"/>
            </a:endParaRPr>
          </a:p>
        </p:txBody>
      </p:sp>
    </p:spTree>
    <p:extLst>
      <p:ext uri="{BB962C8B-B14F-4D97-AF65-F5344CB8AC3E}">
        <p14:creationId xmlns:p14="http://schemas.microsoft.com/office/powerpoint/2010/main" val="10532760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856" y="100466"/>
            <a:ext cx="8229600" cy="911905"/>
          </a:xfrm>
        </p:spPr>
        <p:txBody>
          <a:bodyPr/>
          <a:lstStyle/>
          <a:p>
            <a:r>
              <a:rPr lang="en-US" dirty="0" smtClean="0"/>
              <a:t>Augmented Raptor Codes	</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27</a:t>
            </a:fld>
            <a:endParaRPr lang="en-US"/>
          </a:p>
        </p:txBody>
      </p:sp>
      <p:sp>
        <p:nvSpPr>
          <p:cNvPr id="5" name="Rounded Rectangle 4"/>
          <p:cNvSpPr/>
          <p:nvPr/>
        </p:nvSpPr>
        <p:spPr>
          <a:xfrm>
            <a:off x="2808514" y="991810"/>
            <a:ext cx="2133600" cy="478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3135086" y="991810"/>
            <a:ext cx="10886" cy="478972"/>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a:off x="3614058" y="991810"/>
            <a:ext cx="10886" cy="478972"/>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H="1">
            <a:off x="4452257" y="1002696"/>
            <a:ext cx="10886" cy="478972"/>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732314" y="991810"/>
            <a:ext cx="2209800" cy="400110"/>
          </a:xfrm>
          <a:prstGeom prst="rect">
            <a:avLst/>
          </a:prstGeom>
          <a:noFill/>
        </p:spPr>
        <p:txBody>
          <a:bodyPr wrap="square" rtlCol="0">
            <a:spAutoFit/>
          </a:bodyPr>
          <a:lstStyle/>
          <a:p>
            <a:r>
              <a:rPr lang="en-US" sz="2000" b="1" dirty="0" smtClean="0"/>
              <a:t>m</a:t>
            </a:r>
            <a:r>
              <a:rPr lang="en-US" sz="2000" b="1" baseline="-25000" dirty="0" smtClean="0"/>
              <a:t>1 </a:t>
            </a:r>
            <a:r>
              <a:rPr lang="en-US" sz="2000" b="1" dirty="0" smtClean="0"/>
              <a:t>m</a:t>
            </a:r>
            <a:r>
              <a:rPr lang="en-US" sz="2000" b="1" baseline="-25000" dirty="0" smtClean="0"/>
              <a:t>2</a:t>
            </a:r>
            <a:r>
              <a:rPr lang="en-US" sz="2000" b="1" dirty="0" smtClean="0"/>
              <a:t>    …      m</a:t>
            </a:r>
            <a:r>
              <a:rPr lang="en-US" sz="2000" b="1" baseline="-25000" dirty="0" smtClean="0"/>
              <a:t>k</a:t>
            </a:r>
            <a:endParaRPr lang="en-US" sz="2000" b="1" baseline="-25000" dirty="0"/>
          </a:p>
        </p:txBody>
      </p:sp>
    </p:spTree>
    <p:extLst>
      <p:ext uri="{BB962C8B-B14F-4D97-AF65-F5344CB8AC3E}">
        <p14:creationId xmlns:p14="http://schemas.microsoft.com/office/powerpoint/2010/main" val="17172983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856" y="100466"/>
            <a:ext cx="8229600" cy="911905"/>
          </a:xfrm>
        </p:spPr>
        <p:txBody>
          <a:bodyPr/>
          <a:lstStyle/>
          <a:p>
            <a:r>
              <a:rPr lang="en-US" dirty="0" smtClean="0"/>
              <a:t>Augmented Raptor Codes	</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28</a:t>
            </a:fld>
            <a:endParaRPr lang="en-US"/>
          </a:p>
        </p:txBody>
      </p:sp>
      <p:sp>
        <p:nvSpPr>
          <p:cNvPr id="5" name="Rounded Rectangle 4"/>
          <p:cNvSpPr/>
          <p:nvPr/>
        </p:nvSpPr>
        <p:spPr>
          <a:xfrm>
            <a:off x="2808514" y="991810"/>
            <a:ext cx="2133600" cy="478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3135086" y="991810"/>
            <a:ext cx="10886" cy="478972"/>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a:off x="3614058" y="991810"/>
            <a:ext cx="10886" cy="478972"/>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H="1">
            <a:off x="4452257" y="1002696"/>
            <a:ext cx="10886" cy="478972"/>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732314" y="991810"/>
            <a:ext cx="2209800" cy="400110"/>
          </a:xfrm>
          <a:prstGeom prst="rect">
            <a:avLst/>
          </a:prstGeom>
          <a:noFill/>
        </p:spPr>
        <p:txBody>
          <a:bodyPr wrap="square" rtlCol="0">
            <a:spAutoFit/>
          </a:bodyPr>
          <a:lstStyle/>
          <a:p>
            <a:r>
              <a:rPr lang="en-US" sz="2000" dirty="0" smtClean="0"/>
              <a:t>m</a:t>
            </a:r>
            <a:r>
              <a:rPr lang="en-US" sz="2000" baseline="-25000" dirty="0" smtClean="0"/>
              <a:t>1 </a:t>
            </a:r>
            <a:r>
              <a:rPr lang="en-US" sz="2000" dirty="0" smtClean="0"/>
              <a:t>m</a:t>
            </a:r>
            <a:r>
              <a:rPr lang="en-US" sz="2000" baseline="-25000" dirty="0" smtClean="0"/>
              <a:t>2</a:t>
            </a:r>
            <a:r>
              <a:rPr lang="en-US" sz="2000" dirty="0" smtClean="0"/>
              <a:t>    …      m</a:t>
            </a:r>
            <a:r>
              <a:rPr lang="en-US" sz="2000" baseline="-25000" dirty="0" smtClean="0"/>
              <a:t>k</a:t>
            </a:r>
            <a:endParaRPr lang="en-US" sz="2000" baseline="-25000" dirty="0"/>
          </a:p>
        </p:txBody>
      </p:sp>
      <p:sp>
        <p:nvSpPr>
          <p:cNvPr id="12" name="Down Arrow 11"/>
          <p:cNvSpPr/>
          <p:nvPr/>
        </p:nvSpPr>
        <p:spPr>
          <a:xfrm>
            <a:off x="3875314" y="1685835"/>
            <a:ext cx="326571" cy="4136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2846614" y="2196013"/>
            <a:ext cx="2487386" cy="478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H="1">
            <a:off x="3173186" y="2196013"/>
            <a:ext cx="10886" cy="47897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H="1">
            <a:off x="3652158" y="2196013"/>
            <a:ext cx="10886" cy="478972"/>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H="1">
            <a:off x="4490357" y="2206899"/>
            <a:ext cx="10886" cy="478972"/>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2770414" y="2196013"/>
            <a:ext cx="2563586" cy="400110"/>
          </a:xfrm>
          <a:prstGeom prst="rect">
            <a:avLst/>
          </a:prstGeom>
          <a:noFill/>
        </p:spPr>
        <p:txBody>
          <a:bodyPr wrap="square" rtlCol="0">
            <a:spAutoFit/>
          </a:bodyPr>
          <a:lstStyle/>
          <a:p>
            <a:r>
              <a:rPr lang="en-US" sz="2000" b="1" dirty="0" smtClean="0"/>
              <a:t>s</a:t>
            </a:r>
            <a:r>
              <a:rPr lang="en-US" sz="2000" b="1" baseline="-25000" dirty="0" smtClean="0"/>
              <a:t>1 </a:t>
            </a:r>
            <a:r>
              <a:rPr lang="en-US" sz="2000" b="1" dirty="0" smtClean="0"/>
              <a:t>   s</a:t>
            </a:r>
            <a:r>
              <a:rPr lang="en-US" sz="2000" b="1" baseline="-25000" dirty="0" smtClean="0"/>
              <a:t>2</a:t>
            </a:r>
            <a:r>
              <a:rPr lang="en-US" sz="2000" b="1" dirty="0" smtClean="0"/>
              <a:t>    …      </a:t>
            </a:r>
            <a:r>
              <a:rPr lang="en-US" sz="2000" b="1" dirty="0" smtClean="0"/>
              <a:t> </a:t>
            </a:r>
            <a:r>
              <a:rPr lang="en-US" sz="2000" b="1" dirty="0" err="1" smtClean="0"/>
              <a:t>s</a:t>
            </a:r>
            <a:r>
              <a:rPr lang="en-US" sz="2000" b="1" baseline="-25000" dirty="0" err="1" smtClean="0"/>
              <a:t>k</a:t>
            </a:r>
            <a:r>
              <a:rPr lang="en-US" sz="2000" b="1" baseline="-25000" dirty="0" smtClean="0"/>
              <a:t>(1+</a:t>
            </a:r>
            <a:r>
              <a:rPr lang="el-GR" sz="2000" b="1" baseline="-25000" dirty="0" smtClean="0"/>
              <a:t>ε</a:t>
            </a:r>
            <a:r>
              <a:rPr lang="en-US" sz="2000" b="1" baseline="-25000" dirty="0" smtClean="0"/>
              <a:t>)</a:t>
            </a:r>
            <a:endParaRPr lang="en-US" sz="2000" b="1" baseline="-25000" dirty="0"/>
          </a:p>
        </p:txBody>
      </p:sp>
      <p:sp>
        <p:nvSpPr>
          <p:cNvPr id="18" name="TextBox 17"/>
          <p:cNvSpPr txBox="1"/>
          <p:nvPr/>
        </p:nvSpPr>
        <p:spPr>
          <a:xfrm>
            <a:off x="4347036" y="1637827"/>
            <a:ext cx="3389069" cy="461665"/>
          </a:xfrm>
          <a:prstGeom prst="rect">
            <a:avLst/>
          </a:prstGeom>
          <a:noFill/>
        </p:spPr>
        <p:txBody>
          <a:bodyPr wrap="none" rtlCol="0">
            <a:spAutoFit/>
          </a:bodyPr>
          <a:lstStyle/>
          <a:p>
            <a:r>
              <a:rPr lang="en-US" dirty="0" smtClean="0"/>
              <a:t>Rate (1+</a:t>
            </a:r>
            <a:r>
              <a:rPr lang="el-GR" dirty="0" smtClean="0"/>
              <a:t>ε</a:t>
            </a:r>
            <a:r>
              <a:rPr lang="en-US" dirty="0" smtClean="0"/>
              <a:t>) “</a:t>
            </a:r>
            <a:r>
              <a:rPr lang="en-US" dirty="0" err="1" smtClean="0"/>
              <a:t>precode</a:t>
            </a:r>
            <a:r>
              <a:rPr lang="en-US" dirty="0" smtClean="0"/>
              <a:t>”</a:t>
            </a:r>
            <a:endParaRPr lang="en-US" dirty="0"/>
          </a:p>
        </p:txBody>
      </p:sp>
    </p:spTree>
    <p:extLst>
      <p:ext uri="{BB962C8B-B14F-4D97-AF65-F5344CB8AC3E}">
        <p14:creationId xmlns:p14="http://schemas.microsoft.com/office/powerpoint/2010/main" val="5879529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856" y="100466"/>
            <a:ext cx="8229600" cy="911905"/>
          </a:xfrm>
        </p:spPr>
        <p:txBody>
          <a:bodyPr/>
          <a:lstStyle/>
          <a:p>
            <a:r>
              <a:rPr lang="en-US" dirty="0" smtClean="0"/>
              <a:t>Augmented Raptor Codes	</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29</a:t>
            </a:fld>
            <a:endParaRPr lang="en-US"/>
          </a:p>
        </p:txBody>
      </p:sp>
      <p:sp>
        <p:nvSpPr>
          <p:cNvPr id="5" name="Rounded Rectangle 4"/>
          <p:cNvSpPr/>
          <p:nvPr/>
        </p:nvSpPr>
        <p:spPr>
          <a:xfrm>
            <a:off x="2808514" y="991810"/>
            <a:ext cx="2133600" cy="478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3135086" y="991810"/>
            <a:ext cx="10886" cy="478972"/>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a:off x="3614058" y="991810"/>
            <a:ext cx="10886" cy="478972"/>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H="1">
            <a:off x="4452257" y="1002696"/>
            <a:ext cx="10886" cy="478972"/>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732314" y="991810"/>
            <a:ext cx="2209800" cy="400110"/>
          </a:xfrm>
          <a:prstGeom prst="rect">
            <a:avLst/>
          </a:prstGeom>
          <a:noFill/>
        </p:spPr>
        <p:txBody>
          <a:bodyPr wrap="square" rtlCol="0">
            <a:spAutoFit/>
          </a:bodyPr>
          <a:lstStyle/>
          <a:p>
            <a:r>
              <a:rPr lang="en-US" sz="2000" dirty="0" smtClean="0"/>
              <a:t>m</a:t>
            </a:r>
            <a:r>
              <a:rPr lang="en-US" sz="2000" baseline="-25000" dirty="0" smtClean="0"/>
              <a:t>1 </a:t>
            </a:r>
            <a:r>
              <a:rPr lang="en-US" sz="2000" dirty="0" smtClean="0"/>
              <a:t>m</a:t>
            </a:r>
            <a:r>
              <a:rPr lang="en-US" sz="2000" baseline="-25000" dirty="0" smtClean="0"/>
              <a:t>2</a:t>
            </a:r>
            <a:r>
              <a:rPr lang="en-US" sz="2000" dirty="0" smtClean="0"/>
              <a:t>    …      m</a:t>
            </a:r>
            <a:r>
              <a:rPr lang="en-US" sz="2000" baseline="-25000" dirty="0" smtClean="0"/>
              <a:t>k</a:t>
            </a:r>
            <a:endParaRPr lang="en-US" sz="2000" baseline="-25000" dirty="0"/>
          </a:p>
        </p:txBody>
      </p:sp>
      <p:sp>
        <p:nvSpPr>
          <p:cNvPr id="12" name="Down Arrow 11"/>
          <p:cNvSpPr/>
          <p:nvPr/>
        </p:nvSpPr>
        <p:spPr>
          <a:xfrm>
            <a:off x="3875314" y="1685835"/>
            <a:ext cx="326571" cy="4136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2846614" y="2196013"/>
            <a:ext cx="2487386" cy="478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H="1">
            <a:off x="3173186" y="2196013"/>
            <a:ext cx="10886" cy="47897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H="1">
            <a:off x="3652158" y="2196013"/>
            <a:ext cx="10886" cy="478972"/>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H="1">
            <a:off x="4490357" y="2206899"/>
            <a:ext cx="10886" cy="478972"/>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2770414" y="2196013"/>
            <a:ext cx="2563586" cy="400110"/>
          </a:xfrm>
          <a:prstGeom prst="rect">
            <a:avLst/>
          </a:prstGeom>
          <a:noFill/>
        </p:spPr>
        <p:txBody>
          <a:bodyPr wrap="square" rtlCol="0">
            <a:spAutoFit/>
          </a:bodyPr>
          <a:lstStyle/>
          <a:p>
            <a:r>
              <a:rPr lang="en-US" sz="2000" b="1" dirty="0" smtClean="0"/>
              <a:t>s</a:t>
            </a:r>
            <a:r>
              <a:rPr lang="en-US" sz="2000" b="1" baseline="-25000" dirty="0" smtClean="0"/>
              <a:t>1 </a:t>
            </a:r>
            <a:r>
              <a:rPr lang="en-US" sz="2000" b="1" dirty="0" smtClean="0"/>
              <a:t>   s</a:t>
            </a:r>
            <a:r>
              <a:rPr lang="en-US" sz="2000" b="1" baseline="-25000" dirty="0" smtClean="0"/>
              <a:t>2</a:t>
            </a:r>
            <a:r>
              <a:rPr lang="en-US" sz="2000" b="1" dirty="0" smtClean="0"/>
              <a:t>    …       </a:t>
            </a:r>
            <a:r>
              <a:rPr lang="en-US" sz="2000" b="1" dirty="0" err="1" smtClean="0"/>
              <a:t>s</a:t>
            </a:r>
            <a:r>
              <a:rPr lang="en-US" sz="2000" b="1" baseline="-25000" dirty="0" err="1" smtClean="0"/>
              <a:t>k</a:t>
            </a:r>
            <a:r>
              <a:rPr lang="en-US" sz="2000" b="1" baseline="-25000" dirty="0" smtClean="0"/>
              <a:t>(1+</a:t>
            </a:r>
            <a:r>
              <a:rPr lang="el-GR" sz="2000" b="1" baseline="-25000" dirty="0" smtClean="0"/>
              <a:t>ε</a:t>
            </a:r>
            <a:r>
              <a:rPr lang="en-US" sz="2000" b="1" baseline="-25000" dirty="0" smtClean="0"/>
              <a:t>)</a:t>
            </a:r>
            <a:endParaRPr lang="en-US" sz="2000" b="1" baseline="-25000" dirty="0"/>
          </a:p>
        </p:txBody>
      </p:sp>
      <p:sp>
        <p:nvSpPr>
          <p:cNvPr id="18" name="TextBox 17"/>
          <p:cNvSpPr txBox="1"/>
          <p:nvPr/>
        </p:nvSpPr>
        <p:spPr>
          <a:xfrm>
            <a:off x="4347036" y="1637827"/>
            <a:ext cx="3389069" cy="461665"/>
          </a:xfrm>
          <a:prstGeom prst="rect">
            <a:avLst/>
          </a:prstGeom>
          <a:noFill/>
        </p:spPr>
        <p:txBody>
          <a:bodyPr wrap="none" rtlCol="0">
            <a:spAutoFit/>
          </a:bodyPr>
          <a:lstStyle/>
          <a:p>
            <a:r>
              <a:rPr lang="en-US" dirty="0" smtClean="0"/>
              <a:t>Rate (1+</a:t>
            </a:r>
            <a:r>
              <a:rPr lang="el-GR" dirty="0" smtClean="0"/>
              <a:t>ε</a:t>
            </a:r>
            <a:r>
              <a:rPr lang="en-US" dirty="0" smtClean="0"/>
              <a:t>) “</a:t>
            </a:r>
            <a:r>
              <a:rPr lang="en-US" dirty="0" err="1" smtClean="0"/>
              <a:t>precode</a:t>
            </a:r>
            <a:r>
              <a:rPr lang="en-US" dirty="0" smtClean="0"/>
              <a:t>”</a:t>
            </a:r>
            <a:endParaRPr lang="en-US" dirty="0"/>
          </a:p>
        </p:txBody>
      </p:sp>
      <p:sp>
        <p:nvSpPr>
          <p:cNvPr id="19" name="Cloud 18"/>
          <p:cNvSpPr/>
          <p:nvPr/>
        </p:nvSpPr>
        <p:spPr>
          <a:xfrm>
            <a:off x="206828" y="3646714"/>
            <a:ext cx="7630885" cy="296192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20" name="Rounded Rectangle 19"/>
          <p:cNvSpPr/>
          <p:nvPr/>
        </p:nvSpPr>
        <p:spPr>
          <a:xfrm>
            <a:off x="1959432" y="4990952"/>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1" name="Rounded Rectangle 20"/>
          <p:cNvSpPr/>
          <p:nvPr/>
        </p:nvSpPr>
        <p:spPr>
          <a:xfrm>
            <a:off x="2841176" y="4027148"/>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22" name="Rounded Rectangle 21"/>
          <p:cNvSpPr/>
          <p:nvPr/>
        </p:nvSpPr>
        <p:spPr>
          <a:xfrm>
            <a:off x="1453246" y="5495511"/>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3" name="Rounded Rectangle 22"/>
          <p:cNvSpPr/>
          <p:nvPr/>
        </p:nvSpPr>
        <p:spPr>
          <a:xfrm>
            <a:off x="5072743" y="5485858"/>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4" name="Rounded Rectangle 23"/>
          <p:cNvSpPr/>
          <p:nvPr/>
        </p:nvSpPr>
        <p:spPr>
          <a:xfrm>
            <a:off x="5470074" y="4926338"/>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5" name="Rounded Rectangle 24"/>
          <p:cNvSpPr/>
          <p:nvPr/>
        </p:nvSpPr>
        <p:spPr>
          <a:xfrm>
            <a:off x="2601688" y="544582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6" name="Rounded Rectangle 25"/>
          <p:cNvSpPr/>
          <p:nvPr/>
        </p:nvSpPr>
        <p:spPr>
          <a:xfrm>
            <a:off x="4103914" y="5004952"/>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7" name="Rounded Rectangle 26"/>
          <p:cNvSpPr/>
          <p:nvPr/>
        </p:nvSpPr>
        <p:spPr>
          <a:xfrm>
            <a:off x="6792686" y="5010393"/>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8" name="Rounded Rectangle 27"/>
          <p:cNvSpPr/>
          <p:nvPr/>
        </p:nvSpPr>
        <p:spPr>
          <a:xfrm>
            <a:off x="4691743" y="405910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29" name="Rounded Rectangle 28"/>
          <p:cNvSpPr/>
          <p:nvPr/>
        </p:nvSpPr>
        <p:spPr>
          <a:xfrm>
            <a:off x="1317173" y="4513350"/>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0" name="Rounded Rectangle 29"/>
          <p:cNvSpPr/>
          <p:nvPr/>
        </p:nvSpPr>
        <p:spPr>
          <a:xfrm>
            <a:off x="4054930" y="5744479"/>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1" name="Rounded Rectangle 30"/>
          <p:cNvSpPr/>
          <p:nvPr/>
        </p:nvSpPr>
        <p:spPr>
          <a:xfrm>
            <a:off x="6117773" y="4776935"/>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2" name="Rounded Rectangle 31"/>
          <p:cNvSpPr/>
          <p:nvPr/>
        </p:nvSpPr>
        <p:spPr>
          <a:xfrm>
            <a:off x="3243946" y="4038057"/>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33" name="Rounded Rectangle 32"/>
          <p:cNvSpPr/>
          <p:nvPr/>
        </p:nvSpPr>
        <p:spPr>
          <a:xfrm>
            <a:off x="3641271" y="4037525"/>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34" name="Rounded Rectangle 33"/>
          <p:cNvSpPr/>
          <p:nvPr/>
        </p:nvSpPr>
        <p:spPr>
          <a:xfrm>
            <a:off x="3303814" y="5021280"/>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5" name="TextBox 34"/>
          <p:cNvSpPr txBox="1"/>
          <p:nvPr/>
        </p:nvSpPr>
        <p:spPr>
          <a:xfrm>
            <a:off x="3962400" y="3975229"/>
            <a:ext cx="642256" cy="461665"/>
          </a:xfrm>
          <a:prstGeom prst="rect">
            <a:avLst/>
          </a:prstGeom>
          <a:noFill/>
        </p:spPr>
        <p:txBody>
          <a:bodyPr wrap="square" rtlCol="0">
            <a:spAutoFit/>
          </a:bodyPr>
          <a:lstStyle/>
          <a:p>
            <a:r>
              <a:rPr lang="en-US" dirty="0" smtClean="0">
                <a:solidFill>
                  <a:srgbClr val="FF0000"/>
                </a:solidFill>
              </a:rPr>
              <a:t>….</a:t>
            </a:r>
            <a:endParaRPr lang="en-US" dirty="0">
              <a:solidFill>
                <a:srgbClr val="FF0000"/>
              </a:solidFill>
            </a:endParaRPr>
          </a:p>
        </p:txBody>
      </p:sp>
      <p:sp>
        <p:nvSpPr>
          <p:cNvPr id="36" name="TextBox 35"/>
          <p:cNvSpPr txBox="1"/>
          <p:nvPr/>
        </p:nvSpPr>
        <p:spPr>
          <a:xfrm>
            <a:off x="2865664" y="3963227"/>
            <a:ext cx="2563586" cy="400110"/>
          </a:xfrm>
          <a:prstGeom prst="rect">
            <a:avLst/>
          </a:prstGeom>
          <a:noFill/>
        </p:spPr>
        <p:txBody>
          <a:bodyPr wrap="square" rtlCol="0">
            <a:spAutoFit/>
          </a:bodyPr>
          <a:lstStyle/>
          <a:p>
            <a:r>
              <a:rPr lang="en-US" sz="2000" b="1" dirty="0" smtClean="0">
                <a:solidFill>
                  <a:srgbClr val="FF0000"/>
                </a:solidFill>
              </a:rPr>
              <a:t>s</a:t>
            </a:r>
            <a:r>
              <a:rPr lang="en-US" sz="2000" b="1" baseline="-25000" dirty="0" smtClean="0">
                <a:solidFill>
                  <a:srgbClr val="FF0000"/>
                </a:solidFill>
              </a:rPr>
              <a:t>1 </a:t>
            </a:r>
            <a:r>
              <a:rPr lang="en-US" sz="2000" b="1" dirty="0" smtClean="0">
                <a:solidFill>
                  <a:srgbClr val="FF0000"/>
                </a:solidFill>
              </a:rPr>
              <a:t>  </a:t>
            </a:r>
            <a:r>
              <a:rPr lang="en-US" sz="2000" b="1" dirty="0" smtClean="0">
                <a:solidFill>
                  <a:srgbClr val="FF0000"/>
                </a:solidFill>
              </a:rPr>
              <a:t>s</a:t>
            </a:r>
            <a:r>
              <a:rPr lang="en-US" sz="2000" b="1" baseline="-25000" dirty="0" smtClean="0">
                <a:solidFill>
                  <a:srgbClr val="FF0000"/>
                </a:solidFill>
              </a:rPr>
              <a:t>2</a:t>
            </a:r>
            <a:r>
              <a:rPr lang="en-US" sz="2000" b="1" dirty="0" smtClean="0">
                <a:solidFill>
                  <a:srgbClr val="FF0000"/>
                </a:solidFill>
              </a:rPr>
              <a:t>               </a:t>
            </a:r>
            <a:r>
              <a:rPr lang="en-US" sz="2000" b="1" dirty="0" err="1" smtClean="0">
                <a:solidFill>
                  <a:srgbClr val="FF0000"/>
                </a:solidFill>
              </a:rPr>
              <a:t>s</a:t>
            </a:r>
            <a:r>
              <a:rPr lang="en-US" sz="2000" b="1" baseline="-25000" dirty="0" err="1" smtClean="0">
                <a:solidFill>
                  <a:srgbClr val="FF0000"/>
                </a:solidFill>
              </a:rPr>
              <a:t>k</a:t>
            </a:r>
            <a:r>
              <a:rPr lang="en-US" sz="2000" b="1" baseline="-25000" dirty="0" smtClean="0">
                <a:solidFill>
                  <a:srgbClr val="FF0000"/>
                </a:solidFill>
              </a:rPr>
              <a:t>(1+</a:t>
            </a:r>
            <a:r>
              <a:rPr lang="el-GR" sz="2000" b="1" baseline="-25000" dirty="0" smtClean="0">
                <a:solidFill>
                  <a:srgbClr val="FF0000"/>
                </a:solidFill>
              </a:rPr>
              <a:t>ε</a:t>
            </a:r>
            <a:r>
              <a:rPr lang="en-US" sz="2000" b="1" baseline="-25000" dirty="0" smtClean="0">
                <a:solidFill>
                  <a:srgbClr val="FF0000"/>
                </a:solidFill>
              </a:rPr>
              <a:t>)</a:t>
            </a:r>
            <a:endParaRPr lang="en-US" sz="2000" b="1" baseline="-25000" dirty="0">
              <a:solidFill>
                <a:srgbClr val="FF0000"/>
              </a:solidFill>
            </a:endParaRPr>
          </a:p>
        </p:txBody>
      </p:sp>
      <p:sp>
        <p:nvSpPr>
          <p:cNvPr id="37" name="TextBox 36"/>
          <p:cNvSpPr txBox="1"/>
          <p:nvPr/>
        </p:nvSpPr>
        <p:spPr>
          <a:xfrm>
            <a:off x="3752556" y="2799700"/>
            <a:ext cx="420308" cy="461665"/>
          </a:xfrm>
          <a:prstGeom prst="rect">
            <a:avLst/>
          </a:prstGeom>
          <a:solidFill>
            <a:srgbClr val="FFFF00"/>
          </a:solidFill>
        </p:spPr>
        <p:txBody>
          <a:bodyPr wrap="none" rtlCol="0">
            <a:spAutoFit/>
          </a:bodyPr>
          <a:lstStyle/>
          <a:p>
            <a:r>
              <a:rPr lang="el-GR" dirty="0" smtClean="0">
                <a:solidFill>
                  <a:srgbClr val="00B050"/>
                </a:solidFill>
              </a:rPr>
              <a:t>Ω</a:t>
            </a:r>
            <a:endParaRPr lang="en-US" dirty="0">
              <a:solidFill>
                <a:srgbClr val="00B050"/>
              </a:solidFill>
            </a:endParaRPr>
          </a:p>
        </p:txBody>
      </p:sp>
      <p:cxnSp>
        <p:nvCxnSpPr>
          <p:cNvPr id="38" name="Straight Arrow Connector 37"/>
          <p:cNvCxnSpPr/>
          <p:nvPr/>
        </p:nvCxnSpPr>
        <p:spPr>
          <a:xfrm>
            <a:off x="3861708" y="3329455"/>
            <a:ext cx="1279070" cy="1753211"/>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flipH="1">
            <a:off x="3042560" y="3396163"/>
            <a:ext cx="794654" cy="1454036"/>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4882243" y="2842210"/>
            <a:ext cx="3518912" cy="461665"/>
          </a:xfrm>
          <a:prstGeom prst="rect">
            <a:avLst/>
          </a:prstGeom>
          <a:noFill/>
        </p:spPr>
        <p:txBody>
          <a:bodyPr wrap="none" rtlCol="0">
            <a:spAutoFit/>
          </a:bodyPr>
          <a:lstStyle/>
          <a:p>
            <a:r>
              <a:rPr lang="en-US" dirty="0" smtClean="0"/>
              <a:t>Object of optimization</a:t>
            </a:r>
            <a:endParaRPr lang="en-US" dirty="0"/>
          </a:p>
        </p:txBody>
      </p:sp>
      <p:sp>
        <p:nvSpPr>
          <p:cNvPr id="44" name="Right Arrow 43"/>
          <p:cNvSpPr/>
          <p:nvPr/>
        </p:nvSpPr>
        <p:spPr>
          <a:xfrm>
            <a:off x="4294414" y="2957627"/>
            <a:ext cx="420907" cy="230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7952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838200" y="1219200"/>
            <a:ext cx="7728857" cy="2394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457200" y="1240971"/>
            <a:ext cx="8294914" cy="5355772"/>
          </a:xfrm>
          <a:effectLst>
            <a:glow rad="228600">
              <a:schemeClr val="accent6">
                <a:satMod val="175000"/>
                <a:alpha val="40000"/>
              </a:schemeClr>
            </a:glow>
          </a:effectLst>
          <a:scene3d>
            <a:camera prst="orthographicFront"/>
            <a:lightRig rig="threePt" dir="t"/>
          </a:scene3d>
          <a:sp3d>
            <a:bevelT/>
          </a:sp3d>
        </p:spPr>
        <p:txBody>
          <a:bodyPr/>
          <a:lstStyle/>
          <a:p>
            <a:r>
              <a:rPr lang="en-US" b="1" dirty="0" err="1" smtClean="0"/>
              <a:t>Rateless</a:t>
            </a:r>
            <a:r>
              <a:rPr lang="en-US" b="1" dirty="0" smtClean="0"/>
              <a:t> </a:t>
            </a:r>
            <a:r>
              <a:rPr lang="en-US" b="1" dirty="0" smtClean="0"/>
              <a:t>codes </a:t>
            </a:r>
            <a:r>
              <a:rPr lang="en-US" b="1" dirty="0" smtClean="0"/>
              <a:t>in </a:t>
            </a:r>
            <a:r>
              <a:rPr lang="en-US" b="1" dirty="0" smtClean="0"/>
              <a:t>network applications</a:t>
            </a:r>
            <a:endParaRPr lang="en-US" b="1" dirty="0" smtClean="0"/>
          </a:p>
          <a:p>
            <a:pPr lvl="1"/>
            <a:r>
              <a:rPr lang="en-US" sz="2400" b="1" dirty="0" smtClean="0">
                <a:solidFill>
                  <a:srgbClr val="00B050"/>
                </a:solidFill>
              </a:rPr>
              <a:t>Efficient Repair in Storage Problems</a:t>
            </a:r>
          </a:p>
          <a:p>
            <a:pPr lvl="1"/>
            <a:r>
              <a:rPr lang="en-US" sz="2400" b="1" dirty="0" smtClean="0">
                <a:solidFill>
                  <a:srgbClr val="00B050"/>
                </a:solidFill>
              </a:rPr>
              <a:t>Systematic </a:t>
            </a:r>
            <a:r>
              <a:rPr lang="en-US" sz="2400" b="1" dirty="0" err="1" smtClean="0">
                <a:solidFill>
                  <a:srgbClr val="00B050"/>
                </a:solidFill>
              </a:rPr>
              <a:t>Rateless</a:t>
            </a:r>
            <a:r>
              <a:rPr lang="en-US" sz="2400" b="1" dirty="0" smtClean="0">
                <a:solidFill>
                  <a:srgbClr val="00B050"/>
                </a:solidFill>
              </a:rPr>
              <a:t> Codes</a:t>
            </a:r>
          </a:p>
          <a:p>
            <a:pPr lvl="1"/>
            <a:r>
              <a:rPr lang="en-US" sz="2400" b="1" dirty="0" smtClean="0">
                <a:solidFill>
                  <a:srgbClr val="FFC000"/>
                </a:solidFill>
              </a:rPr>
              <a:t>Broadcasting with Side Information</a:t>
            </a:r>
          </a:p>
          <a:p>
            <a:pPr lvl="1"/>
            <a:r>
              <a:rPr lang="en-US" sz="2400" b="1" dirty="0" smtClean="0">
                <a:solidFill>
                  <a:srgbClr val="FFC000"/>
                </a:solidFill>
              </a:rPr>
              <a:t>Broadcasting over multiple hops</a:t>
            </a:r>
          </a:p>
          <a:p>
            <a:pPr marL="457200" lvl="1" indent="0">
              <a:buNone/>
            </a:pPr>
            <a:endParaRPr lang="en-US" sz="2400" b="1" dirty="0" smtClean="0"/>
          </a:p>
          <a:p>
            <a:r>
              <a:rPr lang="en-US" sz="2800" b="1" dirty="0" smtClean="0"/>
              <a:t>Role of Coding in Wireless Erasure Networks</a:t>
            </a:r>
          </a:p>
          <a:p>
            <a:pPr marL="0" indent="0">
              <a:buNone/>
            </a:pPr>
            <a:endParaRPr lang="en-US" sz="2800" b="1" dirty="0" smtClean="0"/>
          </a:p>
          <a:p>
            <a:r>
              <a:rPr lang="en-US" sz="2800" b="1" dirty="0" smtClean="0"/>
              <a:t>Control of a Broadcast Server</a:t>
            </a:r>
          </a:p>
          <a:p>
            <a:pPr lvl="1"/>
            <a:r>
              <a:rPr lang="en-US" sz="2400" b="1" dirty="0" smtClean="0">
                <a:solidFill>
                  <a:srgbClr val="FFC000"/>
                </a:solidFill>
              </a:rPr>
              <a:t>Fixed Costs for Server</a:t>
            </a:r>
          </a:p>
          <a:p>
            <a:pPr lvl="1"/>
            <a:r>
              <a:rPr lang="en-US" sz="2400" b="1" dirty="0" smtClean="0">
                <a:solidFill>
                  <a:srgbClr val="00B050"/>
                </a:solidFill>
              </a:rPr>
              <a:t>Online Constraint on Server</a:t>
            </a:r>
            <a:r>
              <a:rPr lang="en-US" b="1" dirty="0" smtClean="0"/>
              <a:t/>
            </a:r>
            <a:br>
              <a:rPr lang="en-US" b="1" dirty="0" smtClean="0"/>
            </a:br>
            <a:endParaRPr lang="en-US" b="1" dirty="0" smtClean="0"/>
          </a:p>
        </p:txBody>
      </p:sp>
      <p:sp>
        <p:nvSpPr>
          <p:cNvPr id="4" name="Slide Number Placeholder 3"/>
          <p:cNvSpPr>
            <a:spLocks noGrp="1"/>
          </p:cNvSpPr>
          <p:nvPr>
            <p:ph type="sldNum" sz="quarter" idx="12"/>
          </p:nvPr>
        </p:nvSpPr>
        <p:spPr/>
        <p:txBody>
          <a:bodyPr/>
          <a:lstStyle/>
          <a:p>
            <a:pPr>
              <a:defRPr/>
            </a:pPr>
            <a:fld id="{A07CDB20-95D2-1143-81F0-F223C662353F}" type="slidenum">
              <a:rPr lang="en-US" smtClean="0"/>
              <a:pPr>
                <a:defRPr/>
              </a:pPr>
              <a:t>3</a:t>
            </a:fld>
            <a:endParaRPr lang="en-US" dirty="0"/>
          </a:p>
        </p:txBody>
      </p:sp>
      <p:sp>
        <p:nvSpPr>
          <p:cNvPr id="5" name="TextBox 4"/>
          <p:cNvSpPr txBox="1"/>
          <p:nvPr/>
        </p:nvSpPr>
        <p:spPr>
          <a:xfrm>
            <a:off x="315686" y="2035629"/>
            <a:ext cx="184731"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295484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p:cNvSpPr/>
          <p:nvPr/>
        </p:nvSpPr>
        <p:spPr>
          <a:xfrm>
            <a:off x="239487" y="2100943"/>
            <a:ext cx="7630885" cy="354152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8" name="Rounded Rectangle 17"/>
          <p:cNvSpPr/>
          <p:nvPr/>
        </p:nvSpPr>
        <p:spPr>
          <a:xfrm>
            <a:off x="3276605" y="3071888"/>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7" name="Rounded Rectangle 6"/>
          <p:cNvSpPr/>
          <p:nvPr/>
        </p:nvSpPr>
        <p:spPr>
          <a:xfrm>
            <a:off x="2873835" y="3060979"/>
            <a:ext cx="381000" cy="29391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2" name="Title 1"/>
          <p:cNvSpPr>
            <a:spLocks noGrp="1"/>
          </p:cNvSpPr>
          <p:nvPr>
            <p:ph type="title"/>
          </p:nvPr>
        </p:nvSpPr>
        <p:spPr/>
        <p:txBody>
          <a:bodyPr/>
          <a:lstStyle/>
          <a:p>
            <a:r>
              <a:rPr lang="en-US" dirty="0" smtClean="0"/>
              <a:t>Overhead Optimization</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30</a:t>
            </a:fld>
            <a:endParaRPr lang="en-US"/>
          </a:p>
        </p:txBody>
      </p:sp>
      <p:sp>
        <p:nvSpPr>
          <p:cNvPr id="6" name="Rounded Rectangle 5"/>
          <p:cNvSpPr/>
          <p:nvPr/>
        </p:nvSpPr>
        <p:spPr>
          <a:xfrm>
            <a:off x="1992091" y="4077648"/>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8" name="Rounded Rectangle 7"/>
          <p:cNvSpPr/>
          <p:nvPr/>
        </p:nvSpPr>
        <p:spPr>
          <a:xfrm>
            <a:off x="1485905" y="4529342"/>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Rounded Rectangle 8"/>
          <p:cNvSpPr/>
          <p:nvPr/>
        </p:nvSpPr>
        <p:spPr>
          <a:xfrm>
            <a:off x="5105402" y="4519689"/>
            <a:ext cx="381000" cy="29391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0" name="Rounded Rectangle 9"/>
          <p:cNvSpPr/>
          <p:nvPr/>
        </p:nvSpPr>
        <p:spPr>
          <a:xfrm>
            <a:off x="5502733" y="3960169"/>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1" name="Rounded Rectangle 10"/>
          <p:cNvSpPr/>
          <p:nvPr/>
        </p:nvSpPr>
        <p:spPr>
          <a:xfrm>
            <a:off x="2634347" y="4479655"/>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2" name="Rounded Rectangle 11"/>
          <p:cNvSpPr/>
          <p:nvPr/>
        </p:nvSpPr>
        <p:spPr>
          <a:xfrm>
            <a:off x="4136573" y="4038783"/>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3" name="Rounded Rectangle 12"/>
          <p:cNvSpPr/>
          <p:nvPr/>
        </p:nvSpPr>
        <p:spPr>
          <a:xfrm>
            <a:off x="6825345" y="404422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4" name="Rounded Rectangle 13"/>
          <p:cNvSpPr/>
          <p:nvPr/>
        </p:nvSpPr>
        <p:spPr>
          <a:xfrm>
            <a:off x="4724402" y="3092935"/>
            <a:ext cx="381000" cy="29391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15" name="Rounded Rectangle 14"/>
          <p:cNvSpPr/>
          <p:nvPr/>
        </p:nvSpPr>
        <p:spPr>
          <a:xfrm>
            <a:off x="1349832" y="3547181"/>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6" name="Rounded Rectangle 15"/>
          <p:cNvSpPr/>
          <p:nvPr/>
        </p:nvSpPr>
        <p:spPr>
          <a:xfrm>
            <a:off x="4087589" y="4778310"/>
            <a:ext cx="381000" cy="29391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7" name="Rounded Rectangle 16"/>
          <p:cNvSpPr/>
          <p:nvPr/>
        </p:nvSpPr>
        <p:spPr>
          <a:xfrm>
            <a:off x="6150432" y="3810766"/>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9" name="Rounded Rectangle 18"/>
          <p:cNvSpPr/>
          <p:nvPr/>
        </p:nvSpPr>
        <p:spPr>
          <a:xfrm>
            <a:off x="3673930" y="3071356"/>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20" name="Rounded Rectangle 19"/>
          <p:cNvSpPr/>
          <p:nvPr/>
        </p:nvSpPr>
        <p:spPr>
          <a:xfrm>
            <a:off x="3336473" y="4055111"/>
            <a:ext cx="381000" cy="29391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1" name="TextBox 20"/>
          <p:cNvSpPr txBox="1"/>
          <p:nvPr/>
        </p:nvSpPr>
        <p:spPr>
          <a:xfrm>
            <a:off x="3995059" y="3009060"/>
            <a:ext cx="642256" cy="461665"/>
          </a:xfrm>
          <a:prstGeom prst="rect">
            <a:avLst/>
          </a:prstGeom>
          <a:noFill/>
        </p:spPr>
        <p:txBody>
          <a:bodyPr wrap="square" rtlCol="0">
            <a:spAutoFit/>
          </a:bodyPr>
          <a:lstStyle/>
          <a:p>
            <a:r>
              <a:rPr lang="en-US" dirty="0" smtClean="0">
                <a:solidFill>
                  <a:srgbClr val="FF0000"/>
                </a:solidFill>
              </a:rPr>
              <a:t>….</a:t>
            </a:r>
            <a:endParaRPr lang="en-US" dirty="0">
              <a:solidFill>
                <a:srgbClr val="FF0000"/>
              </a:solidFill>
            </a:endParaRPr>
          </a:p>
        </p:txBody>
      </p:sp>
      <p:sp>
        <p:nvSpPr>
          <p:cNvPr id="22" name="TextBox 21"/>
          <p:cNvSpPr txBox="1"/>
          <p:nvPr/>
        </p:nvSpPr>
        <p:spPr>
          <a:xfrm>
            <a:off x="2898323" y="2997058"/>
            <a:ext cx="2563586" cy="400110"/>
          </a:xfrm>
          <a:prstGeom prst="rect">
            <a:avLst/>
          </a:prstGeom>
          <a:noFill/>
        </p:spPr>
        <p:txBody>
          <a:bodyPr wrap="square" rtlCol="0">
            <a:spAutoFit/>
          </a:bodyPr>
          <a:lstStyle/>
          <a:p>
            <a:r>
              <a:rPr lang="en-US" sz="2000" b="1" dirty="0" smtClean="0">
                <a:solidFill>
                  <a:srgbClr val="FF0000"/>
                </a:solidFill>
              </a:rPr>
              <a:t>s</a:t>
            </a:r>
            <a:r>
              <a:rPr lang="en-US" sz="2000" b="1" baseline="-25000" dirty="0" smtClean="0">
                <a:solidFill>
                  <a:srgbClr val="FF0000"/>
                </a:solidFill>
              </a:rPr>
              <a:t>1 </a:t>
            </a:r>
            <a:r>
              <a:rPr lang="en-US" sz="2000" b="1" dirty="0" smtClean="0">
                <a:solidFill>
                  <a:srgbClr val="FF0000"/>
                </a:solidFill>
              </a:rPr>
              <a:t> </a:t>
            </a:r>
            <a:r>
              <a:rPr lang="en-US" sz="2000" b="1" dirty="0" smtClean="0">
                <a:solidFill>
                  <a:srgbClr val="FF0000"/>
                </a:solidFill>
              </a:rPr>
              <a:t> s</a:t>
            </a:r>
            <a:r>
              <a:rPr lang="en-US" sz="2000" b="1" baseline="-25000" dirty="0" smtClean="0">
                <a:solidFill>
                  <a:srgbClr val="FF0000"/>
                </a:solidFill>
              </a:rPr>
              <a:t>2 </a:t>
            </a:r>
            <a:r>
              <a:rPr lang="en-US" sz="2000" b="1" dirty="0" smtClean="0">
                <a:solidFill>
                  <a:srgbClr val="FF0000"/>
                </a:solidFill>
              </a:rPr>
              <a:t>               </a:t>
            </a:r>
            <a:r>
              <a:rPr lang="en-US" sz="2000" b="1" dirty="0" err="1" smtClean="0">
                <a:solidFill>
                  <a:srgbClr val="FF0000"/>
                </a:solidFill>
              </a:rPr>
              <a:t>s</a:t>
            </a:r>
            <a:r>
              <a:rPr lang="en-US" sz="2000" b="1" baseline="-25000" dirty="0" err="1" smtClean="0">
                <a:solidFill>
                  <a:srgbClr val="FF0000"/>
                </a:solidFill>
              </a:rPr>
              <a:t>k</a:t>
            </a:r>
            <a:r>
              <a:rPr lang="en-US" sz="2000" b="1" baseline="-25000" dirty="0" smtClean="0">
                <a:solidFill>
                  <a:srgbClr val="FF0000"/>
                </a:solidFill>
              </a:rPr>
              <a:t>(1+</a:t>
            </a:r>
            <a:r>
              <a:rPr lang="el-GR" sz="2000" b="1" baseline="-25000" dirty="0" smtClean="0">
                <a:solidFill>
                  <a:srgbClr val="FF0000"/>
                </a:solidFill>
              </a:rPr>
              <a:t>ε</a:t>
            </a:r>
            <a:r>
              <a:rPr lang="en-US" sz="2000" b="1" baseline="-25000" dirty="0" smtClean="0">
                <a:solidFill>
                  <a:srgbClr val="FF0000"/>
                </a:solidFill>
              </a:rPr>
              <a:t>)</a:t>
            </a:r>
            <a:endParaRPr lang="en-US" sz="2000" b="1" baseline="-25000" dirty="0">
              <a:solidFill>
                <a:srgbClr val="FF0000"/>
              </a:solidFill>
            </a:endParaRPr>
          </a:p>
        </p:txBody>
      </p:sp>
      <p:sp>
        <p:nvSpPr>
          <p:cNvPr id="23" name="TextBox 22"/>
          <p:cNvSpPr txBox="1"/>
          <p:nvPr/>
        </p:nvSpPr>
        <p:spPr>
          <a:xfrm>
            <a:off x="1047877" y="1380253"/>
            <a:ext cx="6460423" cy="461665"/>
          </a:xfrm>
          <a:prstGeom prst="rect">
            <a:avLst/>
          </a:prstGeom>
          <a:solidFill>
            <a:srgbClr val="00B050"/>
          </a:solidFill>
        </p:spPr>
        <p:txBody>
          <a:bodyPr wrap="none" rtlCol="0">
            <a:spAutoFit/>
          </a:bodyPr>
          <a:lstStyle/>
          <a:p>
            <a:r>
              <a:rPr lang="en-US" dirty="0" smtClean="0"/>
              <a:t>Consider an </a:t>
            </a:r>
            <a:r>
              <a:rPr lang="en-US" i="1" dirty="0" smtClean="0"/>
              <a:t>arbitrary</a:t>
            </a:r>
            <a:r>
              <a:rPr lang="en-US" dirty="0" smtClean="0"/>
              <a:t> set of k(1+</a:t>
            </a:r>
            <a:r>
              <a:rPr lang="el-GR" dirty="0" smtClean="0"/>
              <a:t>δ</a:t>
            </a:r>
            <a:r>
              <a:rPr lang="en-US" dirty="0" smtClean="0"/>
              <a:t>) symbols</a:t>
            </a:r>
            <a:endParaRPr lang="en-US" dirty="0"/>
          </a:p>
        </p:txBody>
      </p:sp>
    </p:spTree>
    <p:extLst>
      <p:ext uri="{BB962C8B-B14F-4D97-AF65-F5344CB8AC3E}">
        <p14:creationId xmlns:p14="http://schemas.microsoft.com/office/powerpoint/2010/main" val="7600824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645229" y="2841171"/>
            <a:ext cx="3048000" cy="8273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rot="1461782">
            <a:off x="2933986" y="3871121"/>
            <a:ext cx="2874414" cy="1273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4724402" y="3092935"/>
            <a:ext cx="381000" cy="29391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2" name="Title 1"/>
          <p:cNvSpPr>
            <a:spLocks noGrp="1"/>
          </p:cNvSpPr>
          <p:nvPr>
            <p:ph type="title"/>
          </p:nvPr>
        </p:nvSpPr>
        <p:spPr/>
        <p:txBody>
          <a:bodyPr/>
          <a:lstStyle/>
          <a:p>
            <a:r>
              <a:rPr lang="en-US" dirty="0" smtClean="0"/>
              <a:t>Overhead Optimization</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31</a:t>
            </a:fld>
            <a:endParaRPr lang="en-US"/>
          </a:p>
        </p:txBody>
      </p:sp>
      <p:sp>
        <p:nvSpPr>
          <p:cNvPr id="7" name="Rounded Rectangle 6"/>
          <p:cNvSpPr/>
          <p:nvPr/>
        </p:nvSpPr>
        <p:spPr>
          <a:xfrm>
            <a:off x="2873835" y="3060979"/>
            <a:ext cx="381000" cy="29391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9" name="Rounded Rectangle 8"/>
          <p:cNvSpPr/>
          <p:nvPr/>
        </p:nvSpPr>
        <p:spPr>
          <a:xfrm>
            <a:off x="5105402" y="4519689"/>
            <a:ext cx="381000" cy="29391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6" name="Rounded Rectangle 15"/>
          <p:cNvSpPr/>
          <p:nvPr/>
        </p:nvSpPr>
        <p:spPr>
          <a:xfrm>
            <a:off x="4087589" y="4778310"/>
            <a:ext cx="381000" cy="29391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0" name="Rounded Rectangle 19"/>
          <p:cNvSpPr/>
          <p:nvPr/>
        </p:nvSpPr>
        <p:spPr>
          <a:xfrm>
            <a:off x="3336473" y="4055111"/>
            <a:ext cx="381000" cy="29391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3" name="TextBox 22"/>
          <p:cNvSpPr txBox="1"/>
          <p:nvPr/>
        </p:nvSpPr>
        <p:spPr>
          <a:xfrm>
            <a:off x="314137" y="1388906"/>
            <a:ext cx="6806672" cy="830997"/>
          </a:xfrm>
          <a:prstGeom prst="rect">
            <a:avLst/>
          </a:prstGeom>
          <a:noFill/>
        </p:spPr>
        <p:txBody>
          <a:bodyPr wrap="none" rtlCol="0">
            <a:spAutoFit/>
          </a:bodyPr>
          <a:lstStyle/>
          <a:p>
            <a:pPr marL="342900" indent="-342900">
              <a:buFont typeface="Arial" pitchFamily="34" charset="0"/>
              <a:buChar char="•"/>
            </a:pPr>
            <a:r>
              <a:rPr lang="en-US" dirty="0" smtClean="0"/>
              <a:t>Consider an </a:t>
            </a:r>
            <a:r>
              <a:rPr lang="en-US" i="1" dirty="0" smtClean="0"/>
              <a:t>arbitrary</a:t>
            </a:r>
            <a:r>
              <a:rPr lang="en-US" dirty="0" smtClean="0"/>
              <a:t> set of </a:t>
            </a:r>
            <a:r>
              <a:rPr lang="en-US" dirty="0" smtClean="0">
                <a:solidFill>
                  <a:srgbClr val="FF0000"/>
                </a:solidFill>
              </a:rPr>
              <a:t>k(1+</a:t>
            </a:r>
            <a:r>
              <a:rPr lang="el-GR" dirty="0" smtClean="0">
                <a:solidFill>
                  <a:srgbClr val="FF0000"/>
                </a:solidFill>
              </a:rPr>
              <a:t>δ</a:t>
            </a:r>
            <a:r>
              <a:rPr lang="en-US" dirty="0" smtClean="0">
                <a:solidFill>
                  <a:srgbClr val="FF0000"/>
                </a:solidFill>
              </a:rPr>
              <a:t>)</a:t>
            </a:r>
            <a:r>
              <a:rPr lang="en-US" dirty="0" smtClean="0"/>
              <a:t> symbols</a:t>
            </a:r>
          </a:p>
          <a:p>
            <a:pPr marL="342900" indent="-342900">
              <a:buFont typeface="Arial" pitchFamily="34" charset="0"/>
              <a:buChar char="•"/>
            </a:pPr>
            <a:r>
              <a:rPr lang="en-US" dirty="0" smtClean="0"/>
              <a:t>Fraction </a:t>
            </a:r>
            <a:r>
              <a:rPr lang="el-GR" dirty="0" smtClean="0">
                <a:solidFill>
                  <a:srgbClr val="FF0000"/>
                </a:solidFill>
              </a:rPr>
              <a:t>α</a:t>
            </a:r>
            <a:r>
              <a:rPr lang="en-US" dirty="0" smtClean="0"/>
              <a:t> from fountain part</a:t>
            </a:r>
            <a:endParaRPr lang="en-US" dirty="0"/>
          </a:p>
        </p:txBody>
      </p:sp>
      <p:sp>
        <p:nvSpPr>
          <p:cNvPr id="27" name="Left Arrow 26"/>
          <p:cNvSpPr/>
          <p:nvPr/>
        </p:nvSpPr>
        <p:spPr>
          <a:xfrm>
            <a:off x="5882818" y="3092935"/>
            <a:ext cx="381607" cy="34562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ft Arrow 27"/>
          <p:cNvSpPr/>
          <p:nvPr/>
        </p:nvSpPr>
        <p:spPr>
          <a:xfrm>
            <a:off x="5752189" y="4423193"/>
            <a:ext cx="381607" cy="34562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6422571" y="3092935"/>
            <a:ext cx="1796143" cy="461665"/>
          </a:xfrm>
          <a:prstGeom prst="rect">
            <a:avLst/>
          </a:prstGeom>
          <a:noFill/>
        </p:spPr>
        <p:txBody>
          <a:bodyPr wrap="square" rtlCol="0">
            <a:spAutoFit/>
          </a:bodyPr>
          <a:lstStyle/>
          <a:p>
            <a:r>
              <a:rPr lang="en-US" dirty="0" smtClean="0">
                <a:solidFill>
                  <a:srgbClr val="FF0000"/>
                </a:solidFill>
              </a:rPr>
              <a:t>k(1+</a:t>
            </a:r>
            <a:r>
              <a:rPr lang="el-GR" dirty="0" smtClean="0">
                <a:solidFill>
                  <a:srgbClr val="FF0000"/>
                </a:solidFill>
              </a:rPr>
              <a:t>δ</a:t>
            </a:r>
            <a:r>
              <a:rPr lang="en-US" dirty="0" smtClean="0">
                <a:solidFill>
                  <a:srgbClr val="FF0000"/>
                </a:solidFill>
              </a:rPr>
              <a:t>)(1-</a:t>
            </a:r>
            <a:r>
              <a:rPr lang="el-GR" dirty="0" smtClean="0">
                <a:solidFill>
                  <a:srgbClr val="FF0000"/>
                </a:solidFill>
              </a:rPr>
              <a:t>α</a:t>
            </a:r>
            <a:r>
              <a:rPr lang="en-US" dirty="0" smtClean="0">
                <a:solidFill>
                  <a:srgbClr val="FF0000"/>
                </a:solidFill>
              </a:rPr>
              <a:t>)</a:t>
            </a:r>
            <a:endParaRPr lang="en-US" dirty="0">
              <a:solidFill>
                <a:srgbClr val="FF0000"/>
              </a:solidFill>
            </a:endParaRPr>
          </a:p>
        </p:txBody>
      </p:sp>
      <p:sp>
        <p:nvSpPr>
          <p:cNvPr id="32" name="TextBox 31"/>
          <p:cNvSpPr txBox="1"/>
          <p:nvPr/>
        </p:nvSpPr>
        <p:spPr>
          <a:xfrm>
            <a:off x="6422570" y="4288856"/>
            <a:ext cx="1796143" cy="461665"/>
          </a:xfrm>
          <a:prstGeom prst="rect">
            <a:avLst/>
          </a:prstGeom>
          <a:noFill/>
        </p:spPr>
        <p:txBody>
          <a:bodyPr wrap="square" rtlCol="0">
            <a:spAutoFit/>
          </a:bodyPr>
          <a:lstStyle/>
          <a:p>
            <a:r>
              <a:rPr lang="en-US" dirty="0" smtClean="0">
                <a:solidFill>
                  <a:srgbClr val="FF0000"/>
                </a:solidFill>
              </a:rPr>
              <a:t>k(1+</a:t>
            </a:r>
            <a:r>
              <a:rPr lang="el-GR" dirty="0" smtClean="0">
                <a:solidFill>
                  <a:srgbClr val="FF0000"/>
                </a:solidFill>
              </a:rPr>
              <a:t>δ</a:t>
            </a:r>
            <a:r>
              <a:rPr lang="en-US" dirty="0" smtClean="0">
                <a:solidFill>
                  <a:srgbClr val="FF0000"/>
                </a:solidFill>
              </a:rPr>
              <a:t>)</a:t>
            </a:r>
            <a:r>
              <a:rPr lang="el-GR" dirty="0" smtClean="0">
                <a:solidFill>
                  <a:srgbClr val="FF0000"/>
                </a:solidFill>
              </a:rPr>
              <a:t>α</a:t>
            </a:r>
            <a:endParaRPr lang="en-US" dirty="0">
              <a:solidFill>
                <a:srgbClr val="FF0000"/>
              </a:solidFill>
            </a:endParaRPr>
          </a:p>
        </p:txBody>
      </p:sp>
      <p:sp>
        <p:nvSpPr>
          <p:cNvPr id="33" name="TextBox 32"/>
          <p:cNvSpPr txBox="1"/>
          <p:nvPr/>
        </p:nvSpPr>
        <p:spPr>
          <a:xfrm>
            <a:off x="20990" y="5711026"/>
            <a:ext cx="8194872" cy="461665"/>
          </a:xfrm>
          <a:prstGeom prst="rect">
            <a:avLst/>
          </a:prstGeom>
          <a:noFill/>
        </p:spPr>
        <p:txBody>
          <a:bodyPr wrap="none" rtlCol="0">
            <a:spAutoFit/>
          </a:bodyPr>
          <a:lstStyle/>
          <a:p>
            <a:pPr marL="342900" indent="-342900">
              <a:buFont typeface="Arial" pitchFamily="34" charset="0"/>
              <a:buChar char="•"/>
            </a:pPr>
            <a:r>
              <a:rPr lang="en-US" b="1" dirty="0" smtClean="0"/>
              <a:t>Need to recover at least k for </a:t>
            </a:r>
            <a:r>
              <a:rPr lang="en-US" b="1" dirty="0" err="1" smtClean="0"/>
              <a:t>precode</a:t>
            </a:r>
            <a:r>
              <a:rPr lang="en-US" b="1" dirty="0" smtClean="0"/>
              <a:t> to take over</a:t>
            </a:r>
            <a:endParaRPr lang="en-US" b="1" dirty="0"/>
          </a:p>
        </p:txBody>
      </p:sp>
      <p:sp>
        <p:nvSpPr>
          <p:cNvPr id="22" name="TextBox 21"/>
          <p:cNvSpPr txBox="1"/>
          <p:nvPr/>
        </p:nvSpPr>
        <p:spPr>
          <a:xfrm>
            <a:off x="2809102" y="2947115"/>
            <a:ext cx="2639779" cy="461665"/>
          </a:xfrm>
          <a:prstGeom prst="rect">
            <a:avLst/>
          </a:prstGeom>
          <a:noFill/>
        </p:spPr>
        <p:txBody>
          <a:bodyPr wrap="square" rtlCol="0">
            <a:spAutoFit/>
          </a:bodyPr>
          <a:lstStyle/>
          <a:p>
            <a:r>
              <a:rPr lang="en-US" sz="2000" dirty="0" smtClean="0">
                <a:solidFill>
                  <a:srgbClr val="FF0000"/>
                </a:solidFill>
              </a:rPr>
              <a:t> </a:t>
            </a:r>
            <a:r>
              <a:rPr lang="en-US" b="1" dirty="0" smtClean="0">
                <a:solidFill>
                  <a:srgbClr val="FF0000"/>
                </a:solidFill>
              </a:rPr>
              <a:t>s</a:t>
            </a:r>
            <a:r>
              <a:rPr lang="en-US" b="1" baseline="-25000" dirty="0" smtClean="0">
                <a:solidFill>
                  <a:srgbClr val="FF0000"/>
                </a:solidFill>
              </a:rPr>
              <a:t>1 </a:t>
            </a:r>
            <a:r>
              <a:rPr lang="en-US" b="1" dirty="0" smtClean="0">
                <a:solidFill>
                  <a:srgbClr val="FF0000"/>
                </a:solidFill>
              </a:rPr>
              <a:t>              </a:t>
            </a:r>
            <a:r>
              <a:rPr lang="en-US" b="1" dirty="0" smtClean="0">
                <a:solidFill>
                  <a:srgbClr val="FF0000"/>
                </a:solidFill>
              </a:rPr>
              <a:t> </a:t>
            </a:r>
            <a:r>
              <a:rPr lang="en-US" b="1" dirty="0" err="1" smtClean="0">
                <a:solidFill>
                  <a:srgbClr val="FF0000"/>
                </a:solidFill>
              </a:rPr>
              <a:t>s</a:t>
            </a:r>
            <a:r>
              <a:rPr lang="en-US" b="1" baseline="-25000" dirty="0" err="1" smtClean="0">
                <a:solidFill>
                  <a:srgbClr val="FF0000"/>
                </a:solidFill>
              </a:rPr>
              <a:t>k</a:t>
            </a:r>
            <a:r>
              <a:rPr lang="en-US" b="1" baseline="-25000" dirty="0" smtClean="0">
                <a:solidFill>
                  <a:srgbClr val="FF0000"/>
                </a:solidFill>
              </a:rPr>
              <a:t>(1+</a:t>
            </a:r>
            <a:r>
              <a:rPr lang="el-GR" b="1" baseline="-25000" dirty="0" smtClean="0">
                <a:solidFill>
                  <a:srgbClr val="FF0000"/>
                </a:solidFill>
              </a:rPr>
              <a:t>ε</a:t>
            </a:r>
            <a:r>
              <a:rPr lang="en-US" b="1" baseline="-25000" dirty="0" smtClean="0">
                <a:solidFill>
                  <a:srgbClr val="FF0000"/>
                </a:solidFill>
              </a:rPr>
              <a:t>)</a:t>
            </a:r>
            <a:endParaRPr lang="en-US" b="1" baseline="-25000" dirty="0">
              <a:solidFill>
                <a:srgbClr val="FF0000"/>
              </a:solidFill>
            </a:endParaRPr>
          </a:p>
        </p:txBody>
      </p:sp>
    </p:spTree>
    <p:extLst>
      <p:ext uri="{BB962C8B-B14F-4D97-AF65-F5344CB8AC3E}">
        <p14:creationId xmlns:p14="http://schemas.microsoft.com/office/powerpoint/2010/main" val="35285942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645229" y="2841171"/>
            <a:ext cx="3048000" cy="8273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rot="1461782">
            <a:off x="2933986" y="3871121"/>
            <a:ext cx="2874414" cy="1273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4724402" y="3092935"/>
            <a:ext cx="381000" cy="29391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2" name="Title 1"/>
          <p:cNvSpPr>
            <a:spLocks noGrp="1"/>
          </p:cNvSpPr>
          <p:nvPr>
            <p:ph type="title"/>
          </p:nvPr>
        </p:nvSpPr>
        <p:spPr/>
        <p:txBody>
          <a:bodyPr/>
          <a:lstStyle/>
          <a:p>
            <a:r>
              <a:rPr lang="en-US" dirty="0" smtClean="0"/>
              <a:t>Overhead Optimization</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32</a:t>
            </a:fld>
            <a:endParaRPr lang="en-US"/>
          </a:p>
        </p:txBody>
      </p:sp>
      <p:sp>
        <p:nvSpPr>
          <p:cNvPr id="7" name="Rounded Rectangle 6"/>
          <p:cNvSpPr/>
          <p:nvPr/>
        </p:nvSpPr>
        <p:spPr>
          <a:xfrm>
            <a:off x="2873835" y="3060979"/>
            <a:ext cx="381000" cy="29391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9" name="Rounded Rectangle 8"/>
          <p:cNvSpPr/>
          <p:nvPr/>
        </p:nvSpPr>
        <p:spPr>
          <a:xfrm>
            <a:off x="5105402" y="4519689"/>
            <a:ext cx="381000" cy="29391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6" name="Rounded Rectangle 15"/>
          <p:cNvSpPr/>
          <p:nvPr/>
        </p:nvSpPr>
        <p:spPr>
          <a:xfrm>
            <a:off x="4087589" y="4778310"/>
            <a:ext cx="381000" cy="29391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0" name="Rounded Rectangle 19"/>
          <p:cNvSpPr/>
          <p:nvPr/>
        </p:nvSpPr>
        <p:spPr>
          <a:xfrm>
            <a:off x="3336473" y="4055111"/>
            <a:ext cx="381000" cy="293914"/>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3" name="TextBox 22"/>
          <p:cNvSpPr txBox="1"/>
          <p:nvPr/>
        </p:nvSpPr>
        <p:spPr>
          <a:xfrm>
            <a:off x="314137" y="1388906"/>
            <a:ext cx="6806672" cy="830997"/>
          </a:xfrm>
          <a:prstGeom prst="rect">
            <a:avLst/>
          </a:prstGeom>
          <a:noFill/>
        </p:spPr>
        <p:txBody>
          <a:bodyPr wrap="none" rtlCol="0">
            <a:spAutoFit/>
          </a:bodyPr>
          <a:lstStyle/>
          <a:p>
            <a:pPr marL="342900" indent="-342900">
              <a:buFont typeface="Arial" pitchFamily="34" charset="0"/>
              <a:buChar char="•"/>
            </a:pPr>
            <a:r>
              <a:rPr lang="en-US" dirty="0" smtClean="0"/>
              <a:t>Consider an </a:t>
            </a:r>
            <a:r>
              <a:rPr lang="en-US" i="1" dirty="0" smtClean="0"/>
              <a:t>arbitrary</a:t>
            </a:r>
            <a:r>
              <a:rPr lang="en-US" dirty="0" smtClean="0"/>
              <a:t> set of </a:t>
            </a:r>
            <a:r>
              <a:rPr lang="en-US" dirty="0" smtClean="0">
                <a:solidFill>
                  <a:srgbClr val="FF0000"/>
                </a:solidFill>
              </a:rPr>
              <a:t>k(1+</a:t>
            </a:r>
            <a:r>
              <a:rPr lang="el-GR" dirty="0" smtClean="0">
                <a:solidFill>
                  <a:srgbClr val="FF0000"/>
                </a:solidFill>
              </a:rPr>
              <a:t>δ</a:t>
            </a:r>
            <a:r>
              <a:rPr lang="en-US" dirty="0" smtClean="0">
                <a:solidFill>
                  <a:srgbClr val="FF0000"/>
                </a:solidFill>
              </a:rPr>
              <a:t>)</a:t>
            </a:r>
            <a:r>
              <a:rPr lang="en-US" dirty="0" smtClean="0"/>
              <a:t> symbols</a:t>
            </a:r>
          </a:p>
          <a:p>
            <a:pPr marL="342900" indent="-342900">
              <a:buFont typeface="Arial" pitchFamily="34" charset="0"/>
              <a:buChar char="•"/>
            </a:pPr>
            <a:r>
              <a:rPr lang="en-US" dirty="0" smtClean="0"/>
              <a:t>Fraction </a:t>
            </a:r>
            <a:r>
              <a:rPr lang="el-GR" dirty="0" smtClean="0">
                <a:solidFill>
                  <a:srgbClr val="FF0000"/>
                </a:solidFill>
              </a:rPr>
              <a:t>α</a:t>
            </a:r>
            <a:r>
              <a:rPr lang="en-US" dirty="0" smtClean="0"/>
              <a:t> from fountain part</a:t>
            </a:r>
            <a:endParaRPr lang="en-US" dirty="0"/>
          </a:p>
        </p:txBody>
      </p:sp>
      <p:sp>
        <p:nvSpPr>
          <p:cNvPr id="27" name="Left Arrow 26"/>
          <p:cNvSpPr/>
          <p:nvPr/>
        </p:nvSpPr>
        <p:spPr>
          <a:xfrm>
            <a:off x="5882818" y="3092935"/>
            <a:ext cx="381607" cy="34562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ft Arrow 27"/>
          <p:cNvSpPr/>
          <p:nvPr/>
        </p:nvSpPr>
        <p:spPr>
          <a:xfrm>
            <a:off x="5752189" y="4423193"/>
            <a:ext cx="381607" cy="34562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6422571" y="3092935"/>
            <a:ext cx="1796143" cy="461665"/>
          </a:xfrm>
          <a:prstGeom prst="rect">
            <a:avLst/>
          </a:prstGeom>
          <a:noFill/>
        </p:spPr>
        <p:txBody>
          <a:bodyPr wrap="square" rtlCol="0">
            <a:spAutoFit/>
          </a:bodyPr>
          <a:lstStyle/>
          <a:p>
            <a:r>
              <a:rPr lang="en-US" dirty="0" smtClean="0">
                <a:solidFill>
                  <a:srgbClr val="FF0000"/>
                </a:solidFill>
              </a:rPr>
              <a:t>k(1+</a:t>
            </a:r>
            <a:r>
              <a:rPr lang="el-GR" dirty="0" smtClean="0">
                <a:solidFill>
                  <a:srgbClr val="FF0000"/>
                </a:solidFill>
              </a:rPr>
              <a:t>δ</a:t>
            </a:r>
            <a:r>
              <a:rPr lang="en-US" dirty="0" smtClean="0">
                <a:solidFill>
                  <a:srgbClr val="FF0000"/>
                </a:solidFill>
              </a:rPr>
              <a:t>)(1-</a:t>
            </a:r>
            <a:r>
              <a:rPr lang="el-GR" dirty="0" smtClean="0">
                <a:solidFill>
                  <a:srgbClr val="FF0000"/>
                </a:solidFill>
              </a:rPr>
              <a:t>α</a:t>
            </a:r>
            <a:r>
              <a:rPr lang="en-US" dirty="0" smtClean="0">
                <a:solidFill>
                  <a:srgbClr val="FF0000"/>
                </a:solidFill>
              </a:rPr>
              <a:t>)</a:t>
            </a:r>
            <a:endParaRPr lang="en-US" dirty="0">
              <a:solidFill>
                <a:srgbClr val="FF0000"/>
              </a:solidFill>
            </a:endParaRPr>
          </a:p>
        </p:txBody>
      </p:sp>
      <p:sp>
        <p:nvSpPr>
          <p:cNvPr id="32" name="TextBox 31"/>
          <p:cNvSpPr txBox="1"/>
          <p:nvPr/>
        </p:nvSpPr>
        <p:spPr>
          <a:xfrm>
            <a:off x="6422570" y="4288856"/>
            <a:ext cx="1796143" cy="461665"/>
          </a:xfrm>
          <a:prstGeom prst="rect">
            <a:avLst/>
          </a:prstGeom>
          <a:noFill/>
        </p:spPr>
        <p:txBody>
          <a:bodyPr wrap="square" rtlCol="0">
            <a:spAutoFit/>
          </a:bodyPr>
          <a:lstStyle/>
          <a:p>
            <a:r>
              <a:rPr lang="en-US" dirty="0" smtClean="0">
                <a:solidFill>
                  <a:srgbClr val="FF0000"/>
                </a:solidFill>
              </a:rPr>
              <a:t>k(1+</a:t>
            </a:r>
            <a:r>
              <a:rPr lang="el-GR" dirty="0" smtClean="0">
                <a:solidFill>
                  <a:srgbClr val="FF0000"/>
                </a:solidFill>
              </a:rPr>
              <a:t>δ</a:t>
            </a:r>
            <a:r>
              <a:rPr lang="en-US" dirty="0" smtClean="0">
                <a:solidFill>
                  <a:srgbClr val="FF0000"/>
                </a:solidFill>
              </a:rPr>
              <a:t>)</a:t>
            </a:r>
            <a:r>
              <a:rPr lang="el-GR" dirty="0" smtClean="0">
                <a:solidFill>
                  <a:srgbClr val="FF0000"/>
                </a:solidFill>
              </a:rPr>
              <a:t>α</a:t>
            </a:r>
            <a:endParaRPr lang="en-US" dirty="0">
              <a:solidFill>
                <a:srgbClr val="FF0000"/>
              </a:solidFill>
            </a:endParaRPr>
          </a:p>
        </p:txBody>
      </p:sp>
      <p:sp>
        <p:nvSpPr>
          <p:cNvPr id="33" name="TextBox 32"/>
          <p:cNvSpPr txBox="1"/>
          <p:nvPr/>
        </p:nvSpPr>
        <p:spPr>
          <a:xfrm>
            <a:off x="20990" y="5711026"/>
            <a:ext cx="8194872" cy="461665"/>
          </a:xfrm>
          <a:prstGeom prst="rect">
            <a:avLst/>
          </a:prstGeom>
          <a:noFill/>
        </p:spPr>
        <p:txBody>
          <a:bodyPr wrap="none" rtlCol="0">
            <a:spAutoFit/>
          </a:bodyPr>
          <a:lstStyle/>
          <a:p>
            <a:pPr marL="342900" indent="-342900">
              <a:buFont typeface="Arial" pitchFamily="34" charset="0"/>
              <a:buChar char="•"/>
            </a:pPr>
            <a:r>
              <a:rPr lang="en-US" dirty="0" smtClean="0"/>
              <a:t>Need to recover at least k for </a:t>
            </a:r>
            <a:r>
              <a:rPr lang="en-US" dirty="0" err="1" smtClean="0"/>
              <a:t>precode</a:t>
            </a:r>
            <a:r>
              <a:rPr lang="en-US" dirty="0" smtClean="0"/>
              <a:t> to take over</a:t>
            </a:r>
            <a:endParaRPr lang="en-US" dirty="0"/>
          </a:p>
        </p:txBody>
      </p:sp>
      <p:sp>
        <p:nvSpPr>
          <p:cNvPr id="34" name="TextBox 33"/>
          <p:cNvSpPr txBox="1"/>
          <p:nvPr/>
        </p:nvSpPr>
        <p:spPr>
          <a:xfrm>
            <a:off x="118194" y="2947115"/>
            <a:ext cx="2146035" cy="2215991"/>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a:ln>
            <a:solidFill>
              <a:schemeClr val="accent3">
                <a:lumMod val="85000"/>
              </a:schemeClr>
            </a:solidFill>
          </a:ln>
        </p:spPr>
        <p:txBody>
          <a:bodyPr wrap="square" rtlCol="0">
            <a:spAutoFit/>
          </a:bodyPr>
          <a:lstStyle/>
          <a:p>
            <a:r>
              <a:rPr lang="en-US" dirty="0" smtClean="0"/>
              <a:t>Parameters</a:t>
            </a:r>
          </a:p>
          <a:p>
            <a:r>
              <a:rPr lang="el-GR" sz="3200" dirty="0" smtClean="0">
                <a:solidFill>
                  <a:srgbClr val="800000"/>
                </a:solidFill>
              </a:rPr>
              <a:t>α</a:t>
            </a:r>
            <a:r>
              <a:rPr lang="en-US" sz="3200" dirty="0" smtClean="0">
                <a:solidFill>
                  <a:srgbClr val="FFC000"/>
                </a:solidFill>
              </a:rPr>
              <a:t> </a:t>
            </a:r>
            <a:r>
              <a:rPr lang="en-US" sz="1800" dirty="0" smtClean="0">
                <a:solidFill>
                  <a:srgbClr val="7030A0"/>
                </a:solidFill>
              </a:rPr>
              <a:t>(arbitrary)</a:t>
            </a:r>
          </a:p>
          <a:p>
            <a:r>
              <a:rPr lang="el-GR" sz="3200" dirty="0" smtClean="0">
                <a:solidFill>
                  <a:srgbClr val="800000"/>
                </a:solidFill>
              </a:rPr>
              <a:t>δ</a:t>
            </a:r>
            <a:r>
              <a:rPr lang="en-US" sz="3200" dirty="0" smtClean="0">
                <a:solidFill>
                  <a:srgbClr val="FFC000"/>
                </a:solidFill>
              </a:rPr>
              <a:t> </a:t>
            </a:r>
            <a:r>
              <a:rPr lang="en-US" sz="1800" dirty="0" smtClean="0">
                <a:solidFill>
                  <a:srgbClr val="7030A0"/>
                </a:solidFill>
              </a:rPr>
              <a:t>(to minimize)</a:t>
            </a:r>
            <a:endParaRPr lang="en-US" sz="1800" dirty="0" smtClean="0">
              <a:solidFill>
                <a:srgbClr val="FFC000"/>
              </a:solidFill>
            </a:endParaRPr>
          </a:p>
          <a:p>
            <a:r>
              <a:rPr lang="el-GR" sz="3200" dirty="0" smtClean="0">
                <a:solidFill>
                  <a:srgbClr val="800000"/>
                </a:solidFill>
              </a:rPr>
              <a:t>ε</a:t>
            </a:r>
            <a:r>
              <a:rPr lang="en-US" sz="3200" dirty="0" smtClean="0">
                <a:solidFill>
                  <a:srgbClr val="FFC000"/>
                </a:solidFill>
              </a:rPr>
              <a:t> </a:t>
            </a:r>
            <a:r>
              <a:rPr lang="en-US" sz="1800" dirty="0" smtClean="0">
                <a:solidFill>
                  <a:srgbClr val="7030A0"/>
                </a:solidFill>
              </a:rPr>
              <a:t>(to design)</a:t>
            </a:r>
            <a:endParaRPr lang="en-US" dirty="0"/>
          </a:p>
          <a:p>
            <a:endParaRPr lang="en-US" sz="1800" dirty="0">
              <a:solidFill>
                <a:srgbClr val="FFC000"/>
              </a:solidFill>
            </a:endParaRPr>
          </a:p>
        </p:txBody>
      </p:sp>
      <p:sp>
        <p:nvSpPr>
          <p:cNvPr id="22" name="TextBox 21"/>
          <p:cNvSpPr txBox="1"/>
          <p:nvPr/>
        </p:nvSpPr>
        <p:spPr>
          <a:xfrm>
            <a:off x="2809102" y="2947115"/>
            <a:ext cx="2639779" cy="461665"/>
          </a:xfrm>
          <a:prstGeom prst="rect">
            <a:avLst/>
          </a:prstGeom>
          <a:noFill/>
        </p:spPr>
        <p:txBody>
          <a:bodyPr wrap="square" rtlCol="0">
            <a:spAutoFit/>
          </a:bodyPr>
          <a:lstStyle/>
          <a:p>
            <a:r>
              <a:rPr lang="en-US" sz="2000" dirty="0" smtClean="0">
                <a:solidFill>
                  <a:srgbClr val="FF0000"/>
                </a:solidFill>
              </a:rPr>
              <a:t> </a:t>
            </a:r>
            <a:r>
              <a:rPr lang="en-US" b="1" dirty="0" smtClean="0">
                <a:solidFill>
                  <a:srgbClr val="FF0000"/>
                </a:solidFill>
              </a:rPr>
              <a:t>s</a:t>
            </a:r>
            <a:r>
              <a:rPr lang="en-US" b="1" baseline="-25000" dirty="0" smtClean="0">
                <a:solidFill>
                  <a:srgbClr val="FF0000"/>
                </a:solidFill>
              </a:rPr>
              <a:t>1 </a:t>
            </a:r>
            <a:r>
              <a:rPr lang="en-US" b="1" dirty="0" smtClean="0">
                <a:solidFill>
                  <a:srgbClr val="FF0000"/>
                </a:solidFill>
              </a:rPr>
              <a:t>              </a:t>
            </a:r>
            <a:r>
              <a:rPr lang="en-US" b="1" dirty="0" smtClean="0">
                <a:solidFill>
                  <a:srgbClr val="FF0000"/>
                </a:solidFill>
              </a:rPr>
              <a:t> </a:t>
            </a:r>
            <a:r>
              <a:rPr lang="en-US" b="1" dirty="0" err="1" smtClean="0">
                <a:solidFill>
                  <a:srgbClr val="FF0000"/>
                </a:solidFill>
              </a:rPr>
              <a:t>s</a:t>
            </a:r>
            <a:r>
              <a:rPr lang="en-US" b="1" baseline="-25000" dirty="0" err="1" smtClean="0">
                <a:solidFill>
                  <a:srgbClr val="FF0000"/>
                </a:solidFill>
              </a:rPr>
              <a:t>k</a:t>
            </a:r>
            <a:r>
              <a:rPr lang="en-US" b="1" baseline="-25000" dirty="0" smtClean="0">
                <a:solidFill>
                  <a:srgbClr val="FF0000"/>
                </a:solidFill>
              </a:rPr>
              <a:t>(1+</a:t>
            </a:r>
            <a:r>
              <a:rPr lang="el-GR" b="1" baseline="-25000" dirty="0" smtClean="0">
                <a:solidFill>
                  <a:srgbClr val="FF0000"/>
                </a:solidFill>
              </a:rPr>
              <a:t>ε</a:t>
            </a:r>
            <a:r>
              <a:rPr lang="en-US" b="1" baseline="-25000" dirty="0" smtClean="0">
                <a:solidFill>
                  <a:srgbClr val="FF0000"/>
                </a:solidFill>
              </a:rPr>
              <a:t>)</a:t>
            </a:r>
            <a:endParaRPr lang="en-US" b="1" baseline="-25000" dirty="0">
              <a:solidFill>
                <a:srgbClr val="FF0000"/>
              </a:solidFill>
            </a:endParaRPr>
          </a:p>
        </p:txBody>
      </p:sp>
    </p:spTree>
    <p:extLst>
      <p:ext uri="{BB962C8B-B14F-4D97-AF65-F5344CB8AC3E}">
        <p14:creationId xmlns:p14="http://schemas.microsoft.com/office/powerpoint/2010/main" val="30233526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Degree design</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33</a:t>
            </a:fld>
            <a:endParaRPr lang="en-US"/>
          </a:p>
        </p:txBody>
      </p:sp>
      <p:cxnSp>
        <p:nvCxnSpPr>
          <p:cNvPr id="6" name="Straight Arrow Connector 5"/>
          <p:cNvCxnSpPr/>
          <p:nvPr/>
        </p:nvCxnSpPr>
        <p:spPr>
          <a:xfrm flipV="1">
            <a:off x="2416629" y="1447800"/>
            <a:ext cx="10885" cy="17308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2427514" y="3178629"/>
            <a:ext cx="384265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2620760" y="3418113"/>
            <a:ext cx="2473754" cy="400110"/>
          </a:xfrm>
          <a:prstGeom prst="rect">
            <a:avLst/>
          </a:prstGeom>
          <a:noFill/>
        </p:spPr>
        <p:txBody>
          <a:bodyPr wrap="none" rtlCol="0">
            <a:spAutoFit/>
          </a:bodyPr>
          <a:lstStyle/>
          <a:p>
            <a:r>
              <a:rPr lang="en-US" sz="2000" dirty="0" smtClean="0"/>
              <a:t>Fraction Decoded</a:t>
            </a:r>
            <a:endParaRPr lang="en-US" sz="2000" dirty="0"/>
          </a:p>
        </p:txBody>
      </p:sp>
      <p:sp>
        <p:nvSpPr>
          <p:cNvPr id="11" name="TextBox 10"/>
          <p:cNvSpPr txBox="1"/>
          <p:nvPr/>
        </p:nvSpPr>
        <p:spPr>
          <a:xfrm>
            <a:off x="5669085" y="3187281"/>
            <a:ext cx="354584" cy="461665"/>
          </a:xfrm>
          <a:prstGeom prst="rect">
            <a:avLst/>
          </a:prstGeom>
          <a:noFill/>
        </p:spPr>
        <p:txBody>
          <a:bodyPr wrap="none" rtlCol="0">
            <a:spAutoFit/>
          </a:bodyPr>
          <a:lstStyle/>
          <a:p>
            <a:r>
              <a:rPr lang="en-US" dirty="0" smtClean="0"/>
              <a:t>1</a:t>
            </a:r>
            <a:endParaRPr lang="en-US" dirty="0"/>
          </a:p>
        </p:txBody>
      </p:sp>
      <p:sp>
        <p:nvSpPr>
          <p:cNvPr id="12" name="Oval 11"/>
          <p:cNvSpPr/>
          <p:nvPr/>
        </p:nvSpPr>
        <p:spPr>
          <a:xfrm>
            <a:off x="5804020" y="3125317"/>
            <a:ext cx="84715" cy="1066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Freeform 16"/>
          <p:cNvSpPr/>
          <p:nvPr/>
        </p:nvSpPr>
        <p:spPr>
          <a:xfrm>
            <a:off x="2416629" y="2133600"/>
            <a:ext cx="2677885" cy="1053681"/>
          </a:xfrm>
          <a:custGeom>
            <a:avLst/>
            <a:gdLst>
              <a:gd name="connsiteX0" fmla="*/ 0 w 2884714"/>
              <a:gd name="connsiteY0" fmla="*/ 222609 h 886637"/>
              <a:gd name="connsiteX1" fmla="*/ 446314 w 2884714"/>
              <a:gd name="connsiteY1" fmla="*/ 37551 h 886637"/>
              <a:gd name="connsiteX2" fmla="*/ 446314 w 2884714"/>
              <a:gd name="connsiteY2" fmla="*/ 37551 h 886637"/>
              <a:gd name="connsiteX3" fmla="*/ 925285 w 2884714"/>
              <a:gd name="connsiteY3" fmla="*/ 4894 h 886637"/>
              <a:gd name="connsiteX4" fmla="*/ 1284514 w 2884714"/>
              <a:gd name="connsiteY4" fmla="*/ 157294 h 886637"/>
              <a:gd name="connsiteX5" fmla="*/ 1611085 w 2884714"/>
              <a:gd name="connsiteY5" fmla="*/ 320580 h 886637"/>
              <a:gd name="connsiteX6" fmla="*/ 2035628 w 2884714"/>
              <a:gd name="connsiteY6" fmla="*/ 309694 h 886637"/>
              <a:gd name="connsiteX7" fmla="*/ 2307771 w 2884714"/>
              <a:gd name="connsiteY7" fmla="*/ 418551 h 886637"/>
              <a:gd name="connsiteX8" fmla="*/ 2623457 w 2884714"/>
              <a:gd name="connsiteY8" fmla="*/ 658037 h 886637"/>
              <a:gd name="connsiteX9" fmla="*/ 2884714 w 2884714"/>
              <a:gd name="connsiteY9" fmla="*/ 886637 h 886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4714" h="886637">
                <a:moveTo>
                  <a:pt x="0" y="222609"/>
                </a:moveTo>
                <a:lnTo>
                  <a:pt x="446314" y="37551"/>
                </a:lnTo>
                <a:lnTo>
                  <a:pt x="446314" y="37551"/>
                </a:lnTo>
                <a:cubicBezTo>
                  <a:pt x="526142" y="32108"/>
                  <a:pt x="785585" y="-15063"/>
                  <a:pt x="925285" y="4894"/>
                </a:cubicBezTo>
                <a:cubicBezTo>
                  <a:pt x="1064985" y="24851"/>
                  <a:pt x="1170214" y="104680"/>
                  <a:pt x="1284514" y="157294"/>
                </a:cubicBezTo>
                <a:cubicBezTo>
                  <a:pt x="1398814" y="209908"/>
                  <a:pt x="1485899" y="295180"/>
                  <a:pt x="1611085" y="320580"/>
                </a:cubicBezTo>
                <a:cubicBezTo>
                  <a:pt x="1736271" y="345980"/>
                  <a:pt x="1919514" y="293366"/>
                  <a:pt x="2035628" y="309694"/>
                </a:cubicBezTo>
                <a:cubicBezTo>
                  <a:pt x="2151742" y="326022"/>
                  <a:pt x="2209800" y="360494"/>
                  <a:pt x="2307771" y="418551"/>
                </a:cubicBezTo>
                <a:cubicBezTo>
                  <a:pt x="2405742" y="476608"/>
                  <a:pt x="2527300" y="580023"/>
                  <a:pt x="2623457" y="658037"/>
                </a:cubicBezTo>
                <a:cubicBezTo>
                  <a:pt x="2719614" y="736051"/>
                  <a:pt x="2842986" y="852166"/>
                  <a:pt x="2884714" y="886637"/>
                </a:cubicBezTo>
              </a:path>
            </a:pathLst>
          </a:custGeom>
          <a:effectLst>
            <a:glow rad="228600">
              <a:schemeClr val="accent2">
                <a:satMod val="175000"/>
                <a:alpha val="40000"/>
              </a:schemeClr>
            </a:glow>
          </a:effectLst>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TextBox 17"/>
          <p:cNvSpPr txBox="1"/>
          <p:nvPr/>
        </p:nvSpPr>
        <p:spPr>
          <a:xfrm>
            <a:off x="4066205" y="3001108"/>
            <a:ext cx="288862" cy="461665"/>
          </a:xfrm>
          <a:prstGeom prst="rect">
            <a:avLst/>
          </a:prstGeom>
          <a:noFill/>
        </p:spPr>
        <p:txBody>
          <a:bodyPr wrap="none" rtlCol="0">
            <a:spAutoFit/>
          </a:bodyPr>
          <a:lstStyle/>
          <a:p>
            <a:r>
              <a:rPr lang="en-US" dirty="0" smtClean="0"/>
              <a:t>t</a:t>
            </a:r>
            <a:endParaRPr lang="en-US" dirty="0"/>
          </a:p>
        </p:txBody>
      </p:sp>
      <p:sp>
        <p:nvSpPr>
          <p:cNvPr id="19" name="TextBox 18"/>
          <p:cNvSpPr txBox="1"/>
          <p:nvPr/>
        </p:nvSpPr>
        <p:spPr>
          <a:xfrm>
            <a:off x="130965" y="1948935"/>
            <a:ext cx="2609113" cy="369332"/>
          </a:xfrm>
          <a:prstGeom prst="rect">
            <a:avLst/>
          </a:prstGeom>
          <a:noFill/>
        </p:spPr>
        <p:txBody>
          <a:bodyPr wrap="square" rtlCol="0">
            <a:spAutoFit/>
          </a:bodyPr>
          <a:lstStyle/>
          <a:p>
            <a:r>
              <a:rPr lang="en-US" sz="1800" dirty="0" smtClean="0"/>
              <a:t># degree 1 packets</a:t>
            </a:r>
            <a:endParaRPr lang="en-US" sz="1800" dirty="0"/>
          </a:p>
        </p:txBody>
      </p:sp>
      <p:sp>
        <p:nvSpPr>
          <p:cNvPr id="20" name="TextBox 19"/>
          <p:cNvSpPr txBox="1"/>
          <p:nvPr/>
        </p:nvSpPr>
        <p:spPr>
          <a:xfrm>
            <a:off x="5540829" y="1447800"/>
            <a:ext cx="2877711" cy="707886"/>
          </a:xfrm>
          <a:prstGeom prst="rect">
            <a:avLst/>
          </a:prstGeom>
          <a:noFill/>
        </p:spPr>
        <p:txBody>
          <a:bodyPr wrap="none" rtlCol="0">
            <a:spAutoFit/>
          </a:bodyPr>
          <a:lstStyle/>
          <a:p>
            <a:pPr marL="342900" indent="-342900">
              <a:buFont typeface="Arial" pitchFamily="34" charset="0"/>
              <a:buChar char="•"/>
            </a:pPr>
            <a:r>
              <a:rPr lang="en-US" sz="2000" b="1" dirty="0" smtClean="0">
                <a:solidFill>
                  <a:srgbClr val="0070C0"/>
                </a:solidFill>
              </a:rPr>
              <a:t>r  : # </a:t>
            </a:r>
            <a:r>
              <a:rPr lang="en-US" sz="2000" b="1" dirty="0" smtClean="0">
                <a:solidFill>
                  <a:srgbClr val="0070C0"/>
                </a:solidFill>
              </a:rPr>
              <a:t>code symbols</a:t>
            </a:r>
            <a:endParaRPr lang="en-US" sz="2000" b="1" dirty="0" smtClean="0">
              <a:solidFill>
                <a:srgbClr val="0070C0"/>
              </a:solidFill>
            </a:endParaRPr>
          </a:p>
          <a:p>
            <a:pPr marL="342900" indent="-342900">
              <a:buFont typeface="Arial" pitchFamily="34" charset="0"/>
              <a:buChar char="•"/>
            </a:pPr>
            <a:r>
              <a:rPr lang="en-US" sz="2000" b="1" dirty="0" smtClean="0">
                <a:solidFill>
                  <a:srgbClr val="0070C0"/>
                </a:solidFill>
              </a:rPr>
              <a:t>Ω : Degree </a:t>
            </a:r>
            <a:r>
              <a:rPr lang="en-US" sz="2000" b="1" dirty="0" err="1" smtClean="0">
                <a:solidFill>
                  <a:srgbClr val="0070C0"/>
                </a:solidFill>
              </a:rPr>
              <a:t>distn</a:t>
            </a:r>
            <a:r>
              <a:rPr lang="en-US" sz="2000" b="1" dirty="0" smtClean="0">
                <a:solidFill>
                  <a:srgbClr val="0070C0"/>
                </a:solidFill>
              </a:rPr>
              <a:t> </a:t>
            </a:r>
            <a:endParaRPr lang="en-US" sz="2000" b="1" dirty="0">
              <a:solidFill>
                <a:srgbClr val="0070C0"/>
              </a:solidFill>
            </a:endParaRPr>
          </a:p>
        </p:txBody>
      </p:sp>
      <p:sp>
        <p:nvSpPr>
          <p:cNvPr id="4" name="TextBox 3"/>
          <p:cNvSpPr txBox="1"/>
          <p:nvPr/>
        </p:nvSpPr>
        <p:spPr>
          <a:xfrm>
            <a:off x="2774835" y="1570910"/>
            <a:ext cx="778002" cy="461665"/>
          </a:xfrm>
          <a:prstGeom prst="rect">
            <a:avLst/>
          </a:prstGeom>
          <a:noFill/>
        </p:spPr>
        <p:txBody>
          <a:bodyPr wrap="square" rtlCol="0">
            <a:spAutoFit/>
          </a:bodyPr>
          <a:lstStyle/>
          <a:p>
            <a:r>
              <a:rPr lang="en-US" dirty="0" smtClean="0"/>
              <a:t>x</a:t>
            </a:r>
            <a:r>
              <a:rPr lang="en-US" baseline="-25000" dirty="0" smtClean="0"/>
              <a:t>t</a:t>
            </a:r>
            <a:endParaRPr lang="en-US" baseline="-250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113" y="4029665"/>
            <a:ext cx="5049086" cy="738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2113" y="4887684"/>
            <a:ext cx="5089073" cy="65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857636" y="5856514"/>
            <a:ext cx="4560903" cy="461665"/>
          </a:xfrm>
          <a:prstGeom prst="rect">
            <a:avLst/>
          </a:prstGeom>
          <a:noFill/>
        </p:spPr>
        <p:txBody>
          <a:bodyPr wrap="square" rtlCol="0">
            <a:spAutoFit/>
          </a:bodyPr>
          <a:lstStyle/>
          <a:p>
            <a:r>
              <a:rPr lang="en-US" dirty="0" smtClean="0"/>
              <a:t>[Darling and Norris, 2005]</a:t>
            </a:r>
            <a:endParaRPr lang="en-US" dirty="0"/>
          </a:p>
        </p:txBody>
      </p:sp>
    </p:spTree>
    <p:extLst>
      <p:ext uri="{BB962C8B-B14F-4D97-AF65-F5344CB8AC3E}">
        <p14:creationId xmlns:p14="http://schemas.microsoft.com/office/powerpoint/2010/main" val="2524033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27" y="4331895"/>
            <a:ext cx="7247844"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546327" y="4331895"/>
            <a:ext cx="7367587" cy="157162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Recovery Constraint</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34</a:t>
            </a:fld>
            <a:endParaRPr lang="en-US"/>
          </a:p>
        </p:txBody>
      </p:sp>
      <p:sp>
        <p:nvSpPr>
          <p:cNvPr id="10" name="TextBox 9"/>
          <p:cNvSpPr txBox="1"/>
          <p:nvPr/>
        </p:nvSpPr>
        <p:spPr>
          <a:xfrm>
            <a:off x="772886" y="1637808"/>
            <a:ext cx="2672668" cy="252376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a:ln>
            <a:solidFill>
              <a:schemeClr val="accent3">
                <a:lumMod val="85000"/>
              </a:schemeClr>
            </a:solidFill>
          </a:ln>
        </p:spPr>
        <p:txBody>
          <a:bodyPr wrap="square" rtlCol="0">
            <a:spAutoFit/>
          </a:bodyPr>
          <a:lstStyle/>
          <a:p>
            <a:endParaRPr lang="en-US" sz="1800" dirty="0" smtClean="0">
              <a:solidFill>
                <a:srgbClr val="7030A0"/>
              </a:solidFill>
            </a:endParaRPr>
          </a:p>
          <a:p>
            <a:r>
              <a:rPr lang="el-GR" sz="2800" dirty="0" smtClean="0">
                <a:solidFill>
                  <a:srgbClr val="800000"/>
                </a:solidFill>
              </a:rPr>
              <a:t>δ</a:t>
            </a:r>
            <a:r>
              <a:rPr lang="en-US" sz="2800" dirty="0" smtClean="0">
                <a:solidFill>
                  <a:srgbClr val="800000"/>
                </a:solidFill>
              </a:rPr>
              <a:t> :</a:t>
            </a:r>
            <a:r>
              <a:rPr lang="en-US" sz="2800" dirty="0" smtClean="0">
                <a:solidFill>
                  <a:srgbClr val="FFC000"/>
                </a:solidFill>
              </a:rPr>
              <a:t>  </a:t>
            </a:r>
            <a:r>
              <a:rPr lang="en-US" sz="2800" dirty="0" smtClean="0">
                <a:solidFill>
                  <a:srgbClr val="7030A0"/>
                </a:solidFill>
              </a:rPr>
              <a:t>minimize</a:t>
            </a:r>
          </a:p>
          <a:p>
            <a:endParaRPr lang="en-US" sz="2800" dirty="0" smtClean="0">
              <a:solidFill>
                <a:srgbClr val="7030A0"/>
              </a:solidFill>
            </a:endParaRPr>
          </a:p>
          <a:p>
            <a:r>
              <a:rPr lang="el-GR" sz="2800" dirty="0" smtClean="0">
                <a:solidFill>
                  <a:srgbClr val="800000"/>
                </a:solidFill>
              </a:rPr>
              <a:t>ε</a:t>
            </a:r>
            <a:r>
              <a:rPr lang="en-US" sz="2800" dirty="0" smtClean="0">
                <a:solidFill>
                  <a:srgbClr val="800000"/>
                </a:solidFill>
              </a:rPr>
              <a:t> :</a:t>
            </a:r>
            <a:r>
              <a:rPr lang="en-US" sz="2800" dirty="0" smtClean="0">
                <a:solidFill>
                  <a:srgbClr val="FFC000"/>
                </a:solidFill>
              </a:rPr>
              <a:t>    </a:t>
            </a:r>
            <a:r>
              <a:rPr lang="en-US" sz="2800" dirty="0" smtClean="0">
                <a:solidFill>
                  <a:srgbClr val="7030A0"/>
                </a:solidFill>
              </a:rPr>
              <a:t>design</a:t>
            </a:r>
          </a:p>
          <a:p>
            <a:endParaRPr lang="en-US" sz="2800" dirty="0" smtClean="0">
              <a:solidFill>
                <a:srgbClr val="800000"/>
              </a:solidFill>
            </a:endParaRPr>
          </a:p>
          <a:p>
            <a:r>
              <a:rPr lang="el-GR" sz="2800" dirty="0" smtClean="0">
                <a:solidFill>
                  <a:srgbClr val="800000"/>
                </a:solidFill>
              </a:rPr>
              <a:t>α</a:t>
            </a:r>
            <a:r>
              <a:rPr lang="en-US" sz="2800" dirty="0" smtClean="0">
                <a:solidFill>
                  <a:srgbClr val="800000"/>
                </a:solidFill>
              </a:rPr>
              <a:t>:  </a:t>
            </a:r>
            <a:r>
              <a:rPr lang="en-US" sz="2800" dirty="0" smtClean="0">
                <a:solidFill>
                  <a:srgbClr val="7030A0"/>
                </a:solidFill>
              </a:rPr>
              <a:t>adversarial</a:t>
            </a:r>
            <a:endParaRPr lang="en-US" sz="2800" dirty="0">
              <a:solidFill>
                <a:srgbClr val="7030A0"/>
              </a:solidFill>
            </a:endParaRPr>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9458" y="1584317"/>
            <a:ext cx="2667000"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4909458" y="1584317"/>
            <a:ext cx="2884713" cy="2432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21335707">
            <a:off x="3073527" y="1961337"/>
            <a:ext cx="2420514" cy="335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21335707">
            <a:off x="3136774" y="2727583"/>
            <a:ext cx="2303430" cy="335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21335707">
            <a:off x="3379321" y="3577692"/>
            <a:ext cx="1747253" cy="335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6214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Overhead</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35</a:t>
            </a:fld>
            <a:endParaRPr lang="en-US"/>
          </a:p>
        </p:txBody>
      </p:sp>
      <p:sp>
        <p:nvSpPr>
          <p:cNvPr id="6" name="TextBox 5"/>
          <p:cNvSpPr txBox="1"/>
          <p:nvPr/>
        </p:nvSpPr>
        <p:spPr>
          <a:xfrm>
            <a:off x="454646" y="1346236"/>
            <a:ext cx="7543800" cy="461665"/>
          </a:xfrm>
          <a:prstGeom prst="rect">
            <a:avLst/>
          </a:prstGeom>
          <a:noFill/>
        </p:spPr>
        <p:txBody>
          <a:bodyPr wrap="square" rtlCol="0">
            <a:spAutoFit/>
          </a:bodyPr>
          <a:lstStyle/>
          <a:p>
            <a:r>
              <a:rPr lang="en-US" b="1" dirty="0" smtClean="0">
                <a:solidFill>
                  <a:schemeClr val="accent6"/>
                </a:solidFill>
              </a:rPr>
              <a:t>By fixing M and </a:t>
            </a:r>
            <a:r>
              <a:rPr lang="el-GR" b="1" dirty="0" smtClean="0">
                <a:solidFill>
                  <a:schemeClr val="accent6"/>
                </a:solidFill>
              </a:rPr>
              <a:t>Ω</a:t>
            </a:r>
            <a:r>
              <a:rPr lang="en-US" b="1" dirty="0" smtClean="0">
                <a:solidFill>
                  <a:schemeClr val="accent6"/>
                </a:solidFill>
              </a:rPr>
              <a:t> we get achievable ‘profiles’</a:t>
            </a:r>
            <a:endParaRPr lang="en-US" b="1" dirty="0">
              <a:solidFill>
                <a:schemeClr val="accent6"/>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627" y="1905872"/>
            <a:ext cx="5499838" cy="960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7423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Overhead</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36</a:t>
            </a:fld>
            <a:endParaRPr lang="en-US"/>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5040" y="3030416"/>
            <a:ext cx="5434013" cy="127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54646" y="1346236"/>
            <a:ext cx="7543800" cy="461665"/>
          </a:xfrm>
          <a:prstGeom prst="rect">
            <a:avLst/>
          </a:prstGeom>
          <a:noFill/>
        </p:spPr>
        <p:txBody>
          <a:bodyPr wrap="square" rtlCol="0">
            <a:spAutoFit/>
          </a:bodyPr>
          <a:lstStyle/>
          <a:p>
            <a:r>
              <a:rPr lang="en-US" b="1" dirty="0" smtClean="0">
                <a:solidFill>
                  <a:schemeClr val="accent6"/>
                </a:solidFill>
              </a:rPr>
              <a:t>By fixing M and </a:t>
            </a:r>
            <a:r>
              <a:rPr lang="el-GR" b="1" dirty="0" smtClean="0">
                <a:solidFill>
                  <a:schemeClr val="accent6"/>
                </a:solidFill>
              </a:rPr>
              <a:t>Ω</a:t>
            </a:r>
            <a:r>
              <a:rPr lang="en-US" b="1" dirty="0" smtClean="0">
                <a:solidFill>
                  <a:schemeClr val="accent6"/>
                </a:solidFill>
              </a:rPr>
              <a:t> we get achievable ‘profiles’</a:t>
            </a:r>
            <a:endParaRPr lang="en-US" b="1" dirty="0">
              <a:solidFill>
                <a:schemeClr val="accent6"/>
              </a:solidFill>
            </a:endParaRPr>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627" y="1905872"/>
            <a:ext cx="5499838" cy="960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35633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Overhead</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37</a:t>
            </a:fld>
            <a:endParaRPr lang="en-US"/>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5040" y="3030416"/>
            <a:ext cx="5434013" cy="127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54646" y="1346236"/>
            <a:ext cx="7543800" cy="461665"/>
          </a:xfrm>
          <a:prstGeom prst="rect">
            <a:avLst/>
          </a:prstGeom>
          <a:noFill/>
        </p:spPr>
        <p:txBody>
          <a:bodyPr wrap="square" rtlCol="0">
            <a:spAutoFit/>
          </a:bodyPr>
          <a:lstStyle/>
          <a:p>
            <a:r>
              <a:rPr lang="en-US" b="1" dirty="0" smtClean="0">
                <a:solidFill>
                  <a:schemeClr val="accent6"/>
                </a:solidFill>
              </a:rPr>
              <a:t>By fixing M and </a:t>
            </a:r>
            <a:r>
              <a:rPr lang="el-GR" b="1" dirty="0" smtClean="0">
                <a:solidFill>
                  <a:schemeClr val="accent6"/>
                </a:solidFill>
              </a:rPr>
              <a:t>Ω</a:t>
            </a:r>
            <a:r>
              <a:rPr lang="en-US" b="1" dirty="0" smtClean="0">
                <a:solidFill>
                  <a:schemeClr val="accent6"/>
                </a:solidFill>
              </a:rPr>
              <a:t> we get achievable ‘profiles’</a:t>
            </a:r>
            <a:endParaRPr lang="en-US" b="1" dirty="0">
              <a:solidFill>
                <a:schemeClr val="accent6"/>
              </a:solidFill>
            </a:endParaRPr>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627" y="1905872"/>
            <a:ext cx="5499838" cy="960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925" y="4873009"/>
            <a:ext cx="7560457" cy="86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13140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Thm</a:t>
            </a:r>
            <a:r>
              <a:rPr lang="en-US" dirty="0" smtClean="0"/>
              <a:t>: Achievable Profile</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38</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426" y="1472973"/>
            <a:ext cx="7135622" cy="92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571" y="2663044"/>
            <a:ext cx="6324600" cy="3679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16143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optimized profiles</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39</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749" y="1210356"/>
            <a:ext cx="7043737" cy="538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1725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743" y="331801"/>
            <a:ext cx="8229600" cy="1143000"/>
          </a:xfrm>
        </p:spPr>
        <p:txBody>
          <a:bodyPr/>
          <a:lstStyle/>
          <a:p>
            <a:r>
              <a:rPr lang="en-US" dirty="0" smtClean="0"/>
              <a:t>A Dynamic Storage System</a:t>
            </a:r>
            <a:endParaRPr lang="en-US" dirty="0"/>
          </a:p>
        </p:txBody>
      </p:sp>
      <p:sp>
        <p:nvSpPr>
          <p:cNvPr id="4" name="Slide Number Placeholder 3"/>
          <p:cNvSpPr>
            <a:spLocks noGrp="1"/>
          </p:cNvSpPr>
          <p:nvPr>
            <p:ph type="sldNum" sz="quarter" idx="12"/>
          </p:nvPr>
        </p:nvSpPr>
        <p:spPr/>
        <p:txBody>
          <a:bodyPr/>
          <a:lstStyle/>
          <a:p>
            <a:pPr>
              <a:defRPr/>
            </a:pPr>
            <a:fld id="{A07CDB20-95D2-1143-81F0-F223C662353F}" type="slidenum">
              <a:rPr lang="en-US" smtClean="0"/>
              <a:pPr>
                <a:defRPr/>
              </a:pPr>
              <a:t>4</a:t>
            </a:fld>
            <a:endParaRPr lang="en-US"/>
          </a:p>
        </p:txBody>
      </p:sp>
      <p:sp>
        <p:nvSpPr>
          <p:cNvPr id="5" name="Rounded Rectangle 4"/>
          <p:cNvSpPr/>
          <p:nvPr/>
        </p:nvSpPr>
        <p:spPr>
          <a:xfrm>
            <a:off x="228600" y="3076532"/>
            <a:ext cx="1643743" cy="49398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pPr algn="ctr"/>
            <a:r>
              <a:rPr lang="en-US"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a:t>
            </a:r>
            <a:endParaRPr lang="en-US"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cxnSp>
        <p:nvCxnSpPr>
          <p:cNvPr id="6" name="Straight Connector 5"/>
          <p:cNvCxnSpPr/>
          <p:nvPr/>
        </p:nvCxnSpPr>
        <p:spPr>
          <a:xfrm>
            <a:off x="838200" y="3076532"/>
            <a:ext cx="0" cy="493982"/>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1480457" y="3069069"/>
            <a:ext cx="0" cy="50890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500743" y="3076532"/>
            <a:ext cx="0" cy="493982"/>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143000" y="3091458"/>
            <a:ext cx="0" cy="493982"/>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28600" y="3116312"/>
            <a:ext cx="1643743" cy="461665"/>
          </a:xfrm>
          <a:prstGeom prst="rect">
            <a:avLst/>
          </a:prstGeom>
          <a:noFill/>
        </p:spPr>
        <p:txBody>
          <a:bodyPr wrap="square" rtlCol="0">
            <a:spAutoFit/>
          </a:bodyPr>
          <a:lstStyle/>
          <a:p>
            <a:r>
              <a:rPr lang="en-US" dirty="0" smtClean="0"/>
              <a:t>1  2…..   k</a:t>
            </a:r>
            <a:endParaRPr lang="en-US" dirty="0"/>
          </a:p>
        </p:txBody>
      </p:sp>
      <p:sp>
        <p:nvSpPr>
          <p:cNvPr id="13" name="Left-Right Arrow 12"/>
          <p:cNvSpPr/>
          <p:nvPr/>
        </p:nvSpPr>
        <p:spPr>
          <a:xfrm>
            <a:off x="2035628" y="3200027"/>
            <a:ext cx="1023258" cy="24699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loud 14"/>
          <p:cNvSpPr/>
          <p:nvPr/>
        </p:nvSpPr>
        <p:spPr>
          <a:xfrm>
            <a:off x="3385456" y="1474801"/>
            <a:ext cx="5584372" cy="374468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800600" y="2296886"/>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2" name="Rounded Rectangle 21"/>
          <p:cNvSpPr/>
          <p:nvPr/>
        </p:nvSpPr>
        <p:spPr>
          <a:xfrm>
            <a:off x="5584372" y="2258786"/>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3" name="Rounded Rectangle 22"/>
          <p:cNvSpPr/>
          <p:nvPr/>
        </p:nvSpPr>
        <p:spPr>
          <a:xfrm>
            <a:off x="4430486" y="3069069"/>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4" name="Rounded Rectangle 23"/>
          <p:cNvSpPr/>
          <p:nvPr/>
        </p:nvSpPr>
        <p:spPr>
          <a:xfrm>
            <a:off x="5584372" y="3702642"/>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5" name="Rounded Rectangle 24"/>
          <p:cNvSpPr/>
          <p:nvPr/>
        </p:nvSpPr>
        <p:spPr>
          <a:xfrm>
            <a:off x="7511142" y="250371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6" name="Rounded Rectangle 25"/>
          <p:cNvSpPr/>
          <p:nvPr/>
        </p:nvSpPr>
        <p:spPr>
          <a:xfrm>
            <a:off x="7380514" y="370114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7" name="Rounded Rectangle 26"/>
          <p:cNvSpPr/>
          <p:nvPr/>
        </p:nvSpPr>
        <p:spPr>
          <a:xfrm>
            <a:off x="4953000" y="4288972"/>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8" name="Rounded Rectangle 27"/>
          <p:cNvSpPr/>
          <p:nvPr/>
        </p:nvSpPr>
        <p:spPr>
          <a:xfrm>
            <a:off x="6444343" y="370114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9" name="Rounded Rectangle 28"/>
          <p:cNvSpPr/>
          <p:nvPr/>
        </p:nvSpPr>
        <p:spPr>
          <a:xfrm>
            <a:off x="7190014" y="1915886"/>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0" name="Rounded Rectangle 29"/>
          <p:cNvSpPr/>
          <p:nvPr/>
        </p:nvSpPr>
        <p:spPr>
          <a:xfrm>
            <a:off x="6477000" y="2775155"/>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1" name="Rounded Rectangle 30"/>
          <p:cNvSpPr/>
          <p:nvPr/>
        </p:nvSpPr>
        <p:spPr>
          <a:xfrm>
            <a:off x="3755572" y="3110869"/>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6" name="Rounded Rectangle 35"/>
          <p:cNvSpPr/>
          <p:nvPr/>
        </p:nvSpPr>
        <p:spPr>
          <a:xfrm>
            <a:off x="6444343" y="4304598"/>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7" name="Rounded Rectangle 36"/>
          <p:cNvSpPr/>
          <p:nvPr/>
        </p:nvSpPr>
        <p:spPr>
          <a:xfrm>
            <a:off x="8218714" y="250371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Tree>
    <p:extLst>
      <p:ext uri="{BB962C8B-B14F-4D97-AF65-F5344CB8AC3E}">
        <p14:creationId xmlns:p14="http://schemas.microsoft.com/office/powerpoint/2010/main" val="38784427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Systematic Raptor Codes</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40</a:t>
            </a:fld>
            <a:endParaRPr lang="en-US"/>
          </a:p>
        </p:txBody>
      </p:sp>
      <p:sp>
        <p:nvSpPr>
          <p:cNvPr id="6" name="Rounded Rectangle 5"/>
          <p:cNvSpPr/>
          <p:nvPr/>
        </p:nvSpPr>
        <p:spPr>
          <a:xfrm>
            <a:off x="2808514" y="1461107"/>
            <a:ext cx="2133600" cy="478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3135086" y="1461107"/>
            <a:ext cx="10886" cy="478972"/>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a:off x="3614058" y="1461107"/>
            <a:ext cx="10886" cy="478972"/>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4452257" y="1471993"/>
            <a:ext cx="10886" cy="478972"/>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2732314" y="1461107"/>
            <a:ext cx="2209800" cy="400110"/>
          </a:xfrm>
          <a:prstGeom prst="rect">
            <a:avLst/>
          </a:prstGeom>
          <a:noFill/>
        </p:spPr>
        <p:txBody>
          <a:bodyPr wrap="square" rtlCol="0">
            <a:spAutoFit/>
          </a:bodyPr>
          <a:lstStyle/>
          <a:p>
            <a:r>
              <a:rPr lang="en-US" sz="2000" dirty="0" smtClean="0"/>
              <a:t>m</a:t>
            </a:r>
            <a:r>
              <a:rPr lang="en-US" sz="2000" baseline="-25000" dirty="0" smtClean="0"/>
              <a:t>1 </a:t>
            </a:r>
            <a:r>
              <a:rPr lang="en-US" sz="2000" dirty="0" smtClean="0"/>
              <a:t>m</a:t>
            </a:r>
            <a:r>
              <a:rPr lang="en-US" sz="2000" baseline="-25000" dirty="0" smtClean="0"/>
              <a:t>2</a:t>
            </a:r>
            <a:r>
              <a:rPr lang="en-US" sz="2000" dirty="0" smtClean="0"/>
              <a:t>    …      m</a:t>
            </a:r>
            <a:r>
              <a:rPr lang="en-US" sz="2000" baseline="-25000" dirty="0" smtClean="0"/>
              <a:t>k</a:t>
            </a:r>
            <a:endParaRPr lang="en-US" sz="2000" baseline="-25000" dirty="0"/>
          </a:p>
        </p:txBody>
      </p:sp>
      <p:sp>
        <p:nvSpPr>
          <p:cNvPr id="11" name="Striped Right Arrow 10"/>
          <p:cNvSpPr/>
          <p:nvPr/>
        </p:nvSpPr>
        <p:spPr>
          <a:xfrm rot="5400000">
            <a:off x="3456214" y="2144487"/>
            <a:ext cx="838199" cy="67491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884714" y="3021996"/>
            <a:ext cx="2133600" cy="478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H="1">
            <a:off x="3211286" y="3021996"/>
            <a:ext cx="10886" cy="478972"/>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H="1">
            <a:off x="3690258" y="3021996"/>
            <a:ext cx="10886" cy="47897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H="1">
            <a:off x="4528457" y="3032882"/>
            <a:ext cx="10886" cy="478972"/>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2808514" y="3021996"/>
            <a:ext cx="2209800" cy="400110"/>
          </a:xfrm>
          <a:prstGeom prst="rect">
            <a:avLst/>
          </a:prstGeom>
          <a:noFill/>
        </p:spPr>
        <p:txBody>
          <a:bodyPr wrap="square" rtlCol="0">
            <a:spAutoFit/>
          </a:bodyPr>
          <a:lstStyle/>
          <a:p>
            <a:r>
              <a:rPr lang="en-US" sz="2000" dirty="0"/>
              <a:t>y</a:t>
            </a:r>
            <a:r>
              <a:rPr lang="en-US" sz="2000" baseline="-25000" dirty="0" smtClean="0"/>
              <a:t>1    </a:t>
            </a:r>
            <a:r>
              <a:rPr lang="en-US" sz="2000" dirty="0" smtClean="0"/>
              <a:t>y</a:t>
            </a:r>
            <a:r>
              <a:rPr lang="en-US" sz="2000" baseline="-25000" dirty="0" smtClean="0"/>
              <a:t>2</a:t>
            </a:r>
            <a:r>
              <a:rPr lang="en-US" sz="2000" dirty="0" smtClean="0"/>
              <a:t>    </a:t>
            </a:r>
            <a:r>
              <a:rPr lang="en-US" sz="2000" dirty="0" smtClean="0"/>
              <a:t>…      </a:t>
            </a:r>
            <a:r>
              <a:rPr lang="en-US" sz="2000" dirty="0" smtClean="0"/>
              <a:t>  </a:t>
            </a:r>
            <a:r>
              <a:rPr lang="en-US" sz="2000" dirty="0" err="1" smtClean="0"/>
              <a:t>y</a:t>
            </a:r>
            <a:r>
              <a:rPr lang="en-US" sz="2000" baseline="-25000" dirty="0" err="1" smtClean="0"/>
              <a:t>k</a:t>
            </a:r>
            <a:endParaRPr lang="en-US" sz="2000" baseline="-25000" dirty="0"/>
          </a:p>
        </p:txBody>
      </p:sp>
      <p:sp>
        <p:nvSpPr>
          <p:cNvPr id="17" name="Striped Right Arrow 16"/>
          <p:cNvSpPr/>
          <p:nvPr/>
        </p:nvSpPr>
        <p:spPr>
          <a:xfrm rot="5400000">
            <a:off x="3494314" y="3820888"/>
            <a:ext cx="838199" cy="67491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463143" y="3840425"/>
            <a:ext cx="2140330" cy="461665"/>
          </a:xfrm>
          <a:prstGeom prst="rect">
            <a:avLst/>
          </a:prstGeom>
          <a:noFill/>
        </p:spPr>
        <p:txBody>
          <a:bodyPr wrap="none" rtlCol="0">
            <a:spAutoFit/>
          </a:bodyPr>
          <a:lstStyle/>
          <a:p>
            <a:r>
              <a:rPr lang="en-US" dirty="0" smtClean="0"/>
              <a:t>Raptor Code</a:t>
            </a:r>
            <a:endParaRPr lang="en-US" dirty="0"/>
          </a:p>
        </p:txBody>
      </p:sp>
      <p:sp>
        <p:nvSpPr>
          <p:cNvPr id="20" name="TextBox 19"/>
          <p:cNvSpPr txBox="1"/>
          <p:nvPr/>
        </p:nvSpPr>
        <p:spPr>
          <a:xfrm>
            <a:off x="2478577" y="4800599"/>
            <a:ext cx="3468387" cy="461665"/>
          </a:xfrm>
          <a:prstGeom prst="rect">
            <a:avLst/>
          </a:prstGeom>
          <a:noFill/>
        </p:spPr>
        <p:txBody>
          <a:bodyPr wrap="square" rtlCol="0">
            <a:spAutoFit/>
          </a:bodyPr>
          <a:lstStyle/>
          <a:p>
            <a:r>
              <a:rPr lang="en-US" dirty="0" smtClean="0"/>
              <a:t>Systematic Version</a:t>
            </a:r>
            <a:endParaRPr lang="en-US" dirty="0"/>
          </a:p>
        </p:txBody>
      </p:sp>
      <p:sp>
        <p:nvSpPr>
          <p:cNvPr id="21" name="TextBox 20"/>
          <p:cNvSpPr txBox="1"/>
          <p:nvPr/>
        </p:nvSpPr>
        <p:spPr>
          <a:xfrm>
            <a:off x="4659085" y="2021724"/>
            <a:ext cx="3810001" cy="830997"/>
          </a:xfrm>
          <a:prstGeom prst="rect">
            <a:avLst/>
          </a:prstGeom>
          <a:noFill/>
        </p:spPr>
        <p:txBody>
          <a:bodyPr wrap="square" rtlCol="0">
            <a:spAutoFit/>
          </a:bodyPr>
          <a:lstStyle/>
          <a:p>
            <a:pPr marL="342900" indent="-342900">
              <a:buFont typeface="Arial" pitchFamily="34" charset="0"/>
              <a:buChar char="•"/>
            </a:pPr>
            <a:r>
              <a:rPr lang="en-US" dirty="0" smtClean="0"/>
              <a:t>Matrix Multiplication</a:t>
            </a:r>
          </a:p>
          <a:p>
            <a:pPr marL="342900" indent="-342900">
              <a:buFont typeface="Arial" pitchFamily="34" charset="0"/>
              <a:buChar char="•"/>
            </a:pPr>
            <a:r>
              <a:rPr lang="el-GR" b="1" u="sng" dirty="0" smtClean="0">
                <a:solidFill>
                  <a:srgbClr val="C00000"/>
                </a:solidFill>
              </a:rPr>
              <a:t>Θ</a:t>
            </a:r>
            <a:r>
              <a:rPr lang="en-US" b="1" u="sng" dirty="0" smtClean="0">
                <a:solidFill>
                  <a:srgbClr val="C00000"/>
                </a:solidFill>
              </a:rPr>
              <a:t>(k) per symbol</a:t>
            </a:r>
            <a:endParaRPr lang="en-US" b="1" u="sng" dirty="0">
              <a:solidFill>
                <a:srgbClr val="C00000"/>
              </a:solidFill>
            </a:endParaRPr>
          </a:p>
        </p:txBody>
      </p:sp>
    </p:spTree>
    <p:extLst>
      <p:ext uri="{BB962C8B-B14F-4D97-AF65-F5344CB8AC3E}">
        <p14:creationId xmlns:p14="http://schemas.microsoft.com/office/powerpoint/2010/main" val="26796390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856" y="100466"/>
            <a:ext cx="8229600" cy="911905"/>
          </a:xfrm>
        </p:spPr>
        <p:txBody>
          <a:bodyPr/>
          <a:lstStyle/>
          <a:p>
            <a:r>
              <a:rPr lang="en-US" dirty="0" smtClean="0"/>
              <a:t>Systematic </a:t>
            </a:r>
            <a:r>
              <a:rPr lang="en-US" dirty="0" err="1" smtClean="0"/>
              <a:t>Rateless</a:t>
            </a:r>
            <a:r>
              <a:rPr lang="en-US" dirty="0" smtClean="0"/>
              <a:t> Codes</a:t>
            </a:r>
            <a:r>
              <a:rPr lang="en-US" dirty="0" smtClean="0"/>
              <a:t>	</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41</a:t>
            </a:fld>
            <a:endParaRPr lang="en-US"/>
          </a:p>
        </p:txBody>
      </p:sp>
      <p:sp>
        <p:nvSpPr>
          <p:cNvPr id="5" name="Rounded Rectangle 4"/>
          <p:cNvSpPr/>
          <p:nvPr/>
        </p:nvSpPr>
        <p:spPr>
          <a:xfrm>
            <a:off x="2808514" y="991810"/>
            <a:ext cx="2133600" cy="478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3135086" y="991810"/>
            <a:ext cx="10886" cy="478972"/>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a:off x="3614058" y="991810"/>
            <a:ext cx="10886" cy="478972"/>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H="1">
            <a:off x="4452257" y="1002696"/>
            <a:ext cx="10886" cy="478972"/>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732314" y="991810"/>
            <a:ext cx="2209800" cy="400110"/>
          </a:xfrm>
          <a:prstGeom prst="rect">
            <a:avLst/>
          </a:prstGeom>
          <a:noFill/>
        </p:spPr>
        <p:txBody>
          <a:bodyPr wrap="square" rtlCol="0">
            <a:spAutoFit/>
          </a:bodyPr>
          <a:lstStyle/>
          <a:p>
            <a:r>
              <a:rPr lang="en-US" sz="2000" dirty="0" smtClean="0"/>
              <a:t>m</a:t>
            </a:r>
            <a:r>
              <a:rPr lang="en-US" sz="2000" baseline="-25000" dirty="0" smtClean="0"/>
              <a:t>1 </a:t>
            </a:r>
            <a:r>
              <a:rPr lang="en-US" sz="2000" dirty="0" smtClean="0"/>
              <a:t>m</a:t>
            </a:r>
            <a:r>
              <a:rPr lang="en-US" sz="2000" baseline="-25000" dirty="0" smtClean="0"/>
              <a:t>2</a:t>
            </a:r>
            <a:r>
              <a:rPr lang="en-US" sz="2000" dirty="0" smtClean="0"/>
              <a:t>    …      m</a:t>
            </a:r>
            <a:r>
              <a:rPr lang="en-US" sz="2000" baseline="-25000" dirty="0" smtClean="0"/>
              <a:t>k</a:t>
            </a:r>
            <a:endParaRPr lang="en-US" sz="2000" baseline="-25000" dirty="0"/>
          </a:p>
        </p:txBody>
      </p:sp>
      <p:sp>
        <p:nvSpPr>
          <p:cNvPr id="12" name="Down Arrow 11"/>
          <p:cNvSpPr/>
          <p:nvPr/>
        </p:nvSpPr>
        <p:spPr>
          <a:xfrm>
            <a:off x="3875314" y="1685835"/>
            <a:ext cx="326571" cy="4136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2846614" y="2196013"/>
            <a:ext cx="2487386" cy="478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H="1">
            <a:off x="3173186" y="2196013"/>
            <a:ext cx="10886" cy="47897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H="1">
            <a:off x="3652158" y="2196013"/>
            <a:ext cx="10886" cy="478972"/>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H="1">
            <a:off x="4490357" y="2206899"/>
            <a:ext cx="10886" cy="478972"/>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2770414" y="2196013"/>
            <a:ext cx="2563586" cy="400110"/>
          </a:xfrm>
          <a:prstGeom prst="rect">
            <a:avLst/>
          </a:prstGeom>
          <a:noFill/>
        </p:spPr>
        <p:txBody>
          <a:bodyPr wrap="square" rtlCol="0">
            <a:spAutoFit/>
          </a:bodyPr>
          <a:lstStyle/>
          <a:p>
            <a:r>
              <a:rPr lang="en-US" sz="2000" dirty="0" smtClean="0"/>
              <a:t>s</a:t>
            </a:r>
            <a:r>
              <a:rPr lang="en-US" sz="2000" baseline="-25000" dirty="0" smtClean="0"/>
              <a:t>1 </a:t>
            </a:r>
            <a:r>
              <a:rPr lang="en-US" sz="2000" dirty="0" smtClean="0"/>
              <a:t>   s</a:t>
            </a:r>
            <a:r>
              <a:rPr lang="en-US" sz="2000" baseline="-25000" dirty="0" smtClean="0"/>
              <a:t>2</a:t>
            </a:r>
            <a:r>
              <a:rPr lang="en-US" sz="2000" dirty="0" smtClean="0"/>
              <a:t>    …         </a:t>
            </a:r>
            <a:r>
              <a:rPr lang="en-US" sz="2000" dirty="0" err="1" smtClean="0"/>
              <a:t>s</a:t>
            </a:r>
            <a:r>
              <a:rPr lang="en-US" sz="2000" baseline="-25000" dirty="0" err="1" smtClean="0"/>
              <a:t>k</a:t>
            </a:r>
            <a:r>
              <a:rPr lang="en-US" sz="2000" baseline="-25000" dirty="0" smtClean="0"/>
              <a:t>(1+</a:t>
            </a:r>
            <a:r>
              <a:rPr lang="el-GR" sz="2000" baseline="-25000" dirty="0" smtClean="0"/>
              <a:t>ε</a:t>
            </a:r>
            <a:r>
              <a:rPr lang="en-US" sz="2000" baseline="-25000" dirty="0" smtClean="0"/>
              <a:t>)</a:t>
            </a:r>
            <a:endParaRPr lang="en-US" sz="2000" baseline="-25000" dirty="0"/>
          </a:p>
        </p:txBody>
      </p:sp>
      <p:sp>
        <p:nvSpPr>
          <p:cNvPr id="18" name="TextBox 17"/>
          <p:cNvSpPr txBox="1"/>
          <p:nvPr/>
        </p:nvSpPr>
        <p:spPr>
          <a:xfrm>
            <a:off x="4328484" y="1631909"/>
            <a:ext cx="3818338" cy="461665"/>
          </a:xfrm>
          <a:prstGeom prst="rect">
            <a:avLst/>
          </a:prstGeom>
          <a:noFill/>
        </p:spPr>
        <p:txBody>
          <a:bodyPr wrap="square" rtlCol="0">
            <a:spAutoFit/>
          </a:bodyPr>
          <a:lstStyle/>
          <a:p>
            <a:r>
              <a:rPr lang="en-US" dirty="0" smtClean="0">
                <a:solidFill>
                  <a:srgbClr val="C00000"/>
                </a:solidFill>
              </a:rPr>
              <a:t>Systematic</a:t>
            </a:r>
            <a:r>
              <a:rPr lang="en-US" dirty="0" smtClean="0"/>
              <a:t> </a:t>
            </a:r>
            <a:r>
              <a:rPr lang="en-US" dirty="0" err="1" smtClean="0"/>
              <a:t>precode</a:t>
            </a:r>
            <a:endParaRPr lang="en-US" dirty="0"/>
          </a:p>
        </p:txBody>
      </p:sp>
      <p:sp>
        <p:nvSpPr>
          <p:cNvPr id="19" name="Cloud 18"/>
          <p:cNvSpPr/>
          <p:nvPr/>
        </p:nvSpPr>
        <p:spPr>
          <a:xfrm>
            <a:off x="206828" y="3646714"/>
            <a:ext cx="7630885" cy="296192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20" name="Rounded Rectangle 19"/>
          <p:cNvSpPr/>
          <p:nvPr/>
        </p:nvSpPr>
        <p:spPr>
          <a:xfrm>
            <a:off x="1959432" y="4990952"/>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1" name="Rounded Rectangle 20"/>
          <p:cNvSpPr/>
          <p:nvPr/>
        </p:nvSpPr>
        <p:spPr>
          <a:xfrm>
            <a:off x="2841176" y="4027148"/>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22" name="Rounded Rectangle 21"/>
          <p:cNvSpPr/>
          <p:nvPr/>
        </p:nvSpPr>
        <p:spPr>
          <a:xfrm>
            <a:off x="1453246" y="5495511"/>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3" name="Rounded Rectangle 22"/>
          <p:cNvSpPr/>
          <p:nvPr/>
        </p:nvSpPr>
        <p:spPr>
          <a:xfrm>
            <a:off x="5072743" y="5485858"/>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4" name="Rounded Rectangle 23"/>
          <p:cNvSpPr/>
          <p:nvPr/>
        </p:nvSpPr>
        <p:spPr>
          <a:xfrm>
            <a:off x="5470074" y="4926338"/>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5" name="Rounded Rectangle 24"/>
          <p:cNvSpPr/>
          <p:nvPr/>
        </p:nvSpPr>
        <p:spPr>
          <a:xfrm>
            <a:off x="2601688" y="544582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6" name="Rounded Rectangle 25"/>
          <p:cNvSpPr/>
          <p:nvPr/>
        </p:nvSpPr>
        <p:spPr>
          <a:xfrm>
            <a:off x="4103914" y="5004952"/>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7" name="Rounded Rectangle 26"/>
          <p:cNvSpPr/>
          <p:nvPr/>
        </p:nvSpPr>
        <p:spPr>
          <a:xfrm>
            <a:off x="6792686" y="5010393"/>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8" name="Rounded Rectangle 27"/>
          <p:cNvSpPr/>
          <p:nvPr/>
        </p:nvSpPr>
        <p:spPr>
          <a:xfrm>
            <a:off x="4691743" y="405910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29" name="Rounded Rectangle 28"/>
          <p:cNvSpPr/>
          <p:nvPr/>
        </p:nvSpPr>
        <p:spPr>
          <a:xfrm>
            <a:off x="1317173" y="4513350"/>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0" name="Rounded Rectangle 29"/>
          <p:cNvSpPr/>
          <p:nvPr/>
        </p:nvSpPr>
        <p:spPr>
          <a:xfrm>
            <a:off x="4054930" y="5744479"/>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1" name="Rounded Rectangle 30"/>
          <p:cNvSpPr/>
          <p:nvPr/>
        </p:nvSpPr>
        <p:spPr>
          <a:xfrm>
            <a:off x="6117773" y="4776935"/>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2" name="Rounded Rectangle 31"/>
          <p:cNvSpPr/>
          <p:nvPr/>
        </p:nvSpPr>
        <p:spPr>
          <a:xfrm>
            <a:off x="3243946" y="4038057"/>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33" name="Rounded Rectangle 32"/>
          <p:cNvSpPr/>
          <p:nvPr/>
        </p:nvSpPr>
        <p:spPr>
          <a:xfrm>
            <a:off x="3641271" y="4037525"/>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34" name="Rounded Rectangle 33"/>
          <p:cNvSpPr/>
          <p:nvPr/>
        </p:nvSpPr>
        <p:spPr>
          <a:xfrm>
            <a:off x="3303814" y="5021280"/>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5" name="TextBox 34"/>
          <p:cNvSpPr txBox="1"/>
          <p:nvPr/>
        </p:nvSpPr>
        <p:spPr>
          <a:xfrm>
            <a:off x="3962400" y="3975229"/>
            <a:ext cx="642256" cy="461665"/>
          </a:xfrm>
          <a:prstGeom prst="rect">
            <a:avLst/>
          </a:prstGeom>
          <a:noFill/>
        </p:spPr>
        <p:txBody>
          <a:bodyPr wrap="square" rtlCol="0">
            <a:spAutoFit/>
          </a:bodyPr>
          <a:lstStyle/>
          <a:p>
            <a:r>
              <a:rPr lang="en-US" dirty="0" smtClean="0">
                <a:solidFill>
                  <a:srgbClr val="FF0000"/>
                </a:solidFill>
              </a:rPr>
              <a:t>….</a:t>
            </a:r>
            <a:endParaRPr lang="en-US" dirty="0">
              <a:solidFill>
                <a:srgbClr val="FF0000"/>
              </a:solidFill>
            </a:endParaRPr>
          </a:p>
        </p:txBody>
      </p:sp>
      <p:sp>
        <p:nvSpPr>
          <p:cNvPr id="36" name="TextBox 35"/>
          <p:cNvSpPr txBox="1"/>
          <p:nvPr/>
        </p:nvSpPr>
        <p:spPr>
          <a:xfrm>
            <a:off x="2865664" y="3963227"/>
            <a:ext cx="2563586" cy="400110"/>
          </a:xfrm>
          <a:prstGeom prst="rect">
            <a:avLst/>
          </a:prstGeom>
          <a:noFill/>
        </p:spPr>
        <p:txBody>
          <a:bodyPr wrap="square" rtlCol="0">
            <a:spAutoFit/>
          </a:bodyPr>
          <a:lstStyle/>
          <a:p>
            <a:r>
              <a:rPr lang="en-US" sz="2000" dirty="0" smtClean="0">
                <a:solidFill>
                  <a:srgbClr val="FF0000"/>
                </a:solidFill>
              </a:rPr>
              <a:t>s</a:t>
            </a:r>
            <a:r>
              <a:rPr lang="en-US" sz="2000" baseline="-25000" dirty="0" smtClean="0">
                <a:solidFill>
                  <a:srgbClr val="FF0000"/>
                </a:solidFill>
              </a:rPr>
              <a:t>1 </a:t>
            </a:r>
            <a:r>
              <a:rPr lang="en-US" sz="2000" dirty="0" smtClean="0">
                <a:solidFill>
                  <a:srgbClr val="FF0000"/>
                </a:solidFill>
              </a:rPr>
              <a:t>   s</a:t>
            </a:r>
            <a:r>
              <a:rPr lang="en-US" sz="2000" baseline="-25000" dirty="0" smtClean="0">
                <a:solidFill>
                  <a:srgbClr val="FF0000"/>
                </a:solidFill>
              </a:rPr>
              <a:t>2</a:t>
            </a:r>
            <a:r>
              <a:rPr lang="en-US" sz="2000" dirty="0" smtClean="0">
                <a:solidFill>
                  <a:srgbClr val="FF0000"/>
                </a:solidFill>
              </a:rPr>
              <a:t>                </a:t>
            </a:r>
            <a:r>
              <a:rPr lang="en-US" sz="2000" dirty="0" err="1" smtClean="0">
                <a:solidFill>
                  <a:srgbClr val="FF0000"/>
                </a:solidFill>
              </a:rPr>
              <a:t>s</a:t>
            </a:r>
            <a:r>
              <a:rPr lang="en-US" sz="2000" baseline="-25000" dirty="0" err="1" smtClean="0">
                <a:solidFill>
                  <a:srgbClr val="FF0000"/>
                </a:solidFill>
              </a:rPr>
              <a:t>k</a:t>
            </a:r>
            <a:r>
              <a:rPr lang="en-US" sz="2000" baseline="-25000" dirty="0" smtClean="0">
                <a:solidFill>
                  <a:srgbClr val="FF0000"/>
                </a:solidFill>
              </a:rPr>
              <a:t>(1+</a:t>
            </a:r>
            <a:r>
              <a:rPr lang="el-GR" sz="2000" baseline="-25000" dirty="0" smtClean="0">
                <a:solidFill>
                  <a:srgbClr val="FF0000"/>
                </a:solidFill>
              </a:rPr>
              <a:t>ε</a:t>
            </a:r>
            <a:r>
              <a:rPr lang="en-US" sz="2000" baseline="-25000" dirty="0" smtClean="0">
                <a:solidFill>
                  <a:srgbClr val="FF0000"/>
                </a:solidFill>
              </a:rPr>
              <a:t>)</a:t>
            </a:r>
            <a:endParaRPr lang="en-US" sz="2000" baseline="-25000" dirty="0">
              <a:solidFill>
                <a:srgbClr val="FF0000"/>
              </a:solidFill>
            </a:endParaRPr>
          </a:p>
        </p:txBody>
      </p:sp>
      <p:sp>
        <p:nvSpPr>
          <p:cNvPr id="37" name="TextBox 36"/>
          <p:cNvSpPr txBox="1"/>
          <p:nvPr/>
        </p:nvSpPr>
        <p:spPr>
          <a:xfrm>
            <a:off x="3752556" y="2799700"/>
            <a:ext cx="420308" cy="461665"/>
          </a:xfrm>
          <a:prstGeom prst="rect">
            <a:avLst/>
          </a:prstGeom>
          <a:solidFill>
            <a:srgbClr val="FFFF00"/>
          </a:solidFill>
        </p:spPr>
        <p:txBody>
          <a:bodyPr wrap="none" rtlCol="0">
            <a:spAutoFit/>
          </a:bodyPr>
          <a:lstStyle/>
          <a:p>
            <a:r>
              <a:rPr lang="el-GR" dirty="0" smtClean="0">
                <a:solidFill>
                  <a:srgbClr val="00B050"/>
                </a:solidFill>
              </a:rPr>
              <a:t>Ω</a:t>
            </a:r>
            <a:endParaRPr lang="en-US" dirty="0">
              <a:solidFill>
                <a:srgbClr val="00B050"/>
              </a:solidFill>
            </a:endParaRPr>
          </a:p>
        </p:txBody>
      </p:sp>
      <p:cxnSp>
        <p:nvCxnSpPr>
          <p:cNvPr id="38" name="Straight Arrow Connector 37"/>
          <p:cNvCxnSpPr/>
          <p:nvPr/>
        </p:nvCxnSpPr>
        <p:spPr>
          <a:xfrm>
            <a:off x="3861708" y="3329455"/>
            <a:ext cx="1279070" cy="1753211"/>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flipH="1">
            <a:off x="3042560" y="3396163"/>
            <a:ext cx="794654" cy="1454036"/>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sp>
        <p:nvSpPr>
          <p:cNvPr id="4" name="Rectangle 3"/>
          <p:cNvSpPr/>
          <p:nvPr/>
        </p:nvSpPr>
        <p:spPr>
          <a:xfrm>
            <a:off x="5649688" y="2786582"/>
            <a:ext cx="2943434" cy="461665"/>
          </a:xfrm>
          <a:prstGeom prst="rect">
            <a:avLst/>
          </a:prstGeom>
        </p:spPr>
        <p:txBody>
          <a:bodyPr wrap="none">
            <a:spAutoFit/>
          </a:bodyPr>
          <a:lstStyle/>
          <a:p>
            <a:pPr marL="342900" indent="-342900">
              <a:buFont typeface="Arial" pitchFamily="34" charset="0"/>
              <a:buChar char="•"/>
            </a:pPr>
            <a:r>
              <a:rPr lang="el-GR" b="1" u="sng" dirty="0">
                <a:solidFill>
                  <a:srgbClr val="00B050"/>
                </a:solidFill>
              </a:rPr>
              <a:t>Θ</a:t>
            </a:r>
            <a:r>
              <a:rPr lang="en-US" b="1" u="sng" dirty="0" smtClean="0">
                <a:solidFill>
                  <a:srgbClr val="00B050"/>
                </a:solidFill>
              </a:rPr>
              <a:t>(1) </a:t>
            </a:r>
            <a:r>
              <a:rPr lang="en-US" b="1" u="sng" dirty="0">
                <a:solidFill>
                  <a:srgbClr val="00B050"/>
                </a:solidFill>
              </a:rPr>
              <a:t>per symbol</a:t>
            </a:r>
            <a:endParaRPr lang="en-US" b="1" u="sng" dirty="0">
              <a:solidFill>
                <a:srgbClr val="00B050"/>
              </a:solidFill>
            </a:endParaRPr>
          </a:p>
        </p:txBody>
      </p:sp>
    </p:spTree>
    <p:extLst>
      <p:ext uri="{BB962C8B-B14F-4D97-AF65-F5344CB8AC3E}">
        <p14:creationId xmlns:p14="http://schemas.microsoft.com/office/powerpoint/2010/main" val="28452625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38200" y="3864429"/>
            <a:ext cx="7870371" cy="8708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457200" y="1240971"/>
            <a:ext cx="8294914" cy="5355772"/>
          </a:xfrm>
        </p:spPr>
        <p:txBody>
          <a:bodyPr/>
          <a:lstStyle/>
          <a:p>
            <a:r>
              <a:rPr lang="en-US" b="1" dirty="0" err="1" smtClean="0"/>
              <a:t>Rateless</a:t>
            </a:r>
            <a:r>
              <a:rPr lang="en-US" b="1" dirty="0" smtClean="0"/>
              <a:t> </a:t>
            </a:r>
            <a:r>
              <a:rPr lang="en-US" b="1" dirty="0" smtClean="0"/>
              <a:t>codes </a:t>
            </a:r>
            <a:r>
              <a:rPr lang="en-US" b="1" dirty="0" smtClean="0"/>
              <a:t>in </a:t>
            </a:r>
            <a:r>
              <a:rPr lang="en-US" b="1" dirty="0" smtClean="0"/>
              <a:t>network applications</a:t>
            </a:r>
            <a:endParaRPr lang="en-US" b="1" dirty="0" smtClean="0"/>
          </a:p>
          <a:p>
            <a:pPr lvl="1"/>
            <a:r>
              <a:rPr lang="en-US" sz="2400" b="1" dirty="0" smtClean="0">
                <a:solidFill>
                  <a:srgbClr val="00B050"/>
                </a:solidFill>
              </a:rPr>
              <a:t>Efficient Repair in Storage Problems</a:t>
            </a:r>
          </a:p>
          <a:p>
            <a:pPr lvl="1"/>
            <a:r>
              <a:rPr lang="en-US" sz="2400" b="1" dirty="0" smtClean="0">
                <a:solidFill>
                  <a:srgbClr val="00B050"/>
                </a:solidFill>
              </a:rPr>
              <a:t>Systematic </a:t>
            </a:r>
            <a:r>
              <a:rPr lang="en-US" sz="2400" b="1" dirty="0" err="1" smtClean="0">
                <a:solidFill>
                  <a:srgbClr val="00B050"/>
                </a:solidFill>
              </a:rPr>
              <a:t>Rateless</a:t>
            </a:r>
            <a:r>
              <a:rPr lang="en-US" sz="2400" b="1" dirty="0" smtClean="0">
                <a:solidFill>
                  <a:srgbClr val="00B050"/>
                </a:solidFill>
              </a:rPr>
              <a:t> Codes</a:t>
            </a:r>
          </a:p>
          <a:p>
            <a:pPr lvl="1"/>
            <a:r>
              <a:rPr lang="en-US" sz="2400" b="1" dirty="0" smtClean="0">
                <a:solidFill>
                  <a:srgbClr val="FFC000"/>
                </a:solidFill>
              </a:rPr>
              <a:t>Broadcasting with Side Information</a:t>
            </a:r>
          </a:p>
          <a:p>
            <a:pPr lvl="1"/>
            <a:r>
              <a:rPr lang="en-US" sz="2400" b="1" dirty="0" smtClean="0">
                <a:solidFill>
                  <a:srgbClr val="FFC000"/>
                </a:solidFill>
              </a:rPr>
              <a:t>Broadcasting over multiple hops</a:t>
            </a:r>
          </a:p>
          <a:p>
            <a:pPr marL="457200" lvl="1" indent="0">
              <a:buNone/>
            </a:pPr>
            <a:endParaRPr lang="en-US" sz="2400" b="1" dirty="0" smtClean="0"/>
          </a:p>
          <a:p>
            <a:r>
              <a:rPr lang="en-US" sz="2800" b="1" dirty="0" smtClean="0"/>
              <a:t>Role of Coding in Wireless Erasure Networks</a:t>
            </a:r>
          </a:p>
          <a:p>
            <a:pPr marL="0" indent="0">
              <a:buNone/>
            </a:pPr>
            <a:endParaRPr lang="en-US" sz="2800" b="1" dirty="0" smtClean="0"/>
          </a:p>
          <a:p>
            <a:r>
              <a:rPr lang="en-US" sz="2800" b="1" dirty="0" smtClean="0"/>
              <a:t>Control of a Broadcast Server</a:t>
            </a:r>
          </a:p>
          <a:p>
            <a:pPr lvl="1"/>
            <a:r>
              <a:rPr lang="en-US" sz="2400" b="1" dirty="0" smtClean="0">
                <a:solidFill>
                  <a:srgbClr val="FFC000"/>
                </a:solidFill>
              </a:rPr>
              <a:t>Fixed Costs for Server</a:t>
            </a:r>
          </a:p>
          <a:p>
            <a:pPr lvl="1"/>
            <a:r>
              <a:rPr lang="en-US" sz="2400" b="1" dirty="0" smtClean="0">
                <a:solidFill>
                  <a:srgbClr val="00B050"/>
                </a:solidFill>
              </a:rPr>
              <a:t>Online Constraint on Server</a:t>
            </a:r>
            <a:r>
              <a:rPr lang="en-US" b="1" dirty="0" smtClean="0"/>
              <a:t/>
            </a:r>
            <a:br>
              <a:rPr lang="en-US" b="1" dirty="0" smtClean="0"/>
            </a:br>
            <a:endParaRPr lang="en-US" b="1" dirty="0" smtClean="0"/>
          </a:p>
        </p:txBody>
      </p:sp>
      <p:sp>
        <p:nvSpPr>
          <p:cNvPr id="4" name="Slide Number Placeholder 3"/>
          <p:cNvSpPr>
            <a:spLocks noGrp="1"/>
          </p:cNvSpPr>
          <p:nvPr>
            <p:ph type="sldNum" sz="quarter" idx="12"/>
          </p:nvPr>
        </p:nvSpPr>
        <p:spPr/>
        <p:txBody>
          <a:bodyPr/>
          <a:lstStyle/>
          <a:p>
            <a:pPr>
              <a:defRPr/>
            </a:pPr>
            <a:fld id="{A07CDB20-95D2-1143-81F0-F223C662353F}" type="slidenum">
              <a:rPr lang="en-US" smtClean="0"/>
              <a:pPr>
                <a:defRPr/>
              </a:pPr>
              <a:t>42</a:t>
            </a:fld>
            <a:endParaRPr lang="en-US" dirty="0"/>
          </a:p>
        </p:txBody>
      </p:sp>
      <p:sp>
        <p:nvSpPr>
          <p:cNvPr id="5" name="TextBox 4"/>
          <p:cNvSpPr txBox="1"/>
          <p:nvPr/>
        </p:nvSpPr>
        <p:spPr>
          <a:xfrm>
            <a:off x="315686" y="2035629"/>
            <a:ext cx="184731"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114481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in Networks</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43</a:t>
            </a:fld>
            <a:endParaRPr lang="en-US"/>
          </a:p>
        </p:txBody>
      </p:sp>
      <p:sp>
        <p:nvSpPr>
          <p:cNvPr id="4" name="TextBox 3"/>
          <p:cNvSpPr txBox="1"/>
          <p:nvPr/>
        </p:nvSpPr>
        <p:spPr>
          <a:xfrm>
            <a:off x="566057" y="1915886"/>
            <a:ext cx="7870372" cy="3046988"/>
          </a:xfrm>
          <a:prstGeom prst="rect">
            <a:avLst/>
          </a:prstGeom>
          <a:noFill/>
        </p:spPr>
        <p:txBody>
          <a:bodyPr wrap="square" rtlCol="0">
            <a:spAutoFit/>
          </a:bodyPr>
          <a:lstStyle/>
          <a:p>
            <a:pPr marL="342900" indent="-342900">
              <a:buFont typeface="Arial" pitchFamily="34" charset="0"/>
              <a:buChar char="•"/>
            </a:pPr>
            <a:r>
              <a:rPr lang="en-US" b="1" dirty="0" err="1" smtClean="0"/>
              <a:t>Wireline</a:t>
            </a:r>
            <a:r>
              <a:rPr lang="en-US" b="1" dirty="0" smtClean="0"/>
              <a:t>: </a:t>
            </a:r>
          </a:p>
          <a:p>
            <a:pPr lvl="1"/>
            <a:r>
              <a:rPr lang="en-US" dirty="0" smtClean="0"/>
              <a:t>	- Multicast/ multiple unicast</a:t>
            </a:r>
          </a:p>
          <a:p>
            <a:pPr lvl="1"/>
            <a:r>
              <a:rPr lang="en-US" dirty="0"/>
              <a:t>	</a:t>
            </a:r>
            <a:r>
              <a:rPr lang="en-US" dirty="0" smtClean="0"/>
              <a:t>- Erasures: As FEC</a:t>
            </a:r>
          </a:p>
          <a:p>
            <a:pPr lvl="1"/>
            <a:endParaRPr lang="en-US" dirty="0" smtClean="0"/>
          </a:p>
          <a:p>
            <a:pPr marL="342900" indent="-342900">
              <a:buFont typeface="Arial" pitchFamily="34" charset="0"/>
              <a:buChar char="•"/>
            </a:pPr>
            <a:r>
              <a:rPr lang="en-US" b="1" dirty="0" smtClean="0"/>
              <a:t>Wireless:</a:t>
            </a:r>
          </a:p>
          <a:p>
            <a:pPr lvl="1"/>
            <a:r>
              <a:rPr lang="en-US" dirty="0"/>
              <a:t>	- Multicast/ multiple unicast</a:t>
            </a:r>
          </a:p>
          <a:p>
            <a:pPr lvl="1"/>
            <a:r>
              <a:rPr lang="en-US" dirty="0"/>
              <a:t>	- Erasures: As FEC</a:t>
            </a:r>
          </a:p>
          <a:p>
            <a:pPr lvl="1"/>
            <a:r>
              <a:rPr lang="en-US" dirty="0"/>
              <a:t>	</a:t>
            </a:r>
            <a:r>
              <a:rPr lang="en-US" dirty="0" smtClean="0"/>
              <a:t>- </a:t>
            </a:r>
            <a:r>
              <a:rPr lang="en-US" b="1" dirty="0" smtClean="0">
                <a:solidFill>
                  <a:srgbClr val="7030A0"/>
                </a:solidFill>
              </a:rPr>
              <a:t>Local Broadcast</a:t>
            </a:r>
            <a:endParaRPr lang="en-US" dirty="0"/>
          </a:p>
        </p:txBody>
      </p:sp>
    </p:spTree>
    <p:extLst>
      <p:ext uri="{BB962C8B-B14F-4D97-AF65-F5344CB8AC3E}">
        <p14:creationId xmlns:p14="http://schemas.microsoft.com/office/powerpoint/2010/main" val="41084743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Erasure Unicast</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44</a:t>
            </a:fld>
            <a:endParaRPr lang="en-US"/>
          </a:p>
        </p:txBody>
      </p:sp>
      <p:sp>
        <p:nvSpPr>
          <p:cNvPr id="4" name="TextBox 3"/>
          <p:cNvSpPr txBox="1"/>
          <p:nvPr/>
        </p:nvSpPr>
        <p:spPr>
          <a:xfrm>
            <a:off x="580345" y="5123770"/>
            <a:ext cx="7540398" cy="461665"/>
          </a:xfrm>
          <a:prstGeom prst="rect">
            <a:avLst/>
          </a:prstGeom>
          <a:noFill/>
        </p:spPr>
        <p:txBody>
          <a:bodyPr wrap="square" rtlCol="0">
            <a:spAutoFit/>
          </a:bodyPr>
          <a:lstStyle/>
          <a:p>
            <a:pPr marL="342900" indent="-342900">
              <a:buFont typeface="Arial" pitchFamily="34" charset="0"/>
              <a:buChar char="•"/>
            </a:pPr>
            <a:r>
              <a:rPr lang="en-US" dirty="0" smtClean="0"/>
              <a:t>Broadcast from i    Z with probability </a:t>
            </a:r>
            <a:r>
              <a:rPr lang="en-US" b="1" dirty="0" smtClean="0">
                <a:solidFill>
                  <a:srgbClr val="FF0000"/>
                </a:solidFill>
              </a:rPr>
              <a:t>c(</a:t>
            </a:r>
            <a:r>
              <a:rPr lang="en-US" b="1" dirty="0" err="1" smtClean="0">
                <a:solidFill>
                  <a:srgbClr val="FF0000"/>
                </a:solidFill>
              </a:rPr>
              <a:t>i,Z</a:t>
            </a:r>
            <a:r>
              <a:rPr lang="en-US" b="1" dirty="0" smtClean="0">
                <a:solidFill>
                  <a:srgbClr val="FF0000"/>
                </a:solidFill>
              </a:rPr>
              <a:t>)</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4541" y="3545342"/>
            <a:ext cx="3486830" cy="1102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848" y="1364117"/>
            <a:ext cx="5629275"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a:off x="3472542" y="5354601"/>
            <a:ext cx="283029"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2790049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Backpressure Policy for local broadcast</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45</a:t>
            </a:fld>
            <a:endParaRPr lang="en-US"/>
          </a:p>
        </p:txBody>
      </p:sp>
      <p:pic>
        <p:nvPicPr>
          <p:cNvPr id="7170" name="Picture 2" descr="http://wsjv.images.worldnow.com/images/372052_L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8717" y="5529909"/>
            <a:ext cx="564726" cy="695823"/>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ular Callout 10"/>
          <p:cNvSpPr/>
          <p:nvPr/>
        </p:nvSpPr>
        <p:spPr>
          <a:xfrm>
            <a:off x="3144293" y="235131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4358904" y="235131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3756075" y="235131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ular Callout 14"/>
          <p:cNvSpPr/>
          <p:nvPr/>
        </p:nvSpPr>
        <p:spPr>
          <a:xfrm>
            <a:off x="4358903" y="4081280"/>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ular Callout 15"/>
          <p:cNvSpPr/>
          <p:nvPr/>
        </p:nvSpPr>
        <p:spPr>
          <a:xfrm>
            <a:off x="674666" y="3989182"/>
            <a:ext cx="458877" cy="326572"/>
          </a:xfrm>
          <a:prstGeom prst="wedgeRoundRect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http://wsjv.images.worldnow.com/images/372052_L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681" y="3826100"/>
            <a:ext cx="533990" cy="657952"/>
          </a:xfrm>
          <a:prstGeom prst="rect">
            <a:avLst/>
          </a:prstGeom>
          <a:noFill/>
          <a:ln w="28575">
            <a:noFill/>
          </a:ln>
          <a:extLst>
            <a:ext uri="{909E8E84-426E-40DD-AFC4-6F175D3DCCD1}">
              <a14:hiddenFill xmlns:a14="http://schemas.microsoft.com/office/drawing/2010/main">
                <a:solidFill>
                  <a:srgbClr val="FFFFFF"/>
                </a:solidFill>
              </a14:hiddenFill>
            </a:ext>
          </a:extLst>
        </p:spPr>
      </p:pic>
      <p:pic>
        <p:nvPicPr>
          <p:cNvPr id="19" name="Picture 2" descr="http://wsjv.images.worldnow.com/images/372052_L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2113" y="2114295"/>
            <a:ext cx="663609" cy="65875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wsjv.images.worldnow.com/images/372052_L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1068" y="3864428"/>
            <a:ext cx="564726" cy="695823"/>
          </a:xfrm>
          <a:prstGeom prst="rect">
            <a:avLst/>
          </a:prstGeom>
          <a:noFill/>
          <a:extLst>
            <a:ext uri="{909E8E84-426E-40DD-AFC4-6F175D3DCCD1}">
              <a14:hiddenFill xmlns:a14="http://schemas.microsoft.com/office/drawing/2010/main">
                <a:solidFill>
                  <a:srgbClr val="FFFFFF"/>
                </a:solidFill>
              </a14:hiddenFill>
            </a:ext>
          </a:extLst>
        </p:spPr>
      </p:pic>
      <p:sp>
        <p:nvSpPr>
          <p:cNvPr id="12" name="Striped Right Arrow 11"/>
          <p:cNvSpPr/>
          <p:nvPr/>
        </p:nvSpPr>
        <p:spPr>
          <a:xfrm>
            <a:off x="6085113" y="3519551"/>
            <a:ext cx="1132115" cy="114523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7532914" y="3744254"/>
            <a:ext cx="718457" cy="695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mc:AlternateContent xmlns:mc="http://schemas.openxmlformats.org/markup-compatibility/2006">
        <mc:Choice xmlns:p14="http://schemas.microsoft.com/office/powerpoint/2010/main" Requires="p14">
          <p:contentPart p14:bwMode="auto" r:id="rId5">
            <p14:nvContentPartPr>
              <p14:cNvPr id="26" name="Ink 25"/>
              <p14:cNvContentPartPr/>
              <p14:nvPr/>
            </p14:nvContentPartPr>
            <p14:xfrm>
              <a:off x="5751720" y="1999029"/>
              <a:ext cx="215640" cy="4479120"/>
            </p14:xfrm>
          </p:contentPart>
        </mc:Choice>
        <mc:Fallback>
          <p:pic>
            <p:nvPicPr>
              <p:cNvPr id="26" name="Ink 25"/>
              <p:cNvPicPr/>
              <p:nvPr/>
            </p:nvPicPr>
            <p:blipFill>
              <a:blip r:embed="rId6"/>
              <a:stretch>
                <a:fillRect/>
              </a:stretch>
            </p:blipFill>
            <p:spPr>
              <a:xfrm>
                <a:off x="5740920" y="1993989"/>
                <a:ext cx="237960" cy="4491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9" name="Ink 28"/>
              <p14:cNvContentPartPr/>
              <p14:nvPr/>
            </p14:nvContentPartPr>
            <p14:xfrm>
              <a:off x="2177280" y="5529909"/>
              <a:ext cx="360" cy="360"/>
            </p14:xfrm>
          </p:contentPart>
        </mc:Choice>
        <mc:Fallback>
          <p:pic>
            <p:nvPicPr>
              <p:cNvPr id="29" name="Ink 28"/>
              <p:cNvPicPr/>
              <p:nvPr/>
            </p:nvPicPr>
            <p:blipFill>
              <a:blip r:embed="rId8"/>
              <a:stretch>
                <a:fillRect/>
              </a:stretch>
            </p:blipFill>
            <p:spPr>
              <a:xfrm>
                <a:off x="2166840" y="5519469"/>
                <a:ext cx="2124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1" name="Ink 30"/>
              <p14:cNvContentPartPr/>
              <p14:nvPr/>
            </p14:nvContentPartPr>
            <p14:xfrm>
              <a:off x="7435080" y="3646749"/>
              <a:ext cx="360" cy="360"/>
            </p14:xfrm>
          </p:contentPart>
        </mc:Choice>
        <mc:Fallback>
          <p:pic>
            <p:nvPicPr>
              <p:cNvPr id="31" name="Ink 30"/>
              <p:cNvPicPr/>
              <p:nvPr/>
            </p:nvPicPr>
            <p:blipFill>
              <a:blip r:embed="rId10"/>
              <a:stretch>
                <a:fillRect/>
              </a:stretch>
            </p:blipFill>
            <p:spPr>
              <a:xfrm>
                <a:off x="7424640" y="3636309"/>
                <a:ext cx="21240" cy="21240"/>
              </a:xfrm>
              <a:prstGeom prst="rect">
                <a:avLst/>
              </a:prstGeom>
            </p:spPr>
          </p:pic>
        </mc:Fallback>
      </mc:AlternateContent>
      <p:sp>
        <p:nvSpPr>
          <p:cNvPr id="33" name="Rounded Rectangular Callout 32"/>
          <p:cNvSpPr/>
          <p:nvPr/>
        </p:nvSpPr>
        <p:spPr>
          <a:xfrm>
            <a:off x="3756074" y="409216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55563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Backpressure Policy for local broadcast</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46</a:t>
            </a:fld>
            <a:endParaRPr lang="en-US"/>
          </a:p>
        </p:txBody>
      </p:sp>
      <p:pic>
        <p:nvPicPr>
          <p:cNvPr id="7170" name="Picture 2" descr="http://wsjv.images.worldnow.com/images/372052_L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8717" y="5529909"/>
            <a:ext cx="564726" cy="695823"/>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ular Callout 10"/>
          <p:cNvSpPr/>
          <p:nvPr/>
        </p:nvSpPr>
        <p:spPr>
          <a:xfrm>
            <a:off x="3144293" y="235131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4358904" y="235131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3756075" y="235131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ular Callout 14"/>
          <p:cNvSpPr/>
          <p:nvPr/>
        </p:nvSpPr>
        <p:spPr>
          <a:xfrm>
            <a:off x="4358903" y="4081280"/>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http://wsjv.images.worldnow.com/images/372052_L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681" y="3826100"/>
            <a:ext cx="533990" cy="657952"/>
          </a:xfrm>
          <a:prstGeom prst="rect">
            <a:avLst/>
          </a:prstGeom>
          <a:noFill/>
          <a:ln w="28575">
            <a:noFill/>
          </a:ln>
          <a:extLst>
            <a:ext uri="{909E8E84-426E-40DD-AFC4-6F175D3DCCD1}">
              <a14:hiddenFill xmlns:a14="http://schemas.microsoft.com/office/drawing/2010/main">
                <a:solidFill>
                  <a:srgbClr val="FFFFFF"/>
                </a:solidFill>
              </a14:hiddenFill>
            </a:ext>
          </a:extLst>
        </p:spPr>
      </p:pic>
      <p:pic>
        <p:nvPicPr>
          <p:cNvPr id="19" name="Picture 2" descr="http://wsjv.images.worldnow.com/images/372052_L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2113" y="2114295"/>
            <a:ext cx="663609" cy="65875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wsjv.images.worldnow.com/images/372052_L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1068" y="3864428"/>
            <a:ext cx="564726" cy="695823"/>
          </a:xfrm>
          <a:prstGeom prst="rect">
            <a:avLst/>
          </a:prstGeom>
          <a:noFill/>
          <a:extLst>
            <a:ext uri="{909E8E84-426E-40DD-AFC4-6F175D3DCCD1}">
              <a14:hiddenFill xmlns:a14="http://schemas.microsoft.com/office/drawing/2010/main">
                <a:solidFill>
                  <a:srgbClr val="FFFFFF"/>
                </a:solidFill>
              </a14:hiddenFill>
            </a:ext>
          </a:extLst>
        </p:spPr>
      </p:pic>
      <p:sp>
        <p:nvSpPr>
          <p:cNvPr id="12" name="Striped Right Arrow 11"/>
          <p:cNvSpPr/>
          <p:nvPr/>
        </p:nvSpPr>
        <p:spPr>
          <a:xfrm>
            <a:off x="6085113" y="3519551"/>
            <a:ext cx="1132115" cy="114523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7532914" y="3744254"/>
            <a:ext cx="718457" cy="695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mc:AlternateContent xmlns:mc="http://schemas.openxmlformats.org/markup-compatibility/2006">
        <mc:Choice xmlns:p14="http://schemas.microsoft.com/office/powerpoint/2010/main" Requires="p14">
          <p:contentPart p14:bwMode="auto" r:id="rId5">
            <p14:nvContentPartPr>
              <p14:cNvPr id="26" name="Ink 25"/>
              <p14:cNvContentPartPr/>
              <p14:nvPr/>
            </p14:nvContentPartPr>
            <p14:xfrm>
              <a:off x="5751720" y="1999029"/>
              <a:ext cx="215640" cy="4479120"/>
            </p14:xfrm>
          </p:contentPart>
        </mc:Choice>
        <mc:Fallback>
          <p:pic>
            <p:nvPicPr>
              <p:cNvPr id="26" name="Ink 25"/>
              <p:cNvPicPr/>
              <p:nvPr/>
            </p:nvPicPr>
            <p:blipFill>
              <a:blip r:embed="rId6"/>
              <a:stretch>
                <a:fillRect/>
              </a:stretch>
            </p:blipFill>
            <p:spPr>
              <a:xfrm>
                <a:off x="5740920" y="1993989"/>
                <a:ext cx="237960" cy="4491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9" name="Ink 28"/>
              <p14:cNvContentPartPr/>
              <p14:nvPr/>
            </p14:nvContentPartPr>
            <p14:xfrm>
              <a:off x="2177280" y="5529909"/>
              <a:ext cx="360" cy="360"/>
            </p14:xfrm>
          </p:contentPart>
        </mc:Choice>
        <mc:Fallback>
          <p:pic>
            <p:nvPicPr>
              <p:cNvPr id="29" name="Ink 28"/>
              <p:cNvPicPr/>
              <p:nvPr/>
            </p:nvPicPr>
            <p:blipFill>
              <a:blip r:embed="rId8"/>
              <a:stretch>
                <a:fillRect/>
              </a:stretch>
            </p:blipFill>
            <p:spPr>
              <a:xfrm>
                <a:off x="2166840" y="5519469"/>
                <a:ext cx="2124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1" name="Ink 30"/>
              <p14:cNvContentPartPr/>
              <p14:nvPr/>
            </p14:nvContentPartPr>
            <p14:xfrm>
              <a:off x="7435080" y="3646749"/>
              <a:ext cx="360" cy="360"/>
            </p14:xfrm>
          </p:contentPart>
        </mc:Choice>
        <mc:Fallback>
          <p:pic>
            <p:nvPicPr>
              <p:cNvPr id="31" name="Ink 30"/>
              <p:cNvPicPr/>
              <p:nvPr/>
            </p:nvPicPr>
            <p:blipFill>
              <a:blip r:embed="rId10"/>
              <a:stretch>
                <a:fillRect/>
              </a:stretch>
            </p:blipFill>
            <p:spPr>
              <a:xfrm>
                <a:off x="7424640" y="3636309"/>
                <a:ext cx="21240" cy="21240"/>
              </a:xfrm>
              <a:prstGeom prst="rect">
                <a:avLst/>
              </a:prstGeom>
            </p:spPr>
          </p:pic>
        </mc:Fallback>
      </mc:AlternateContent>
      <p:sp>
        <p:nvSpPr>
          <p:cNvPr id="33" name="Rounded Rectangular Callout 32"/>
          <p:cNvSpPr/>
          <p:nvPr/>
        </p:nvSpPr>
        <p:spPr>
          <a:xfrm>
            <a:off x="3756074" y="409216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ular Callout 21"/>
          <p:cNvSpPr/>
          <p:nvPr/>
        </p:nvSpPr>
        <p:spPr>
          <a:xfrm>
            <a:off x="2547009" y="2351315"/>
            <a:ext cx="458877" cy="326572"/>
          </a:xfrm>
          <a:prstGeom prst="wedgeRoundRect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ular Callout 22"/>
          <p:cNvSpPr/>
          <p:nvPr/>
        </p:nvSpPr>
        <p:spPr>
          <a:xfrm>
            <a:off x="3144292" y="4113505"/>
            <a:ext cx="458877" cy="326572"/>
          </a:xfrm>
          <a:prstGeom prst="wedgeRoundRect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287922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Backpressure Policy for local broadcast</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47</a:t>
            </a:fld>
            <a:endParaRPr lang="en-US"/>
          </a:p>
        </p:txBody>
      </p:sp>
      <p:pic>
        <p:nvPicPr>
          <p:cNvPr id="7170" name="Picture 2" descr="http://wsjv.images.worldnow.com/images/372052_L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8717" y="5529909"/>
            <a:ext cx="564726" cy="695823"/>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ular Callout 10"/>
          <p:cNvSpPr/>
          <p:nvPr/>
        </p:nvSpPr>
        <p:spPr>
          <a:xfrm>
            <a:off x="3144293" y="235131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4358904" y="235131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3756075" y="235131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ular Callout 14"/>
          <p:cNvSpPr/>
          <p:nvPr/>
        </p:nvSpPr>
        <p:spPr>
          <a:xfrm>
            <a:off x="4358903" y="4081280"/>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http://wsjv.images.worldnow.com/images/372052_L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681" y="3826100"/>
            <a:ext cx="533990" cy="657952"/>
          </a:xfrm>
          <a:prstGeom prst="rect">
            <a:avLst/>
          </a:prstGeom>
          <a:noFill/>
          <a:ln w="28575">
            <a:noFill/>
          </a:ln>
          <a:extLst>
            <a:ext uri="{909E8E84-426E-40DD-AFC4-6F175D3DCCD1}">
              <a14:hiddenFill xmlns:a14="http://schemas.microsoft.com/office/drawing/2010/main">
                <a:solidFill>
                  <a:srgbClr val="FFFFFF"/>
                </a:solidFill>
              </a14:hiddenFill>
            </a:ext>
          </a:extLst>
        </p:spPr>
      </p:pic>
      <p:pic>
        <p:nvPicPr>
          <p:cNvPr id="19" name="Picture 2" descr="http://wsjv.images.worldnow.com/images/372052_L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2113" y="2114295"/>
            <a:ext cx="663609" cy="65875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wsjv.images.worldnow.com/images/372052_L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1068" y="3864428"/>
            <a:ext cx="564726" cy="695823"/>
          </a:xfrm>
          <a:prstGeom prst="rect">
            <a:avLst/>
          </a:prstGeom>
          <a:noFill/>
          <a:extLst>
            <a:ext uri="{909E8E84-426E-40DD-AFC4-6F175D3DCCD1}">
              <a14:hiddenFill xmlns:a14="http://schemas.microsoft.com/office/drawing/2010/main">
                <a:solidFill>
                  <a:srgbClr val="FFFFFF"/>
                </a:solidFill>
              </a14:hiddenFill>
            </a:ext>
          </a:extLst>
        </p:spPr>
      </p:pic>
      <p:sp>
        <p:nvSpPr>
          <p:cNvPr id="12" name="Striped Right Arrow 11"/>
          <p:cNvSpPr/>
          <p:nvPr/>
        </p:nvSpPr>
        <p:spPr>
          <a:xfrm>
            <a:off x="6085113" y="3519551"/>
            <a:ext cx="1132115" cy="114523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7532914" y="3744254"/>
            <a:ext cx="718457" cy="695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mc:AlternateContent xmlns:mc="http://schemas.openxmlformats.org/markup-compatibility/2006">
        <mc:Choice xmlns:p14="http://schemas.microsoft.com/office/powerpoint/2010/main" Requires="p14">
          <p:contentPart p14:bwMode="auto" r:id="rId5">
            <p14:nvContentPartPr>
              <p14:cNvPr id="26" name="Ink 25"/>
              <p14:cNvContentPartPr/>
              <p14:nvPr/>
            </p14:nvContentPartPr>
            <p14:xfrm>
              <a:off x="5751720" y="1999029"/>
              <a:ext cx="215640" cy="4479120"/>
            </p14:xfrm>
          </p:contentPart>
        </mc:Choice>
        <mc:Fallback>
          <p:pic>
            <p:nvPicPr>
              <p:cNvPr id="26" name="Ink 25"/>
              <p:cNvPicPr/>
              <p:nvPr/>
            </p:nvPicPr>
            <p:blipFill>
              <a:blip r:embed="rId6"/>
              <a:stretch>
                <a:fillRect/>
              </a:stretch>
            </p:blipFill>
            <p:spPr>
              <a:xfrm>
                <a:off x="5740920" y="1993989"/>
                <a:ext cx="237960" cy="4491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9" name="Ink 28"/>
              <p14:cNvContentPartPr/>
              <p14:nvPr/>
            </p14:nvContentPartPr>
            <p14:xfrm>
              <a:off x="2177280" y="5529909"/>
              <a:ext cx="360" cy="360"/>
            </p14:xfrm>
          </p:contentPart>
        </mc:Choice>
        <mc:Fallback>
          <p:pic>
            <p:nvPicPr>
              <p:cNvPr id="29" name="Ink 28"/>
              <p:cNvPicPr/>
              <p:nvPr/>
            </p:nvPicPr>
            <p:blipFill>
              <a:blip r:embed="rId8"/>
              <a:stretch>
                <a:fillRect/>
              </a:stretch>
            </p:blipFill>
            <p:spPr>
              <a:xfrm>
                <a:off x="2166840" y="5519469"/>
                <a:ext cx="2124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1" name="Ink 30"/>
              <p14:cNvContentPartPr/>
              <p14:nvPr/>
            </p14:nvContentPartPr>
            <p14:xfrm>
              <a:off x="7435080" y="3646749"/>
              <a:ext cx="360" cy="360"/>
            </p14:xfrm>
          </p:contentPart>
        </mc:Choice>
        <mc:Fallback>
          <p:pic>
            <p:nvPicPr>
              <p:cNvPr id="31" name="Ink 30"/>
              <p:cNvPicPr/>
              <p:nvPr/>
            </p:nvPicPr>
            <p:blipFill>
              <a:blip r:embed="rId10"/>
              <a:stretch>
                <a:fillRect/>
              </a:stretch>
            </p:blipFill>
            <p:spPr>
              <a:xfrm>
                <a:off x="7424640" y="3636309"/>
                <a:ext cx="21240" cy="21240"/>
              </a:xfrm>
              <a:prstGeom prst="rect">
                <a:avLst/>
              </a:prstGeom>
            </p:spPr>
          </p:pic>
        </mc:Fallback>
      </mc:AlternateContent>
      <p:sp>
        <p:nvSpPr>
          <p:cNvPr id="33" name="Rounded Rectangular Callout 32"/>
          <p:cNvSpPr/>
          <p:nvPr/>
        </p:nvSpPr>
        <p:spPr>
          <a:xfrm>
            <a:off x="3756074" y="409216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ular Callout 22"/>
          <p:cNvSpPr/>
          <p:nvPr/>
        </p:nvSpPr>
        <p:spPr>
          <a:xfrm>
            <a:off x="3144292" y="411350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34290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Backpressure Policy for local broadcast</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48</a:t>
            </a:fld>
            <a:endParaRPr lang="en-US"/>
          </a:p>
        </p:txBody>
      </p:sp>
      <p:pic>
        <p:nvPicPr>
          <p:cNvPr id="7170" name="Picture 2" descr="http://wsjv.images.worldnow.com/images/372052_L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8717" y="5529909"/>
            <a:ext cx="564726" cy="695823"/>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ular Callout 10"/>
          <p:cNvSpPr/>
          <p:nvPr/>
        </p:nvSpPr>
        <p:spPr>
          <a:xfrm>
            <a:off x="3144293" y="235131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4358904" y="235131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3756075" y="235131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ular Callout 14"/>
          <p:cNvSpPr/>
          <p:nvPr/>
        </p:nvSpPr>
        <p:spPr>
          <a:xfrm>
            <a:off x="4358903" y="4081280"/>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http://wsjv.images.worldnow.com/images/372052_L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681" y="3826100"/>
            <a:ext cx="533990" cy="657952"/>
          </a:xfrm>
          <a:prstGeom prst="rect">
            <a:avLst/>
          </a:prstGeom>
          <a:noFill/>
          <a:ln w="28575">
            <a:noFill/>
          </a:ln>
          <a:extLst>
            <a:ext uri="{909E8E84-426E-40DD-AFC4-6F175D3DCCD1}">
              <a14:hiddenFill xmlns:a14="http://schemas.microsoft.com/office/drawing/2010/main">
                <a:solidFill>
                  <a:srgbClr val="FFFFFF"/>
                </a:solidFill>
              </a14:hiddenFill>
            </a:ext>
          </a:extLst>
        </p:spPr>
      </p:pic>
      <p:pic>
        <p:nvPicPr>
          <p:cNvPr id="19" name="Picture 2" descr="http://wsjv.images.worldnow.com/images/372052_L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2113" y="2114295"/>
            <a:ext cx="663609" cy="65875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wsjv.images.worldnow.com/images/372052_L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1068" y="3864428"/>
            <a:ext cx="564726" cy="695823"/>
          </a:xfrm>
          <a:prstGeom prst="rect">
            <a:avLst/>
          </a:prstGeom>
          <a:noFill/>
          <a:extLst>
            <a:ext uri="{909E8E84-426E-40DD-AFC4-6F175D3DCCD1}">
              <a14:hiddenFill xmlns:a14="http://schemas.microsoft.com/office/drawing/2010/main">
                <a:solidFill>
                  <a:srgbClr val="FFFFFF"/>
                </a:solidFill>
              </a14:hiddenFill>
            </a:ext>
          </a:extLst>
        </p:spPr>
      </p:pic>
      <p:sp>
        <p:nvSpPr>
          <p:cNvPr id="12" name="Striped Right Arrow 11"/>
          <p:cNvSpPr/>
          <p:nvPr/>
        </p:nvSpPr>
        <p:spPr>
          <a:xfrm>
            <a:off x="6085113" y="3519551"/>
            <a:ext cx="1132115" cy="114523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7532914" y="3744254"/>
            <a:ext cx="718457" cy="695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mc:AlternateContent xmlns:mc="http://schemas.openxmlformats.org/markup-compatibility/2006">
        <mc:Choice xmlns:p14="http://schemas.microsoft.com/office/powerpoint/2010/main" Requires="p14">
          <p:contentPart p14:bwMode="auto" r:id="rId5">
            <p14:nvContentPartPr>
              <p14:cNvPr id="26" name="Ink 25"/>
              <p14:cNvContentPartPr/>
              <p14:nvPr/>
            </p14:nvContentPartPr>
            <p14:xfrm>
              <a:off x="5751720" y="1999029"/>
              <a:ext cx="215640" cy="4479120"/>
            </p14:xfrm>
          </p:contentPart>
        </mc:Choice>
        <mc:Fallback>
          <p:pic>
            <p:nvPicPr>
              <p:cNvPr id="26" name="Ink 25"/>
              <p:cNvPicPr/>
              <p:nvPr/>
            </p:nvPicPr>
            <p:blipFill>
              <a:blip r:embed="rId6"/>
              <a:stretch>
                <a:fillRect/>
              </a:stretch>
            </p:blipFill>
            <p:spPr>
              <a:xfrm>
                <a:off x="5740920" y="1993989"/>
                <a:ext cx="237960" cy="4491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9" name="Ink 28"/>
              <p14:cNvContentPartPr/>
              <p14:nvPr/>
            </p14:nvContentPartPr>
            <p14:xfrm>
              <a:off x="2177280" y="5529909"/>
              <a:ext cx="360" cy="360"/>
            </p14:xfrm>
          </p:contentPart>
        </mc:Choice>
        <mc:Fallback>
          <p:pic>
            <p:nvPicPr>
              <p:cNvPr id="29" name="Ink 28"/>
              <p:cNvPicPr/>
              <p:nvPr/>
            </p:nvPicPr>
            <p:blipFill>
              <a:blip r:embed="rId8"/>
              <a:stretch>
                <a:fillRect/>
              </a:stretch>
            </p:blipFill>
            <p:spPr>
              <a:xfrm>
                <a:off x="2166840" y="5519469"/>
                <a:ext cx="2124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1" name="Ink 30"/>
              <p14:cNvContentPartPr/>
              <p14:nvPr/>
            </p14:nvContentPartPr>
            <p14:xfrm>
              <a:off x="7435080" y="3646749"/>
              <a:ext cx="360" cy="360"/>
            </p14:xfrm>
          </p:contentPart>
        </mc:Choice>
        <mc:Fallback>
          <p:pic>
            <p:nvPicPr>
              <p:cNvPr id="31" name="Ink 30"/>
              <p:cNvPicPr/>
              <p:nvPr/>
            </p:nvPicPr>
            <p:blipFill>
              <a:blip r:embed="rId10"/>
              <a:stretch>
                <a:fillRect/>
              </a:stretch>
            </p:blipFill>
            <p:spPr>
              <a:xfrm>
                <a:off x="7424640" y="3636309"/>
                <a:ext cx="21240" cy="21240"/>
              </a:xfrm>
              <a:prstGeom prst="rect">
                <a:avLst/>
              </a:prstGeom>
            </p:spPr>
          </p:pic>
        </mc:Fallback>
      </mc:AlternateContent>
      <p:sp>
        <p:nvSpPr>
          <p:cNvPr id="33" name="Rounded Rectangular Callout 32"/>
          <p:cNvSpPr/>
          <p:nvPr/>
        </p:nvSpPr>
        <p:spPr>
          <a:xfrm>
            <a:off x="3756074" y="409216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ular Callout 22"/>
          <p:cNvSpPr/>
          <p:nvPr/>
        </p:nvSpPr>
        <p:spPr>
          <a:xfrm>
            <a:off x="3144292" y="411350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83179" y="2530387"/>
            <a:ext cx="7663543" cy="2677656"/>
          </a:xfrm>
          <a:prstGeom prst="rect">
            <a:avLst/>
          </a:prstGeom>
          <a:blipFill>
            <a:blip r:embed="rId11"/>
            <a:tile tx="0" ty="0" sx="100000" sy="100000" flip="none" algn="tl"/>
          </a:blipFill>
          <a:effectLst>
            <a:outerShdw blurRad="50800" dist="50800" dir="5400000" algn="ctr" rotWithShape="0">
              <a:srgbClr val="002060"/>
            </a:outerShdw>
          </a:effectLst>
        </p:spPr>
        <p:txBody>
          <a:bodyPr wrap="square" rtlCol="0">
            <a:spAutoFit/>
          </a:bodyPr>
          <a:lstStyle/>
          <a:p>
            <a:pPr marL="342900" indent="-342900">
              <a:buFont typeface="Arial" pitchFamily="34" charset="0"/>
              <a:buChar char="•"/>
            </a:pPr>
            <a:r>
              <a:rPr lang="en-US" dirty="0" smtClean="0"/>
              <a:t>Theorem: Backpressure achieves the </a:t>
            </a:r>
            <a:r>
              <a:rPr lang="en-US" dirty="0" err="1" smtClean="0"/>
              <a:t>mincut</a:t>
            </a:r>
            <a:endParaRPr lang="en-US" dirty="0" smtClean="0"/>
          </a:p>
          <a:p>
            <a:pPr marL="342900" indent="-342900">
              <a:buFont typeface="Arial" pitchFamily="34" charset="0"/>
              <a:buChar char="•"/>
            </a:pPr>
            <a:endParaRPr lang="en-US" dirty="0" smtClean="0"/>
          </a:p>
          <a:p>
            <a:pPr marL="342900" indent="-342900">
              <a:buFont typeface="Arial" pitchFamily="34" charset="0"/>
              <a:buChar char="•"/>
            </a:pPr>
            <a:r>
              <a:rPr lang="en-US" b="1" dirty="0" smtClean="0">
                <a:solidFill>
                  <a:srgbClr val="FF0000"/>
                </a:solidFill>
              </a:rPr>
              <a:t>Caveat</a:t>
            </a:r>
            <a:r>
              <a:rPr lang="en-US" b="1" dirty="0" smtClean="0">
                <a:solidFill>
                  <a:srgbClr val="FF0000"/>
                </a:solidFill>
              </a:rPr>
              <a:t>: requires extensive coordination for every broadcast </a:t>
            </a:r>
            <a:r>
              <a:rPr lang="en-US" b="1" dirty="0" smtClean="0">
                <a:solidFill>
                  <a:schemeClr val="accent2"/>
                </a:solidFill>
              </a:rPr>
              <a:t>(which network coding can avoid)</a:t>
            </a:r>
            <a:endParaRPr lang="en-US" b="1" dirty="0" smtClean="0">
              <a:solidFill>
                <a:schemeClr val="accent2"/>
              </a:solidFill>
            </a:endParaRPr>
          </a:p>
          <a:p>
            <a:pPr marL="342900" indent="-342900">
              <a:buFont typeface="Arial" pitchFamily="34" charset="0"/>
              <a:buChar char="•"/>
            </a:pPr>
            <a:endParaRPr lang="en-US" i="1" dirty="0" smtClean="0">
              <a:solidFill>
                <a:srgbClr val="00B050"/>
              </a:solidFill>
            </a:endParaRPr>
          </a:p>
          <a:p>
            <a:pPr marL="342900" indent="-342900">
              <a:buFont typeface="Arial" pitchFamily="34" charset="0"/>
              <a:buChar char="•"/>
            </a:pPr>
            <a:r>
              <a:rPr lang="en-US" b="1" i="1" dirty="0" smtClean="0">
                <a:solidFill>
                  <a:srgbClr val="00B050"/>
                </a:solidFill>
              </a:rPr>
              <a:t>Next </a:t>
            </a:r>
            <a:r>
              <a:rPr lang="en-US" b="1" i="1" dirty="0" smtClean="0">
                <a:solidFill>
                  <a:srgbClr val="00B050"/>
                </a:solidFill>
              </a:rPr>
              <a:t>Goal</a:t>
            </a:r>
            <a:r>
              <a:rPr lang="en-US" b="1" i="1" dirty="0" smtClean="0">
                <a:solidFill>
                  <a:srgbClr val="00B050"/>
                </a:solidFill>
              </a:rPr>
              <a:t>: </a:t>
            </a:r>
            <a:r>
              <a:rPr lang="en-US" b="1" i="1" u="sng" dirty="0" smtClean="0">
                <a:solidFill>
                  <a:srgbClr val="00B050"/>
                </a:solidFill>
              </a:rPr>
              <a:t>Limitations of distributed routing</a:t>
            </a:r>
            <a:endParaRPr lang="en-US" b="1" i="1" u="sng" dirty="0" smtClean="0">
              <a:solidFill>
                <a:srgbClr val="0070C0"/>
              </a:solidFill>
              <a:latin typeface="Arial" pitchFamily="34" charset="0"/>
            </a:endParaRPr>
          </a:p>
        </p:txBody>
      </p:sp>
    </p:spTree>
    <p:extLst>
      <p:ext uri="{BB962C8B-B14F-4D97-AF65-F5344CB8AC3E}">
        <p14:creationId xmlns:p14="http://schemas.microsoft.com/office/powerpoint/2010/main" val="38015027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Formalizing a constraint on distributed Routing</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49</a:t>
            </a:fld>
            <a:endParaRPr lang="en-US"/>
          </a:p>
        </p:txBody>
      </p:sp>
      <p:pic>
        <p:nvPicPr>
          <p:cNvPr id="7170" name="Picture 2" descr="http://wsjv.images.worldnow.com/images/372052_L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8717" y="5529909"/>
            <a:ext cx="564726" cy="695823"/>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ular Callout 10"/>
          <p:cNvSpPr/>
          <p:nvPr/>
        </p:nvSpPr>
        <p:spPr>
          <a:xfrm>
            <a:off x="3144293" y="235131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4358904" y="235131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3756075" y="235131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ular Callout 14"/>
          <p:cNvSpPr/>
          <p:nvPr/>
        </p:nvSpPr>
        <p:spPr>
          <a:xfrm>
            <a:off x="4358903" y="4081280"/>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ular Callout 15"/>
          <p:cNvSpPr/>
          <p:nvPr/>
        </p:nvSpPr>
        <p:spPr>
          <a:xfrm>
            <a:off x="674666" y="3989182"/>
            <a:ext cx="458877" cy="326572"/>
          </a:xfrm>
          <a:prstGeom prst="wedgeRoundRect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pic>
        <p:nvPicPr>
          <p:cNvPr id="18" name="Picture 2" descr="http://wsjv.images.worldnow.com/images/372052_L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681" y="3826100"/>
            <a:ext cx="533990" cy="657952"/>
          </a:xfrm>
          <a:prstGeom prst="rect">
            <a:avLst/>
          </a:prstGeom>
          <a:noFill/>
          <a:ln w="28575">
            <a:noFill/>
          </a:ln>
          <a:extLst>
            <a:ext uri="{909E8E84-426E-40DD-AFC4-6F175D3DCCD1}">
              <a14:hiddenFill xmlns:a14="http://schemas.microsoft.com/office/drawing/2010/main">
                <a:solidFill>
                  <a:srgbClr val="FFFFFF"/>
                </a:solidFill>
              </a14:hiddenFill>
            </a:ext>
          </a:extLst>
        </p:spPr>
      </p:pic>
      <p:pic>
        <p:nvPicPr>
          <p:cNvPr id="19" name="Picture 2" descr="http://wsjv.images.worldnow.com/images/372052_L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2113" y="2114295"/>
            <a:ext cx="663609" cy="65875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wsjv.images.worldnow.com/images/372052_L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1068" y="3864428"/>
            <a:ext cx="564726" cy="695823"/>
          </a:xfrm>
          <a:prstGeom prst="rect">
            <a:avLst/>
          </a:prstGeom>
          <a:noFill/>
          <a:extLst>
            <a:ext uri="{909E8E84-426E-40DD-AFC4-6F175D3DCCD1}">
              <a14:hiddenFill xmlns:a14="http://schemas.microsoft.com/office/drawing/2010/main">
                <a:solidFill>
                  <a:srgbClr val="FFFFFF"/>
                </a:solidFill>
              </a14:hiddenFill>
            </a:ext>
          </a:extLst>
        </p:spPr>
      </p:pic>
      <p:sp>
        <p:nvSpPr>
          <p:cNvPr id="12" name="Striped Right Arrow 11"/>
          <p:cNvSpPr/>
          <p:nvPr/>
        </p:nvSpPr>
        <p:spPr>
          <a:xfrm>
            <a:off x="6085113" y="3519551"/>
            <a:ext cx="1132115" cy="114523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7532914" y="3744254"/>
            <a:ext cx="718457" cy="695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mc:AlternateContent xmlns:mc="http://schemas.openxmlformats.org/markup-compatibility/2006">
        <mc:Choice xmlns:p14="http://schemas.microsoft.com/office/powerpoint/2010/main" Requires="p14">
          <p:contentPart p14:bwMode="auto" r:id="rId5">
            <p14:nvContentPartPr>
              <p14:cNvPr id="26" name="Ink 25"/>
              <p14:cNvContentPartPr/>
              <p14:nvPr/>
            </p14:nvContentPartPr>
            <p14:xfrm>
              <a:off x="5751720" y="1999029"/>
              <a:ext cx="215640" cy="4479120"/>
            </p14:xfrm>
          </p:contentPart>
        </mc:Choice>
        <mc:Fallback>
          <p:pic>
            <p:nvPicPr>
              <p:cNvPr id="26" name="Ink 25"/>
              <p:cNvPicPr/>
              <p:nvPr/>
            </p:nvPicPr>
            <p:blipFill>
              <a:blip r:embed="rId6"/>
              <a:stretch>
                <a:fillRect/>
              </a:stretch>
            </p:blipFill>
            <p:spPr>
              <a:xfrm>
                <a:off x="5740920" y="1993989"/>
                <a:ext cx="237960" cy="4491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9" name="Ink 28"/>
              <p14:cNvContentPartPr/>
              <p14:nvPr/>
            </p14:nvContentPartPr>
            <p14:xfrm>
              <a:off x="2177280" y="5529909"/>
              <a:ext cx="360" cy="360"/>
            </p14:xfrm>
          </p:contentPart>
        </mc:Choice>
        <mc:Fallback>
          <p:pic>
            <p:nvPicPr>
              <p:cNvPr id="29" name="Ink 28"/>
              <p:cNvPicPr/>
              <p:nvPr/>
            </p:nvPicPr>
            <p:blipFill>
              <a:blip r:embed="rId8"/>
              <a:stretch>
                <a:fillRect/>
              </a:stretch>
            </p:blipFill>
            <p:spPr>
              <a:xfrm>
                <a:off x="2166840" y="5519469"/>
                <a:ext cx="2124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1" name="Ink 30"/>
              <p14:cNvContentPartPr/>
              <p14:nvPr/>
            </p14:nvContentPartPr>
            <p14:xfrm>
              <a:off x="7435080" y="3646749"/>
              <a:ext cx="360" cy="360"/>
            </p14:xfrm>
          </p:contentPart>
        </mc:Choice>
        <mc:Fallback>
          <p:pic>
            <p:nvPicPr>
              <p:cNvPr id="31" name="Ink 30"/>
              <p:cNvPicPr/>
              <p:nvPr/>
            </p:nvPicPr>
            <p:blipFill>
              <a:blip r:embed="rId10"/>
              <a:stretch>
                <a:fillRect/>
              </a:stretch>
            </p:blipFill>
            <p:spPr>
              <a:xfrm>
                <a:off x="7424640" y="3636309"/>
                <a:ext cx="21240" cy="21240"/>
              </a:xfrm>
              <a:prstGeom prst="rect">
                <a:avLst/>
              </a:prstGeom>
            </p:spPr>
          </p:pic>
        </mc:Fallback>
      </mc:AlternateContent>
      <p:sp>
        <p:nvSpPr>
          <p:cNvPr id="33" name="Rounded Rectangular Callout 32"/>
          <p:cNvSpPr/>
          <p:nvPr/>
        </p:nvSpPr>
        <p:spPr>
          <a:xfrm>
            <a:off x="3756074" y="409216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222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743" y="331801"/>
            <a:ext cx="8229600" cy="1143000"/>
          </a:xfrm>
        </p:spPr>
        <p:txBody>
          <a:bodyPr/>
          <a:lstStyle/>
          <a:p>
            <a:r>
              <a:rPr lang="en-US" dirty="0" smtClean="0"/>
              <a:t>A Dynamic Storage System</a:t>
            </a:r>
            <a:endParaRPr lang="en-US" dirty="0"/>
          </a:p>
        </p:txBody>
      </p:sp>
      <p:sp>
        <p:nvSpPr>
          <p:cNvPr id="4" name="Slide Number Placeholder 3"/>
          <p:cNvSpPr>
            <a:spLocks noGrp="1"/>
          </p:cNvSpPr>
          <p:nvPr>
            <p:ph type="sldNum" sz="quarter" idx="12"/>
          </p:nvPr>
        </p:nvSpPr>
        <p:spPr/>
        <p:txBody>
          <a:bodyPr/>
          <a:lstStyle/>
          <a:p>
            <a:pPr>
              <a:defRPr/>
            </a:pPr>
            <a:fld id="{A07CDB20-95D2-1143-81F0-F223C662353F}" type="slidenum">
              <a:rPr lang="en-US" smtClean="0"/>
              <a:pPr>
                <a:defRPr/>
              </a:pPr>
              <a:t>5</a:t>
            </a:fld>
            <a:endParaRPr lang="en-US"/>
          </a:p>
        </p:txBody>
      </p:sp>
      <p:sp>
        <p:nvSpPr>
          <p:cNvPr id="5" name="Rounded Rectangle 4"/>
          <p:cNvSpPr/>
          <p:nvPr/>
        </p:nvSpPr>
        <p:spPr>
          <a:xfrm>
            <a:off x="228600" y="3076532"/>
            <a:ext cx="1643743" cy="49398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pPr algn="ctr"/>
            <a:r>
              <a:rPr lang="en-US"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a:t>
            </a:r>
            <a:endParaRPr lang="en-US"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cxnSp>
        <p:nvCxnSpPr>
          <p:cNvPr id="6" name="Straight Connector 5"/>
          <p:cNvCxnSpPr/>
          <p:nvPr/>
        </p:nvCxnSpPr>
        <p:spPr>
          <a:xfrm>
            <a:off x="838200" y="3076532"/>
            <a:ext cx="0" cy="493982"/>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1480457" y="3069069"/>
            <a:ext cx="0" cy="50890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500743" y="3076532"/>
            <a:ext cx="0" cy="493982"/>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143000" y="3091458"/>
            <a:ext cx="0" cy="493982"/>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28600" y="3116312"/>
            <a:ext cx="1643743" cy="461665"/>
          </a:xfrm>
          <a:prstGeom prst="rect">
            <a:avLst/>
          </a:prstGeom>
          <a:noFill/>
        </p:spPr>
        <p:txBody>
          <a:bodyPr wrap="square" rtlCol="0">
            <a:spAutoFit/>
          </a:bodyPr>
          <a:lstStyle/>
          <a:p>
            <a:r>
              <a:rPr lang="en-US" dirty="0" smtClean="0"/>
              <a:t>1  2…..   k</a:t>
            </a:r>
            <a:endParaRPr lang="en-US" dirty="0"/>
          </a:p>
        </p:txBody>
      </p:sp>
      <p:sp>
        <p:nvSpPr>
          <p:cNvPr id="13" name="Left-Right Arrow 12"/>
          <p:cNvSpPr/>
          <p:nvPr/>
        </p:nvSpPr>
        <p:spPr>
          <a:xfrm>
            <a:off x="2035628" y="3200027"/>
            <a:ext cx="1023258" cy="24699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loud 14"/>
          <p:cNvSpPr/>
          <p:nvPr/>
        </p:nvSpPr>
        <p:spPr>
          <a:xfrm>
            <a:off x="3385456" y="1474801"/>
            <a:ext cx="5584372" cy="374468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800600" y="2296886"/>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2" name="Rounded Rectangle 21"/>
          <p:cNvSpPr/>
          <p:nvPr/>
        </p:nvSpPr>
        <p:spPr>
          <a:xfrm>
            <a:off x="5584372" y="2258786"/>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3" name="Rounded Rectangle 22"/>
          <p:cNvSpPr/>
          <p:nvPr/>
        </p:nvSpPr>
        <p:spPr>
          <a:xfrm>
            <a:off x="4430486" y="3069069"/>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4" name="Rounded Rectangle 23"/>
          <p:cNvSpPr/>
          <p:nvPr/>
        </p:nvSpPr>
        <p:spPr>
          <a:xfrm>
            <a:off x="5584372" y="3702642"/>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5" name="Rounded Rectangle 24"/>
          <p:cNvSpPr/>
          <p:nvPr/>
        </p:nvSpPr>
        <p:spPr>
          <a:xfrm>
            <a:off x="7511142" y="250371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6" name="Rounded Rectangle 25"/>
          <p:cNvSpPr/>
          <p:nvPr/>
        </p:nvSpPr>
        <p:spPr>
          <a:xfrm>
            <a:off x="7380514" y="370114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7" name="Rounded Rectangle 26"/>
          <p:cNvSpPr/>
          <p:nvPr/>
        </p:nvSpPr>
        <p:spPr>
          <a:xfrm>
            <a:off x="4953000" y="4288972"/>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8" name="Rounded Rectangle 27"/>
          <p:cNvSpPr/>
          <p:nvPr/>
        </p:nvSpPr>
        <p:spPr>
          <a:xfrm>
            <a:off x="6444343" y="370114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9" name="Rounded Rectangle 28"/>
          <p:cNvSpPr/>
          <p:nvPr/>
        </p:nvSpPr>
        <p:spPr>
          <a:xfrm>
            <a:off x="7190014" y="1915886"/>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0" name="Rounded Rectangle 29"/>
          <p:cNvSpPr/>
          <p:nvPr/>
        </p:nvSpPr>
        <p:spPr>
          <a:xfrm>
            <a:off x="6477000" y="2775155"/>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1" name="Rounded Rectangle 30"/>
          <p:cNvSpPr/>
          <p:nvPr/>
        </p:nvSpPr>
        <p:spPr>
          <a:xfrm>
            <a:off x="3755572" y="3110869"/>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6" name="Rounded Rectangle 35"/>
          <p:cNvSpPr/>
          <p:nvPr/>
        </p:nvSpPr>
        <p:spPr>
          <a:xfrm>
            <a:off x="6444343" y="4304598"/>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7" name="Rounded Rectangle 36"/>
          <p:cNvSpPr/>
          <p:nvPr/>
        </p:nvSpPr>
        <p:spPr>
          <a:xfrm>
            <a:off x="8218714" y="250371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8" name="Explosion 1 37"/>
          <p:cNvSpPr/>
          <p:nvPr/>
        </p:nvSpPr>
        <p:spPr>
          <a:xfrm>
            <a:off x="6422572" y="3701144"/>
            <a:ext cx="435428" cy="293914"/>
          </a:xfrm>
          <a:prstGeom prst="irregularSeal1">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Explosion 1 44"/>
          <p:cNvSpPr/>
          <p:nvPr/>
        </p:nvSpPr>
        <p:spPr>
          <a:xfrm>
            <a:off x="4953000" y="4304598"/>
            <a:ext cx="435428" cy="293914"/>
          </a:xfrm>
          <a:prstGeom prst="irregularSeal1">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00209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Formalizing a constraint on distributed Routing</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50</a:t>
            </a:fld>
            <a:endParaRPr lang="en-US"/>
          </a:p>
        </p:txBody>
      </p:sp>
      <p:pic>
        <p:nvPicPr>
          <p:cNvPr id="7170" name="Picture 2" descr="http://wsjv.images.worldnow.com/images/372052_L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8717" y="5529909"/>
            <a:ext cx="564726" cy="695823"/>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ular Callout 10"/>
          <p:cNvSpPr/>
          <p:nvPr/>
        </p:nvSpPr>
        <p:spPr>
          <a:xfrm>
            <a:off x="3144293" y="235131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4358904" y="235131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3756075" y="235131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ular Callout 14"/>
          <p:cNvSpPr/>
          <p:nvPr/>
        </p:nvSpPr>
        <p:spPr>
          <a:xfrm>
            <a:off x="4358903" y="4081280"/>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http://wsjv.images.worldnow.com/images/372052_L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681" y="3826100"/>
            <a:ext cx="533990" cy="657952"/>
          </a:xfrm>
          <a:prstGeom prst="rect">
            <a:avLst/>
          </a:prstGeom>
          <a:noFill/>
          <a:ln w="28575">
            <a:noFill/>
          </a:ln>
          <a:extLst>
            <a:ext uri="{909E8E84-426E-40DD-AFC4-6F175D3DCCD1}">
              <a14:hiddenFill xmlns:a14="http://schemas.microsoft.com/office/drawing/2010/main">
                <a:solidFill>
                  <a:srgbClr val="FFFFFF"/>
                </a:solidFill>
              </a14:hiddenFill>
            </a:ext>
          </a:extLst>
        </p:spPr>
      </p:pic>
      <p:pic>
        <p:nvPicPr>
          <p:cNvPr id="19" name="Picture 2" descr="http://wsjv.images.worldnow.com/images/372052_L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2113" y="2114295"/>
            <a:ext cx="663609" cy="65875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wsjv.images.worldnow.com/images/372052_L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1068" y="3864428"/>
            <a:ext cx="564726" cy="695823"/>
          </a:xfrm>
          <a:prstGeom prst="rect">
            <a:avLst/>
          </a:prstGeom>
          <a:noFill/>
          <a:extLst>
            <a:ext uri="{909E8E84-426E-40DD-AFC4-6F175D3DCCD1}">
              <a14:hiddenFill xmlns:a14="http://schemas.microsoft.com/office/drawing/2010/main">
                <a:solidFill>
                  <a:srgbClr val="FFFFFF"/>
                </a:solidFill>
              </a14:hiddenFill>
            </a:ext>
          </a:extLst>
        </p:spPr>
      </p:pic>
      <p:sp>
        <p:nvSpPr>
          <p:cNvPr id="12" name="Striped Right Arrow 11"/>
          <p:cNvSpPr/>
          <p:nvPr/>
        </p:nvSpPr>
        <p:spPr>
          <a:xfrm>
            <a:off x="6085113" y="3519551"/>
            <a:ext cx="1132115" cy="114523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7532914" y="3744254"/>
            <a:ext cx="718457" cy="695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mc:AlternateContent xmlns:mc="http://schemas.openxmlformats.org/markup-compatibility/2006">
        <mc:Choice xmlns:p14="http://schemas.microsoft.com/office/powerpoint/2010/main" Requires="p14">
          <p:contentPart p14:bwMode="auto" r:id="rId5">
            <p14:nvContentPartPr>
              <p14:cNvPr id="26" name="Ink 25"/>
              <p14:cNvContentPartPr/>
              <p14:nvPr/>
            </p14:nvContentPartPr>
            <p14:xfrm>
              <a:off x="5751720" y="1999029"/>
              <a:ext cx="215640" cy="4479120"/>
            </p14:xfrm>
          </p:contentPart>
        </mc:Choice>
        <mc:Fallback>
          <p:pic>
            <p:nvPicPr>
              <p:cNvPr id="26" name="Ink 25"/>
              <p:cNvPicPr/>
              <p:nvPr/>
            </p:nvPicPr>
            <p:blipFill>
              <a:blip r:embed="rId6"/>
              <a:stretch>
                <a:fillRect/>
              </a:stretch>
            </p:blipFill>
            <p:spPr>
              <a:xfrm>
                <a:off x="5740920" y="1993989"/>
                <a:ext cx="237960" cy="4491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9" name="Ink 28"/>
              <p14:cNvContentPartPr/>
              <p14:nvPr/>
            </p14:nvContentPartPr>
            <p14:xfrm>
              <a:off x="2177280" y="5529909"/>
              <a:ext cx="360" cy="360"/>
            </p14:xfrm>
          </p:contentPart>
        </mc:Choice>
        <mc:Fallback>
          <p:pic>
            <p:nvPicPr>
              <p:cNvPr id="29" name="Ink 28"/>
              <p:cNvPicPr/>
              <p:nvPr/>
            </p:nvPicPr>
            <p:blipFill>
              <a:blip r:embed="rId8"/>
              <a:stretch>
                <a:fillRect/>
              </a:stretch>
            </p:blipFill>
            <p:spPr>
              <a:xfrm>
                <a:off x="2166840" y="5519469"/>
                <a:ext cx="2124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1" name="Ink 30"/>
              <p14:cNvContentPartPr/>
              <p14:nvPr/>
            </p14:nvContentPartPr>
            <p14:xfrm>
              <a:off x="7435080" y="3646749"/>
              <a:ext cx="360" cy="360"/>
            </p14:xfrm>
          </p:contentPart>
        </mc:Choice>
        <mc:Fallback>
          <p:pic>
            <p:nvPicPr>
              <p:cNvPr id="31" name="Ink 30"/>
              <p:cNvPicPr/>
              <p:nvPr/>
            </p:nvPicPr>
            <p:blipFill>
              <a:blip r:embed="rId10"/>
              <a:stretch>
                <a:fillRect/>
              </a:stretch>
            </p:blipFill>
            <p:spPr>
              <a:xfrm>
                <a:off x="7424640" y="3636309"/>
                <a:ext cx="21240" cy="21240"/>
              </a:xfrm>
              <a:prstGeom prst="rect">
                <a:avLst/>
              </a:prstGeom>
            </p:spPr>
          </p:pic>
        </mc:Fallback>
      </mc:AlternateContent>
      <p:sp>
        <p:nvSpPr>
          <p:cNvPr id="33" name="Rounded Rectangular Callout 32"/>
          <p:cNvSpPr/>
          <p:nvPr/>
        </p:nvSpPr>
        <p:spPr>
          <a:xfrm>
            <a:off x="3756074" y="409216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ular Callout 21"/>
          <p:cNvSpPr/>
          <p:nvPr/>
        </p:nvSpPr>
        <p:spPr>
          <a:xfrm>
            <a:off x="2547009" y="2351315"/>
            <a:ext cx="458877" cy="326572"/>
          </a:xfrm>
          <a:prstGeom prst="wedgeRoundRect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23" name="Rounded Rectangular Callout 22"/>
          <p:cNvSpPr/>
          <p:nvPr/>
        </p:nvSpPr>
        <p:spPr>
          <a:xfrm>
            <a:off x="3144292" y="4113505"/>
            <a:ext cx="458877" cy="326572"/>
          </a:xfrm>
          <a:prstGeom prst="wedgeRoundRect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4" name="TextBox 3"/>
          <p:cNvSpPr txBox="1"/>
          <p:nvPr/>
        </p:nvSpPr>
        <p:spPr>
          <a:xfrm>
            <a:off x="5138859" y="1913888"/>
            <a:ext cx="354584" cy="461665"/>
          </a:xfrm>
          <a:prstGeom prst="rect">
            <a:avLst/>
          </a:prstGeom>
          <a:noFill/>
        </p:spPr>
        <p:txBody>
          <a:bodyPr wrap="none" rtlCol="0">
            <a:spAutoFit/>
          </a:bodyPr>
          <a:lstStyle/>
          <a:p>
            <a:r>
              <a:rPr lang="en-US" dirty="0" smtClean="0"/>
              <a:t>1</a:t>
            </a:r>
            <a:endParaRPr lang="en-US" dirty="0"/>
          </a:p>
        </p:txBody>
      </p:sp>
      <p:sp>
        <p:nvSpPr>
          <p:cNvPr id="5" name="TextBox 4"/>
          <p:cNvSpPr txBox="1"/>
          <p:nvPr/>
        </p:nvSpPr>
        <p:spPr>
          <a:xfrm>
            <a:off x="5033788" y="3600481"/>
            <a:ext cx="354584" cy="461665"/>
          </a:xfrm>
          <a:prstGeom prst="rect">
            <a:avLst/>
          </a:prstGeom>
          <a:noFill/>
        </p:spPr>
        <p:txBody>
          <a:bodyPr wrap="none" rtlCol="0">
            <a:spAutoFit/>
          </a:bodyPr>
          <a:lstStyle/>
          <a:p>
            <a:r>
              <a:rPr lang="en-US" dirty="0" smtClean="0"/>
              <a:t>2</a:t>
            </a:r>
            <a:endParaRPr lang="en-US" dirty="0"/>
          </a:p>
        </p:txBody>
      </p:sp>
      <p:sp>
        <p:nvSpPr>
          <p:cNvPr id="6" name="TextBox 5"/>
          <p:cNvSpPr txBox="1"/>
          <p:nvPr/>
        </p:nvSpPr>
        <p:spPr>
          <a:xfrm>
            <a:off x="5101210" y="5299076"/>
            <a:ext cx="354584" cy="461665"/>
          </a:xfrm>
          <a:prstGeom prst="rect">
            <a:avLst/>
          </a:prstGeom>
          <a:noFill/>
        </p:spPr>
        <p:txBody>
          <a:bodyPr wrap="none" rtlCol="0">
            <a:spAutoFit/>
          </a:bodyPr>
          <a:lstStyle/>
          <a:p>
            <a:r>
              <a:rPr lang="en-US" dirty="0" smtClean="0"/>
              <a:t>3</a:t>
            </a:r>
            <a:endParaRPr lang="en-US" dirty="0"/>
          </a:p>
        </p:txBody>
      </p:sp>
      <p:sp>
        <p:nvSpPr>
          <p:cNvPr id="8" name="TextBox 7"/>
          <p:cNvSpPr txBox="1"/>
          <p:nvPr/>
        </p:nvSpPr>
        <p:spPr>
          <a:xfrm flipH="1">
            <a:off x="3181567" y="1768197"/>
            <a:ext cx="1323466" cy="461665"/>
          </a:xfrm>
          <a:prstGeom prst="rect">
            <a:avLst/>
          </a:prstGeom>
          <a:noFill/>
        </p:spPr>
        <p:txBody>
          <a:bodyPr wrap="square" rtlCol="0">
            <a:spAutoFit/>
          </a:bodyPr>
          <a:lstStyle/>
          <a:p>
            <a:r>
              <a:rPr lang="en-US" dirty="0" smtClean="0"/>
              <a:t>r</a:t>
            </a:r>
            <a:r>
              <a:rPr lang="en-US" baseline="-25000" dirty="0" smtClean="0"/>
              <a:t>1</a:t>
            </a:r>
            <a:r>
              <a:rPr lang="en-US" dirty="0" smtClean="0"/>
              <a:t>(p)=1</a:t>
            </a:r>
            <a:endParaRPr lang="en-US" dirty="0"/>
          </a:p>
        </p:txBody>
      </p:sp>
      <p:sp>
        <p:nvSpPr>
          <p:cNvPr id="27" name="TextBox 26"/>
          <p:cNvSpPr txBox="1"/>
          <p:nvPr/>
        </p:nvSpPr>
        <p:spPr>
          <a:xfrm flipH="1">
            <a:off x="3281719" y="3513421"/>
            <a:ext cx="1323466" cy="461665"/>
          </a:xfrm>
          <a:prstGeom prst="rect">
            <a:avLst/>
          </a:prstGeom>
          <a:noFill/>
        </p:spPr>
        <p:txBody>
          <a:bodyPr wrap="square" rtlCol="0">
            <a:spAutoFit/>
          </a:bodyPr>
          <a:lstStyle/>
          <a:p>
            <a:r>
              <a:rPr lang="en-US" dirty="0" smtClean="0"/>
              <a:t>r</a:t>
            </a:r>
            <a:r>
              <a:rPr lang="en-US" baseline="-25000" dirty="0"/>
              <a:t>2</a:t>
            </a:r>
            <a:r>
              <a:rPr lang="en-US" dirty="0" smtClean="0"/>
              <a:t>(p)=1</a:t>
            </a:r>
            <a:endParaRPr lang="en-US" dirty="0"/>
          </a:p>
        </p:txBody>
      </p:sp>
      <p:sp>
        <p:nvSpPr>
          <p:cNvPr id="28" name="TextBox 27"/>
          <p:cNvSpPr txBox="1"/>
          <p:nvPr/>
        </p:nvSpPr>
        <p:spPr>
          <a:xfrm flipH="1">
            <a:off x="3186184" y="5446814"/>
            <a:ext cx="1323466" cy="461665"/>
          </a:xfrm>
          <a:prstGeom prst="rect">
            <a:avLst/>
          </a:prstGeom>
          <a:noFill/>
        </p:spPr>
        <p:txBody>
          <a:bodyPr wrap="square" rtlCol="0">
            <a:spAutoFit/>
          </a:bodyPr>
          <a:lstStyle/>
          <a:p>
            <a:r>
              <a:rPr lang="en-US" dirty="0" smtClean="0"/>
              <a:t>r</a:t>
            </a:r>
            <a:r>
              <a:rPr lang="en-US" baseline="-25000" dirty="0"/>
              <a:t>3</a:t>
            </a:r>
            <a:r>
              <a:rPr lang="en-US" dirty="0" smtClean="0"/>
              <a:t>(p)=0</a:t>
            </a:r>
            <a:endParaRPr lang="en-US" dirty="0"/>
          </a:p>
        </p:txBody>
      </p:sp>
    </p:spTree>
    <p:extLst>
      <p:ext uri="{BB962C8B-B14F-4D97-AF65-F5344CB8AC3E}">
        <p14:creationId xmlns:p14="http://schemas.microsoft.com/office/powerpoint/2010/main" val="171801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Formalizing a constraint on distributed Routing</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51</a:t>
            </a:fld>
            <a:endParaRPr lang="en-US"/>
          </a:p>
        </p:txBody>
      </p:sp>
      <p:pic>
        <p:nvPicPr>
          <p:cNvPr id="7170" name="Picture 2" descr="http://wsjv.images.worldnow.com/images/372052_L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8717" y="5529909"/>
            <a:ext cx="564726" cy="695823"/>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ular Callout 10"/>
          <p:cNvSpPr/>
          <p:nvPr/>
        </p:nvSpPr>
        <p:spPr>
          <a:xfrm>
            <a:off x="3144293" y="235131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4358904" y="235131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3756075" y="235131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ular Callout 14"/>
          <p:cNvSpPr/>
          <p:nvPr/>
        </p:nvSpPr>
        <p:spPr>
          <a:xfrm>
            <a:off x="4358903" y="4081280"/>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http://wsjv.images.worldnow.com/images/372052_L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681" y="3826100"/>
            <a:ext cx="533990" cy="657952"/>
          </a:xfrm>
          <a:prstGeom prst="rect">
            <a:avLst/>
          </a:prstGeom>
          <a:noFill/>
          <a:ln w="28575">
            <a:noFill/>
          </a:ln>
          <a:extLst>
            <a:ext uri="{909E8E84-426E-40DD-AFC4-6F175D3DCCD1}">
              <a14:hiddenFill xmlns:a14="http://schemas.microsoft.com/office/drawing/2010/main">
                <a:solidFill>
                  <a:srgbClr val="FFFFFF"/>
                </a:solidFill>
              </a14:hiddenFill>
            </a:ext>
          </a:extLst>
        </p:spPr>
      </p:pic>
      <p:pic>
        <p:nvPicPr>
          <p:cNvPr id="19" name="Picture 2" descr="http://wsjv.images.worldnow.com/images/372052_L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2113" y="2114295"/>
            <a:ext cx="663609" cy="65875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wsjv.images.worldnow.com/images/372052_L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1068" y="3864428"/>
            <a:ext cx="564726" cy="695823"/>
          </a:xfrm>
          <a:prstGeom prst="rect">
            <a:avLst/>
          </a:prstGeom>
          <a:noFill/>
          <a:extLst>
            <a:ext uri="{909E8E84-426E-40DD-AFC4-6F175D3DCCD1}">
              <a14:hiddenFill xmlns:a14="http://schemas.microsoft.com/office/drawing/2010/main">
                <a:solidFill>
                  <a:srgbClr val="FFFFFF"/>
                </a:solidFill>
              </a14:hiddenFill>
            </a:ext>
          </a:extLst>
        </p:spPr>
      </p:pic>
      <p:sp>
        <p:nvSpPr>
          <p:cNvPr id="12" name="Striped Right Arrow 11"/>
          <p:cNvSpPr/>
          <p:nvPr/>
        </p:nvSpPr>
        <p:spPr>
          <a:xfrm>
            <a:off x="6085113" y="3519551"/>
            <a:ext cx="1132115" cy="114523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7532914" y="3744254"/>
            <a:ext cx="718457" cy="695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mc:AlternateContent xmlns:mc="http://schemas.openxmlformats.org/markup-compatibility/2006">
        <mc:Choice xmlns:p14="http://schemas.microsoft.com/office/powerpoint/2010/main" Requires="p14">
          <p:contentPart p14:bwMode="auto" r:id="rId5">
            <p14:nvContentPartPr>
              <p14:cNvPr id="26" name="Ink 25"/>
              <p14:cNvContentPartPr/>
              <p14:nvPr/>
            </p14:nvContentPartPr>
            <p14:xfrm>
              <a:off x="5751720" y="1999029"/>
              <a:ext cx="215640" cy="4479120"/>
            </p14:xfrm>
          </p:contentPart>
        </mc:Choice>
        <mc:Fallback>
          <p:pic>
            <p:nvPicPr>
              <p:cNvPr id="26" name="Ink 25"/>
              <p:cNvPicPr/>
              <p:nvPr/>
            </p:nvPicPr>
            <p:blipFill>
              <a:blip r:embed="rId6"/>
              <a:stretch>
                <a:fillRect/>
              </a:stretch>
            </p:blipFill>
            <p:spPr>
              <a:xfrm>
                <a:off x="5740920" y="1993989"/>
                <a:ext cx="237960" cy="4491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9" name="Ink 28"/>
              <p14:cNvContentPartPr/>
              <p14:nvPr/>
            </p14:nvContentPartPr>
            <p14:xfrm>
              <a:off x="2177280" y="5529909"/>
              <a:ext cx="360" cy="360"/>
            </p14:xfrm>
          </p:contentPart>
        </mc:Choice>
        <mc:Fallback>
          <p:pic>
            <p:nvPicPr>
              <p:cNvPr id="29" name="Ink 28"/>
              <p:cNvPicPr/>
              <p:nvPr/>
            </p:nvPicPr>
            <p:blipFill>
              <a:blip r:embed="rId8"/>
              <a:stretch>
                <a:fillRect/>
              </a:stretch>
            </p:blipFill>
            <p:spPr>
              <a:xfrm>
                <a:off x="2166840" y="5519469"/>
                <a:ext cx="2124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1" name="Ink 30"/>
              <p14:cNvContentPartPr/>
              <p14:nvPr/>
            </p14:nvContentPartPr>
            <p14:xfrm>
              <a:off x="7435080" y="3646749"/>
              <a:ext cx="360" cy="360"/>
            </p14:xfrm>
          </p:contentPart>
        </mc:Choice>
        <mc:Fallback>
          <p:pic>
            <p:nvPicPr>
              <p:cNvPr id="31" name="Ink 30"/>
              <p:cNvPicPr/>
              <p:nvPr/>
            </p:nvPicPr>
            <p:blipFill>
              <a:blip r:embed="rId10"/>
              <a:stretch>
                <a:fillRect/>
              </a:stretch>
            </p:blipFill>
            <p:spPr>
              <a:xfrm>
                <a:off x="7424640" y="3636309"/>
                <a:ext cx="21240" cy="21240"/>
              </a:xfrm>
              <a:prstGeom prst="rect">
                <a:avLst/>
              </a:prstGeom>
            </p:spPr>
          </p:pic>
        </mc:Fallback>
      </mc:AlternateContent>
      <p:sp>
        <p:nvSpPr>
          <p:cNvPr id="33" name="Rounded Rectangular Callout 32"/>
          <p:cNvSpPr/>
          <p:nvPr/>
        </p:nvSpPr>
        <p:spPr>
          <a:xfrm>
            <a:off x="3756074" y="409216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ular Callout 22"/>
          <p:cNvSpPr/>
          <p:nvPr/>
        </p:nvSpPr>
        <p:spPr>
          <a:xfrm>
            <a:off x="3144292" y="411350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22" name="TextBox 21"/>
          <p:cNvSpPr txBox="1"/>
          <p:nvPr/>
        </p:nvSpPr>
        <p:spPr>
          <a:xfrm flipH="1">
            <a:off x="3181567" y="1768197"/>
            <a:ext cx="1323466" cy="461665"/>
          </a:xfrm>
          <a:prstGeom prst="rect">
            <a:avLst/>
          </a:prstGeom>
          <a:noFill/>
        </p:spPr>
        <p:txBody>
          <a:bodyPr wrap="square" rtlCol="0">
            <a:spAutoFit/>
          </a:bodyPr>
          <a:lstStyle/>
          <a:p>
            <a:r>
              <a:rPr lang="en-US" dirty="0" smtClean="0"/>
              <a:t>r*</a:t>
            </a:r>
            <a:r>
              <a:rPr lang="en-US" baseline="-25000" dirty="0" smtClean="0"/>
              <a:t>1</a:t>
            </a:r>
            <a:r>
              <a:rPr lang="en-US" dirty="0" smtClean="0"/>
              <a:t>(p)=0</a:t>
            </a:r>
            <a:endParaRPr lang="en-US" dirty="0"/>
          </a:p>
        </p:txBody>
      </p:sp>
      <p:sp>
        <p:nvSpPr>
          <p:cNvPr id="24" name="TextBox 23"/>
          <p:cNvSpPr txBox="1"/>
          <p:nvPr/>
        </p:nvSpPr>
        <p:spPr>
          <a:xfrm flipH="1">
            <a:off x="3194632" y="3415916"/>
            <a:ext cx="1323466" cy="461665"/>
          </a:xfrm>
          <a:prstGeom prst="rect">
            <a:avLst/>
          </a:prstGeom>
          <a:noFill/>
        </p:spPr>
        <p:txBody>
          <a:bodyPr wrap="square" rtlCol="0">
            <a:spAutoFit/>
          </a:bodyPr>
          <a:lstStyle/>
          <a:p>
            <a:r>
              <a:rPr lang="en-US" dirty="0" smtClean="0"/>
              <a:t>r*</a:t>
            </a:r>
            <a:r>
              <a:rPr lang="en-US" baseline="-25000" dirty="0" smtClean="0"/>
              <a:t>2</a:t>
            </a:r>
            <a:r>
              <a:rPr lang="en-US" dirty="0" smtClean="0"/>
              <a:t>(p)=1</a:t>
            </a:r>
            <a:endParaRPr lang="en-US" dirty="0"/>
          </a:p>
        </p:txBody>
      </p:sp>
      <p:sp>
        <p:nvSpPr>
          <p:cNvPr id="25" name="TextBox 24"/>
          <p:cNvSpPr txBox="1"/>
          <p:nvPr/>
        </p:nvSpPr>
        <p:spPr>
          <a:xfrm flipH="1">
            <a:off x="3181567" y="5534980"/>
            <a:ext cx="1323466" cy="461665"/>
          </a:xfrm>
          <a:prstGeom prst="rect">
            <a:avLst/>
          </a:prstGeom>
          <a:noFill/>
        </p:spPr>
        <p:txBody>
          <a:bodyPr wrap="square" rtlCol="0">
            <a:spAutoFit/>
          </a:bodyPr>
          <a:lstStyle/>
          <a:p>
            <a:r>
              <a:rPr lang="en-US" dirty="0" smtClean="0"/>
              <a:t>r*</a:t>
            </a:r>
            <a:r>
              <a:rPr lang="en-US" baseline="-25000" dirty="0" smtClean="0"/>
              <a:t>3</a:t>
            </a:r>
            <a:r>
              <a:rPr lang="en-US" dirty="0" smtClean="0"/>
              <a:t>(p)=0</a:t>
            </a:r>
            <a:endParaRPr lang="en-US" dirty="0"/>
          </a:p>
        </p:txBody>
      </p:sp>
    </p:spTree>
    <p:extLst>
      <p:ext uri="{BB962C8B-B14F-4D97-AF65-F5344CB8AC3E}">
        <p14:creationId xmlns:p14="http://schemas.microsoft.com/office/powerpoint/2010/main" val="1523086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Formalizing a constraint on distributed Routing</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52</a:t>
            </a:fld>
            <a:endParaRPr lang="en-US"/>
          </a:p>
        </p:txBody>
      </p:sp>
      <p:pic>
        <p:nvPicPr>
          <p:cNvPr id="7170" name="Picture 2" descr="http://wsjv.images.worldnow.com/images/372052_L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8717" y="5529909"/>
            <a:ext cx="564726" cy="695823"/>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ular Callout 10"/>
          <p:cNvSpPr/>
          <p:nvPr/>
        </p:nvSpPr>
        <p:spPr>
          <a:xfrm>
            <a:off x="3144293" y="235131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4358904" y="235131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3756075" y="235131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ular Callout 14"/>
          <p:cNvSpPr/>
          <p:nvPr/>
        </p:nvSpPr>
        <p:spPr>
          <a:xfrm>
            <a:off x="4358903" y="4081280"/>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http://wsjv.images.worldnow.com/images/372052_L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4681" y="3826100"/>
            <a:ext cx="533990" cy="657952"/>
          </a:xfrm>
          <a:prstGeom prst="rect">
            <a:avLst/>
          </a:prstGeom>
          <a:noFill/>
          <a:ln w="28575">
            <a:noFill/>
          </a:ln>
          <a:extLst>
            <a:ext uri="{909E8E84-426E-40DD-AFC4-6F175D3DCCD1}">
              <a14:hiddenFill xmlns:a14="http://schemas.microsoft.com/office/drawing/2010/main">
                <a:solidFill>
                  <a:srgbClr val="FFFFFF"/>
                </a:solidFill>
              </a14:hiddenFill>
            </a:ext>
          </a:extLst>
        </p:spPr>
      </p:pic>
      <p:pic>
        <p:nvPicPr>
          <p:cNvPr id="19" name="Picture 2" descr="http://wsjv.images.worldnow.com/images/372052_L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2113" y="2114295"/>
            <a:ext cx="663609" cy="65875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wsjv.images.worldnow.com/images/372052_L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1068" y="3864428"/>
            <a:ext cx="564726" cy="695823"/>
          </a:xfrm>
          <a:prstGeom prst="rect">
            <a:avLst/>
          </a:prstGeom>
          <a:noFill/>
          <a:extLst>
            <a:ext uri="{909E8E84-426E-40DD-AFC4-6F175D3DCCD1}">
              <a14:hiddenFill xmlns:a14="http://schemas.microsoft.com/office/drawing/2010/main">
                <a:solidFill>
                  <a:srgbClr val="FFFFFF"/>
                </a:solidFill>
              </a14:hiddenFill>
            </a:ext>
          </a:extLst>
        </p:spPr>
      </p:pic>
      <p:sp>
        <p:nvSpPr>
          <p:cNvPr id="12" name="Striped Right Arrow 11"/>
          <p:cNvSpPr/>
          <p:nvPr/>
        </p:nvSpPr>
        <p:spPr>
          <a:xfrm>
            <a:off x="6085113" y="3519551"/>
            <a:ext cx="1132115" cy="114523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7532914" y="3744254"/>
            <a:ext cx="718457" cy="695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mc:AlternateContent xmlns:mc="http://schemas.openxmlformats.org/markup-compatibility/2006">
        <mc:Choice xmlns:p14="http://schemas.microsoft.com/office/powerpoint/2010/main" Requires="p14">
          <p:contentPart p14:bwMode="auto" r:id="rId5">
            <p14:nvContentPartPr>
              <p14:cNvPr id="26" name="Ink 25"/>
              <p14:cNvContentPartPr/>
              <p14:nvPr/>
            </p14:nvContentPartPr>
            <p14:xfrm>
              <a:off x="5751720" y="1999029"/>
              <a:ext cx="215640" cy="4479120"/>
            </p14:xfrm>
          </p:contentPart>
        </mc:Choice>
        <mc:Fallback>
          <p:pic>
            <p:nvPicPr>
              <p:cNvPr id="26" name="Ink 25"/>
              <p:cNvPicPr/>
              <p:nvPr/>
            </p:nvPicPr>
            <p:blipFill>
              <a:blip r:embed="rId6"/>
              <a:stretch>
                <a:fillRect/>
              </a:stretch>
            </p:blipFill>
            <p:spPr>
              <a:xfrm>
                <a:off x="5740920" y="1993989"/>
                <a:ext cx="237960" cy="4491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9" name="Ink 28"/>
              <p14:cNvContentPartPr/>
              <p14:nvPr/>
            </p14:nvContentPartPr>
            <p14:xfrm>
              <a:off x="2177280" y="5529909"/>
              <a:ext cx="360" cy="360"/>
            </p14:xfrm>
          </p:contentPart>
        </mc:Choice>
        <mc:Fallback>
          <p:pic>
            <p:nvPicPr>
              <p:cNvPr id="29" name="Ink 28"/>
              <p:cNvPicPr/>
              <p:nvPr/>
            </p:nvPicPr>
            <p:blipFill>
              <a:blip r:embed="rId8"/>
              <a:stretch>
                <a:fillRect/>
              </a:stretch>
            </p:blipFill>
            <p:spPr>
              <a:xfrm>
                <a:off x="2166840" y="5519469"/>
                <a:ext cx="2124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1" name="Ink 30"/>
              <p14:cNvContentPartPr/>
              <p14:nvPr/>
            </p14:nvContentPartPr>
            <p14:xfrm>
              <a:off x="7435080" y="3646749"/>
              <a:ext cx="360" cy="360"/>
            </p14:xfrm>
          </p:contentPart>
        </mc:Choice>
        <mc:Fallback>
          <p:pic>
            <p:nvPicPr>
              <p:cNvPr id="31" name="Ink 30"/>
              <p:cNvPicPr/>
              <p:nvPr/>
            </p:nvPicPr>
            <p:blipFill>
              <a:blip r:embed="rId10"/>
              <a:stretch>
                <a:fillRect/>
              </a:stretch>
            </p:blipFill>
            <p:spPr>
              <a:xfrm>
                <a:off x="7424640" y="3636309"/>
                <a:ext cx="21240" cy="21240"/>
              </a:xfrm>
              <a:prstGeom prst="rect">
                <a:avLst/>
              </a:prstGeom>
            </p:spPr>
          </p:pic>
        </mc:Fallback>
      </mc:AlternateContent>
      <p:sp>
        <p:nvSpPr>
          <p:cNvPr id="33" name="Rounded Rectangular Callout 32"/>
          <p:cNvSpPr/>
          <p:nvPr/>
        </p:nvSpPr>
        <p:spPr>
          <a:xfrm>
            <a:off x="3756074" y="409216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ular Callout 22"/>
          <p:cNvSpPr/>
          <p:nvPr/>
        </p:nvSpPr>
        <p:spPr>
          <a:xfrm>
            <a:off x="3144292" y="4113505"/>
            <a:ext cx="458877" cy="326572"/>
          </a:xfrm>
          <a:prstGeom prst="wedgeRoundRectCallou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22" name="TextBox 21"/>
          <p:cNvSpPr txBox="1"/>
          <p:nvPr/>
        </p:nvSpPr>
        <p:spPr>
          <a:xfrm flipH="1">
            <a:off x="3181567" y="1768197"/>
            <a:ext cx="1323466" cy="461665"/>
          </a:xfrm>
          <a:prstGeom prst="rect">
            <a:avLst/>
          </a:prstGeom>
          <a:noFill/>
        </p:spPr>
        <p:txBody>
          <a:bodyPr wrap="square" rtlCol="0">
            <a:spAutoFit/>
          </a:bodyPr>
          <a:lstStyle/>
          <a:p>
            <a:r>
              <a:rPr lang="en-US" dirty="0" smtClean="0"/>
              <a:t>r*</a:t>
            </a:r>
            <a:r>
              <a:rPr lang="en-US" baseline="-25000" dirty="0" smtClean="0"/>
              <a:t>1</a:t>
            </a:r>
            <a:r>
              <a:rPr lang="en-US" dirty="0" smtClean="0"/>
              <a:t>(p)=0</a:t>
            </a:r>
            <a:endParaRPr lang="en-US" dirty="0"/>
          </a:p>
        </p:txBody>
      </p:sp>
      <p:sp>
        <p:nvSpPr>
          <p:cNvPr id="24" name="TextBox 23"/>
          <p:cNvSpPr txBox="1"/>
          <p:nvPr/>
        </p:nvSpPr>
        <p:spPr>
          <a:xfrm flipH="1">
            <a:off x="3194632" y="3415916"/>
            <a:ext cx="1323466" cy="461665"/>
          </a:xfrm>
          <a:prstGeom prst="rect">
            <a:avLst/>
          </a:prstGeom>
          <a:noFill/>
        </p:spPr>
        <p:txBody>
          <a:bodyPr wrap="square" rtlCol="0">
            <a:spAutoFit/>
          </a:bodyPr>
          <a:lstStyle/>
          <a:p>
            <a:r>
              <a:rPr lang="en-US" dirty="0" smtClean="0"/>
              <a:t>r*</a:t>
            </a:r>
            <a:r>
              <a:rPr lang="en-US" baseline="-25000" dirty="0" smtClean="0"/>
              <a:t>2</a:t>
            </a:r>
            <a:r>
              <a:rPr lang="en-US" dirty="0" smtClean="0"/>
              <a:t>(p)=1</a:t>
            </a:r>
            <a:endParaRPr lang="en-US" dirty="0"/>
          </a:p>
        </p:txBody>
      </p:sp>
      <p:sp>
        <p:nvSpPr>
          <p:cNvPr id="25" name="TextBox 24"/>
          <p:cNvSpPr txBox="1"/>
          <p:nvPr/>
        </p:nvSpPr>
        <p:spPr>
          <a:xfrm flipH="1">
            <a:off x="3181567" y="5534980"/>
            <a:ext cx="1323466" cy="461665"/>
          </a:xfrm>
          <a:prstGeom prst="rect">
            <a:avLst/>
          </a:prstGeom>
          <a:noFill/>
        </p:spPr>
        <p:txBody>
          <a:bodyPr wrap="square" rtlCol="0">
            <a:spAutoFit/>
          </a:bodyPr>
          <a:lstStyle/>
          <a:p>
            <a:r>
              <a:rPr lang="en-US" dirty="0" smtClean="0"/>
              <a:t>r*</a:t>
            </a:r>
            <a:r>
              <a:rPr lang="en-US" baseline="-25000" dirty="0" smtClean="0"/>
              <a:t>3</a:t>
            </a:r>
            <a:r>
              <a:rPr lang="en-US" dirty="0" smtClean="0"/>
              <a:t>(p)=0</a:t>
            </a:r>
            <a:endParaRPr lang="en-US" dirty="0"/>
          </a:p>
        </p:txBody>
      </p:sp>
      <p:pic>
        <p:nvPicPr>
          <p:cNvPr id="8194"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803" y="4244566"/>
            <a:ext cx="8087306" cy="1106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55469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schemes  distributed routing constraint</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53</a:t>
            </a:fld>
            <a:endParaRPr lang="en-US"/>
          </a:p>
        </p:txBody>
      </p:sp>
      <p:sp>
        <p:nvSpPr>
          <p:cNvPr id="4" name="TextBox 3"/>
          <p:cNvSpPr txBox="1"/>
          <p:nvPr/>
        </p:nvSpPr>
        <p:spPr>
          <a:xfrm>
            <a:off x="751113" y="1741714"/>
            <a:ext cx="7663543" cy="3785652"/>
          </a:xfrm>
          <a:prstGeom prst="rect">
            <a:avLst/>
          </a:prstGeom>
          <a:noFill/>
        </p:spPr>
        <p:txBody>
          <a:bodyPr wrap="square" rtlCol="0">
            <a:spAutoFit/>
          </a:bodyPr>
          <a:lstStyle/>
          <a:p>
            <a:pPr marL="342900" indent="-342900">
              <a:buFont typeface="Arial" pitchFamily="34" charset="0"/>
              <a:buChar char="•"/>
            </a:pPr>
            <a:r>
              <a:rPr lang="en-US" b="1" dirty="0" smtClean="0">
                <a:solidFill>
                  <a:srgbClr val="0070C0"/>
                </a:solidFill>
              </a:rPr>
              <a:t>Traditional routing:</a:t>
            </a:r>
            <a:r>
              <a:rPr lang="en-US" dirty="0" smtClean="0"/>
              <a:t> Address each packet to a specific relay</a:t>
            </a:r>
          </a:p>
          <a:p>
            <a:endParaRPr lang="en-US" dirty="0" smtClean="0"/>
          </a:p>
          <a:p>
            <a:pPr marL="342900" indent="-342900">
              <a:buFont typeface="Arial" pitchFamily="34" charset="0"/>
              <a:buChar char="•"/>
            </a:pPr>
            <a:r>
              <a:rPr lang="en-US" b="1" dirty="0" smtClean="0">
                <a:solidFill>
                  <a:srgbClr val="0070C0"/>
                </a:solidFill>
              </a:rPr>
              <a:t>Flooding:</a:t>
            </a:r>
            <a:r>
              <a:rPr lang="en-US" dirty="0" smtClean="0"/>
              <a:t> Address each packet to all relays (Relays drop random subsets to accommodate the rate they can support)</a:t>
            </a:r>
          </a:p>
          <a:p>
            <a:endParaRPr lang="en-US" dirty="0" smtClean="0"/>
          </a:p>
          <a:p>
            <a:pPr marL="342900" indent="-342900">
              <a:buFont typeface="Arial" pitchFamily="34" charset="0"/>
              <a:buChar char="•"/>
            </a:pPr>
            <a:r>
              <a:rPr lang="en-US" b="1" dirty="0" smtClean="0">
                <a:solidFill>
                  <a:srgbClr val="0070C0"/>
                </a:solidFill>
              </a:rPr>
              <a:t>Tagging:</a:t>
            </a:r>
            <a:r>
              <a:rPr lang="en-US" dirty="0" smtClean="0"/>
              <a:t> Address each packet to a specific subset. (Tag a fraction t(Z) of packets with Z where  </a:t>
            </a:r>
            <a:r>
              <a:rPr lang="el-GR" dirty="0" smtClean="0"/>
              <a:t>Σ</a:t>
            </a:r>
            <a:r>
              <a:rPr lang="en-US" dirty="0" smtClean="0"/>
              <a:t>t(Z) = 1)</a:t>
            </a:r>
            <a:endParaRPr lang="en-US" dirty="0"/>
          </a:p>
        </p:txBody>
      </p:sp>
    </p:spTree>
    <p:extLst>
      <p:ext uri="{BB962C8B-B14F-4D97-AF65-F5344CB8AC3E}">
        <p14:creationId xmlns:p14="http://schemas.microsoft.com/office/powerpoint/2010/main" val="26628658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Capacity under distributed routing</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54</a:t>
            </a:fld>
            <a:endParaRPr lang="en-US"/>
          </a:p>
        </p:txBody>
      </p:sp>
      <p:sp>
        <p:nvSpPr>
          <p:cNvPr id="4" name="TextBox 3"/>
          <p:cNvSpPr txBox="1"/>
          <p:nvPr/>
        </p:nvSpPr>
        <p:spPr>
          <a:xfrm>
            <a:off x="620486" y="1621971"/>
            <a:ext cx="7304314" cy="1200329"/>
          </a:xfrm>
          <a:prstGeom prst="rect">
            <a:avLst/>
          </a:prstGeom>
          <a:noFill/>
        </p:spPr>
        <p:txBody>
          <a:bodyPr wrap="square" rtlCol="0">
            <a:spAutoFit/>
          </a:bodyPr>
          <a:lstStyle/>
          <a:p>
            <a:r>
              <a:rPr lang="en-US" b="1" dirty="0" smtClean="0">
                <a:solidFill>
                  <a:srgbClr val="800000"/>
                </a:solidFill>
              </a:rPr>
              <a:t>Theorem:</a:t>
            </a:r>
            <a:r>
              <a:rPr lang="en-US" dirty="0" smtClean="0"/>
              <a:t> </a:t>
            </a:r>
            <a:r>
              <a:rPr lang="en-US" b="1" i="1" dirty="0" smtClean="0">
                <a:solidFill>
                  <a:schemeClr val="accent2"/>
                </a:solidFill>
              </a:rPr>
              <a:t>For any arbitrary scheme that satisfies the distributed routing constraint, there exists a tagging scheme with equal throughput</a:t>
            </a:r>
            <a:endParaRPr lang="en-US" b="1" i="1" dirty="0">
              <a:solidFill>
                <a:schemeClr val="accent2"/>
              </a:solidFill>
            </a:endParaRPr>
          </a:p>
        </p:txBody>
      </p:sp>
      <p:sp>
        <p:nvSpPr>
          <p:cNvPr id="5" name="TextBox 4"/>
          <p:cNvSpPr txBox="1"/>
          <p:nvPr/>
        </p:nvSpPr>
        <p:spPr>
          <a:xfrm>
            <a:off x="881743" y="3374571"/>
            <a:ext cx="7043057" cy="2677656"/>
          </a:xfrm>
          <a:prstGeom prst="rect">
            <a:avLst/>
          </a:prstGeom>
          <a:noFill/>
        </p:spPr>
        <p:txBody>
          <a:bodyPr wrap="square" rtlCol="0">
            <a:spAutoFit/>
          </a:bodyPr>
          <a:lstStyle/>
          <a:p>
            <a:pPr marL="342900" indent="-342900">
              <a:buFont typeface="Arial" pitchFamily="34" charset="0"/>
              <a:buChar char="•"/>
            </a:pPr>
            <a:r>
              <a:rPr lang="en-US" dirty="0" smtClean="0"/>
              <a:t>Optimization of throughput over tagging policies can be written as an LP with variables t(Z)</a:t>
            </a:r>
          </a:p>
          <a:p>
            <a:pPr marL="342900" indent="-342900">
              <a:buFont typeface="Arial" pitchFamily="34" charset="0"/>
              <a:buChar char="•"/>
            </a:pPr>
            <a:endParaRPr lang="en-US" dirty="0"/>
          </a:p>
          <a:p>
            <a:pPr marL="342900" indent="-342900">
              <a:buFont typeface="Arial" pitchFamily="34" charset="0"/>
              <a:buChar char="•"/>
            </a:pPr>
            <a:endParaRPr lang="en-US" dirty="0" smtClean="0"/>
          </a:p>
          <a:p>
            <a:pPr marL="342900" indent="-342900">
              <a:buFont typeface="Arial" pitchFamily="34" charset="0"/>
              <a:buChar char="•"/>
            </a:pPr>
            <a:r>
              <a:rPr lang="en-US" dirty="0" smtClean="0"/>
              <a:t>Characterization of capacity under routing constraint</a:t>
            </a:r>
          </a:p>
        </p:txBody>
      </p:sp>
      <p:sp>
        <p:nvSpPr>
          <p:cNvPr id="6" name="Striped Right Arrow 5"/>
          <p:cNvSpPr/>
          <p:nvPr/>
        </p:nvSpPr>
        <p:spPr>
          <a:xfrm rot="5400000">
            <a:off x="3657600" y="4239870"/>
            <a:ext cx="745671" cy="94705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00722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4071250" y="2732314"/>
            <a:ext cx="533408" cy="130628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LB for independent erasures</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55</a:t>
            </a:fld>
            <a:endParaRPr lang="en-US"/>
          </a:p>
        </p:txBody>
      </p:sp>
      <p:pic>
        <p:nvPicPr>
          <p:cNvPr id="5" name="Picture 2" descr="http://wsjv.images.worldnow.com/images/372052_L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70" y="2285080"/>
            <a:ext cx="663609" cy="658754"/>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4218212" y="1904996"/>
            <a:ext cx="185057" cy="18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239978" y="2356584"/>
            <a:ext cx="185057" cy="18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239978" y="1464128"/>
            <a:ext cx="185057" cy="18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196439" y="2830450"/>
            <a:ext cx="185057" cy="18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18213" y="3717471"/>
            <a:ext cx="185057" cy="18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a:off x="4425035" y="1556656"/>
            <a:ext cx="1257308" cy="0"/>
          </a:xfrm>
          <a:prstGeom prst="straightConnector1">
            <a:avLst/>
          </a:prstGeom>
          <a:ln w="3175">
            <a:solidFill>
              <a:srgbClr val="92D050"/>
            </a:solidFill>
            <a:tailEnd type="arrow"/>
          </a:ln>
          <a:effectLst>
            <a:glow rad="139700">
              <a:schemeClr val="accent4">
                <a:satMod val="175000"/>
                <a:alpha val="40000"/>
              </a:schemeClr>
            </a:glow>
            <a:outerShdw blurRad="40000" dist="20000" dir="5400000" rotWithShape="0">
              <a:srgbClr val="000000">
                <a:alpha val="38000"/>
              </a:srgbClr>
            </a:outerShdw>
          </a:effectLst>
        </p:spPr>
        <p:style>
          <a:lnRef idx="2">
            <a:schemeClr val="accent4"/>
          </a:lnRef>
          <a:fillRef idx="0">
            <a:schemeClr val="accent4"/>
          </a:fillRef>
          <a:effectRef idx="1">
            <a:schemeClr val="accent4"/>
          </a:effectRef>
          <a:fontRef idx="minor">
            <a:schemeClr val="tx1"/>
          </a:fontRef>
        </p:style>
      </p:cxnSp>
      <p:cxnSp>
        <p:nvCxnSpPr>
          <p:cNvPr id="18" name="Straight Arrow Connector 17"/>
          <p:cNvCxnSpPr/>
          <p:nvPr/>
        </p:nvCxnSpPr>
        <p:spPr>
          <a:xfrm>
            <a:off x="4425035" y="2019294"/>
            <a:ext cx="1257308" cy="0"/>
          </a:xfrm>
          <a:prstGeom prst="straightConnector1">
            <a:avLst/>
          </a:prstGeom>
          <a:ln w="3175">
            <a:solidFill>
              <a:srgbClr val="92D050"/>
            </a:solidFill>
            <a:tailEnd type="arrow"/>
          </a:ln>
          <a:effectLst>
            <a:glow rad="139700">
              <a:schemeClr val="accent4">
                <a:satMod val="175000"/>
                <a:alpha val="40000"/>
              </a:schemeClr>
            </a:glow>
            <a:outerShdw blurRad="40000" dist="20000" dir="5400000" rotWithShape="0">
              <a:srgbClr val="000000">
                <a:alpha val="38000"/>
              </a:srgbClr>
            </a:outerShdw>
          </a:effectLst>
        </p:spPr>
        <p:style>
          <a:lnRef idx="2">
            <a:schemeClr val="accent4"/>
          </a:lnRef>
          <a:fillRef idx="0">
            <a:schemeClr val="accent4"/>
          </a:fillRef>
          <a:effectRef idx="1">
            <a:schemeClr val="accent4"/>
          </a:effectRef>
          <a:fontRef idx="minor">
            <a:schemeClr val="tx1"/>
          </a:fontRef>
        </p:style>
      </p:cxnSp>
      <p:cxnSp>
        <p:nvCxnSpPr>
          <p:cNvPr id="19" name="Straight Arrow Connector 18"/>
          <p:cNvCxnSpPr/>
          <p:nvPr/>
        </p:nvCxnSpPr>
        <p:spPr>
          <a:xfrm>
            <a:off x="4425035" y="2449112"/>
            <a:ext cx="1257308" cy="0"/>
          </a:xfrm>
          <a:prstGeom prst="straightConnector1">
            <a:avLst/>
          </a:prstGeom>
          <a:ln w="3175">
            <a:solidFill>
              <a:srgbClr val="92D050"/>
            </a:solidFill>
            <a:tailEnd type="arrow"/>
          </a:ln>
          <a:effectLst>
            <a:glow rad="139700">
              <a:schemeClr val="accent4">
                <a:satMod val="175000"/>
                <a:alpha val="40000"/>
              </a:schemeClr>
            </a:glow>
            <a:outerShdw blurRad="40000" dist="20000" dir="5400000" rotWithShape="0">
              <a:srgbClr val="000000">
                <a:alpha val="38000"/>
              </a:srgbClr>
            </a:outerShdw>
          </a:effectLst>
        </p:spPr>
        <p:style>
          <a:lnRef idx="2">
            <a:schemeClr val="accent4"/>
          </a:lnRef>
          <a:fillRef idx="0">
            <a:schemeClr val="accent4"/>
          </a:fillRef>
          <a:effectRef idx="1">
            <a:schemeClr val="accent4"/>
          </a:effectRef>
          <a:fontRef idx="minor">
            <a:schemeClr val="tx1"/>
          </a:fontRef>
        </p:style>
      </p:cxnSp>
      <p:cxnSp>
        <p:nvCxnSpPr>
          <p:cNvPr id="20" name="Straight Arrow Connector 19"/>
          <p:cNvCxnSpPr/>
          <p:nvPr/>
        </p:nvCxnSpPr>
        <p:spPr>
          <a:xfrm>
            <a:off x="4381496" y="2922978"/>
            <a:ext cx="1257308" cy="0"/>
          </a:xfrm>
          <a:prstGeom prst="straightConnector1">
            <a:avLst/>
          </a:prstGeom>
          <a:ln w="3175">
            <a:solidFill>
              <a:srgbClr val="92D050"/>
            </a:solidFill>
            <a:tailEnd type="arrow"/>
          </a:ln>
          <a:effectLst>
            <a:glow rad="139700">
              <a:schemeClr val="accent4">
                <a:satMod val="175000"/>
                <a:alpha val="40000"/>
              </a:schemeClr>
            </a:glow>
            <a:outerShdw blurRad="40000" dist="20000" dir="5400000" rotWithShape="0">
              <a:srgbClr val="000000">
                <a:alpha val="38000"/>
              </a:srgbClr>
            </a:outerShdw>
          </a:effectLst>
        </p:spPr>
        <p:style>
          <a:lnRef idx="2">
            <a:schemeClr val="accent4"/>
          </a:lnRef>
          <a:fillRef idx="0">
            <a:schemeClr val="accent4"/>
          </a:fillRef>
          <a:effectRef idx="1">
            <a:schemeClr val="accent4"/>
          </a:effectRef>
          <a:fontRef idx="minor">
            <a:schemeClr val="tx1"/>
          </a:fontRef>
        </p:style>
      </p:cxnSp>
      <p:cxnSp>
        <p:nvCxnSpPr>
          <p:cNvPr id="21" name="Straight Arrow Connector 20"/>
          <p:cNvCxnSpPr/>
          <p:nvPr/>
        </p:nvCxnSpPr>
        <p:spPr>
          <a:xfrm>
            <a:off x="4370608" y="3820884"/>
            <a:ext cx="1257308" cy="0"/>
          </a:xfrm>
          <a:prstGeom prst="straightConnector1">
            <a:avLst/>
          </a:prstGeom>
          <a:ln w="3175">
            <a:solidFill>
              <a:srgbClr val="92D050"/>
            </a:solidFill>
            <a:tailEnd type="arrow"/>
          </a:ln>
          <a:effectLst>
            <a:glow rad="139700">
              <a:schemeClr val="accent4">
                <a:satMod val="175000"/>
                <a:alpha val="40000"/>
              </a:schemeClr>
            </a:glow>
            <a:outerShdw blurRad="40000" dist="20000" dir="5400000" rotWithShape="0">
              <a:srgbClr val="000000">
                <a:alpha val="38000"/>
              </a:srgbClr>
            </a:outerShdw>
          </a:effectLst>
        </p:spPr>
        <p:style>
          <a:lnRef idx="2">
            <a:schemeClr val="accent4"/>
          </a:lnRef>
          <a:fillRef idx="0">
            <a:schemeClr val="accent4"/>
          </a:fillRef>
          <a:effectRef idx="1">
            <a:schemeClr val="accent4"/>
          </a:effectRef>
          <a:fontRef idx="minor">
            <a:schemeClr val="tx1"/>
          </a:fontRef>
        </p:style>
      </p:cxnSp>
      <p:sp>
        <p:nvSpPr>
          <p:cNvPr id="22" name="TextBox 21"/>
          <p:cNvSpPr txBox="1"/>
          <p:nvPr/>
        </p:nvSpPr>
        <p:spPr>
          <a:xfrm>
            <a:off x="4027708" y="3154624"/>
            <a:ext cx="685800" cy="461665"/>
          </a:xfrm>
          <a:prstGeom prst="rect">
            <a:avLst/>
          </a:prstGeom>
          <a:noFill/>
        </p:spPr>
        <p:txBody>
          <a:bodyPr wrap="square" rtlCol="0">
            <a:spAutoFit/>
          </a:bodyPr>
          <a:lstStyle/>
          <a:p>
            <a:r>
              <a:rPr lang="en-US" dirty="0" smtClean="0"/>
              <a:t>A*</a:t>
            </a:r>
            <a:endParaRPr lang="en-US" dirty="0"/>
          </a:p>
        </p:txBody>
      </p:sp>
      <p:sp>
        <p:nvSpPr>
          <p:cNvPr id="23" name="TextBox 22"/>
          <p:cNvSpPr txBox="1"/>
          <p:nvPr/>
        </p:nvSpPr>
        <p:spPr>
          <a:xfrm>
            <a:off x="5682343" y="2224465"/>
            <a:ext cx="1153886" cy="461665"/>
          </a:xfrm>
          <a:prstGeom prst="rect">
            <a:avLst/>
          </a:prstGeom>
          <a:noFill/>
        </p:spPr>
        <p:txBody>
          <a:bodyPr wrap="square" rtlCol="0">
            <a:spAutoFit/>
          </a:bodyPr>
          <a:lstStyle/>
          <a:p>
            <a:r>
              <a:rPr lang="en-US" dirty="0" smtClean="0"/>
              <a:t>p(</a:t>
            </a:r>
            <a:r>
              <a:rPr lang="en-US" dirty="0" err="1" smtClean="0"/>
              <a:t>i,D</a:t>
            </a:r>
            <a:r>
              <a:rPr lang="en-US" dirty="0" smtClean="0"/>
              <a:t>)</a:t>
            </a:r>
            <a:endParaRPr lang="en-US" dirty="0"/>
          </a:p>
        </p:txBody>
      </p:sp>
      <p:sp>
        <p:nvSpPr>
          <p:cNvPr id="24" name="TextBox 23"/>
          <p:cNvSpPr txBox="1"/>
          <p:nvPr/>
        </p:nvSpPr>
        <p:spPr>
          <a:xfrm>
            <a:off x="4481868" y="2152792"/>
            <a:ext cx="245580" cy="461665"/>
          </a:xfrm>
          <a:prstGeom prst="rect">
            <a:avLst/>
          </a:prstGeom>
          <a:noFill/>
        </p:spPr>
        <p:txBody>
          <a:bodyPr wrap="none" rtlCol="0">
            <a:spAutoFit/>
          </a:bodyPr>
          <a:lstStyle/>
          <a:p>
            <a:r>
              <a:rPr lang="en-US" dirty="0" smtClean="0"/>
              <a:t>i</a:t>
            </a:r>
            <a:endParaRPr lang="en-US" dirty="0"/>
          </a:p>
        </p:txBody>
      </p:sp>
      <mc:AlternateContent xmlns:mc="http://schemas.openxmlformats.org/markup-compatibility/2006">
        <mc:Choice xmlns:p14="http://schemas.microsoft.com/office/powerpoint/2010/main" Requires="p14">
          <p:contentPart p14:bwMode="auto" r:id="rId3">
            <p14:nvContentPartPr>
              <p14:cNvPr id="35" name="Ink 34"/>
              <p14:cNvContentPartPr/>
              <p14:nvPr/>
            </p14:nvContentPartPr>
            <p14:xfrm>
              <a:off x="6792840" y="2460291"/>
              <a:ext cx="360" cy="360"/>
            </p14:xfrm>
          </p:contentPart>
        </mc:Choice>
        <mc:Fallback>
          <p:pic>
            <p:nvPicPr>
              <p:cNvPr id="35" name="Ink 34"/>
              <p:cNvPicPr/>
              <p:nvPr/>
            </p:nvPicPr>
            <p:blipFill>
              <a:blip r:embed="rId4"/>
              <a:stretch>
                <a:fillRect/>
              </a:stretch>
            </p:blipFill>
            <p:spPr>
              <a:xfrm>
                <a:off x="6783480" y="2450931"/>
                <a:ext cx="19080" cy="19080"/>
              </a:xfrm>
              <a:prstGeom prst="rect">
                <a:avLst/>
              </a:prstGeom>
            </p:spPr>
          </p:pic>
        </mc:Fallback>
      </mc:AlternateContent>
      <p:cxnSp>
        <p:nvCxnSpPr>
          <p:cNvPr id="37" name="Straight Arrow Connector 36"/>
          <p:cNvCxnSpPr/>
          <p:nvPr/>
        </p:nvCxnSpPr>
        <p:spPr>
          <a:xfrm flipV="1">
            <a:off x="2438400" y="2449112"/>
            <a:ext cx="1208314" cy="1153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8" name="TextBox 37"/>
          <p:cNvSpPr txBox="1"/>
          <p:nvPr/>
        </p:nvSpPr>
        <p:spPr>
          <a:xfrm>
            <a:off x="2492828" y="1987447"/>
            <a:ext cx="1153886" cy="461665"/>
          </a:xfrm>
          <a:prstGeom prst="rect">
            <a:avLst/>
          </a:prstGeom>
          <a:noFill/>
        </p:spPr>
        <p:txBody>
          <a:bodyPr wrap="square" rtlCol="0">
            <a:spAutoFit/>
          </a:bodyPr>
          <a:lstStyle/>
          <a:p>
            <a:r>
              <a:rPr lang="en-US" dirty="0" smtClean="0"/>
              <a:t>p(</a:t>
            </a:r>
            <a:r>
              <a:rPr lang="en-US" dirty="0" err="1" smtClean="0"/>
              <a:t>S,i</a:t>
            </a:r>
            <a:r>
              <a:rPr lang="en-US" dirty="0" smtClean="0"/>
              <a:t>)</a:t>
            </a:r>
            <a:endParaRPr lang="en-US" dirty="0"/>
          </a:p>
        </p:txBody>
      </p:sp>
      <p:sp>
        <p:nvSpPr>
          <p:cNvPr id="41" name="Freeform 40"/>
          <p:cNvSpPr/>
          <p:nvPr/>
        </p:nvSpPr>
        <p:spPr>
          <a:xfrm>
            <a:off x="3429000" y="1284514"/>
            <a:ext cx="1805064" cy="3102429"/>
          </a:xfrm>
          <a:custGeom>
            <a:avLst/>
            <a:gdLst>
              <a:gd name="connsiteX0" fmla="*/ 0 w 1805064"/>
              <a:gd name="connsiteY0" fmla="*/ 0 h 3102429"/>
              <a:gd name="connsiteX1" fmla="*/ 283029 w 1805064"/>
              <a:gd name="connsiteY1" fmla="*/ 674915 h 3102429"/>
              <a:gd name="connsiteX2" fmla="*/ 674914 w 1805064"/>
              <a:gd name="connsiteY2" fmla="*/ 1306286 h 3102429"/>
              <a:gd name="connsiteX3" fmla="*/ 1709057 w 1805064"/>
              <a:gd name="connsiteY3" fmla="*/ 1404257 h 3102429"/>
              <a:gd name="connsiteX4" fmla="*/ 1763486 w 1805064"/>
              <a:gd name="connsiteY4" fmla="*/ 3102429 h 3102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5064" h="3102429">
                <a:moveTo>
                  <a:pt x="0" y="0"/>
                </a:moveTo>
                <a:cubicBezTo>
                  <a:pt x="85271" y="228600"/>
                  <a:pt x="170543" y="457201"/>
                  <a:pt x="283029" y="674915"/>
                </a:cubicBezTo>
                <a:cubicBezTo>
                  <a:pt x="395515" y="892629"/>
                  <a:pt x="437243" y="1184729"/>
                  <a:pt x="674914" y="1306286"/>
                </a:cubicBezTo>
                <a:cubicBezTo>
                  <a:pt x="912585" y="1427843"/>
                  <a:pt x="1527628" y="1104900"/>
                  <a:pt x="1709057" y="1404257"/>
                </a:cubicBezTo>
                <a:cubicBezTo>
                  <a:pt x="1890486" y="1703614"/>
                  <a:pt x="1758043" y="2779486"/>
                  <a:pt x="1763486" y="3102429"/>
                </a:cubicBezTo>
              </a:path>
            </a:pathLst>
          </a:cu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2557" y="4176595"/>
            <a:ext cx="502920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116763" y="4468839"/>
            <a:ext cx="752129" cy="461665"/>
          </a:xfrm>
          <a:prstGeom prst="rect">
            <a:avLst/>
          </a:prstGeom>
          <a:noFill/>
        </p:spPr>
        <p:txBody>
          <a:bodyPr wrap="none" rtlCol="0">
            <a:spAutoFit/>
          </a:bodyPr>
          <a:lstStyle/>
          <a:p>
            <a:r>
              <a:rPr lang="en-US" dirty="0" smtClean="0"/>
              <a:t>C*=</a:t>
            </a:r>
            <a:endParaRPr lang="en-US" dirty="0"/>
          </a:p>
        </p:txBody>
      </p:sp>
      <p:pic>
        <p:nvPicPr>
          <p:cNvPr id="921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4198" y="5678057"/>
            <a:ext cx="481012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503490" y="5842512"/>
            <a:ext cx="1550424" cy="461665"/>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Flooding </a:t>
            </a:r>
            <a:endParaRPr lang="en-US" dirty="0">
              <a:effectLst>
                <a:outerShdw blurRad="38100" dist="38100" dir="2700000" algn="tl">
                  <a:srgbClr val="000000">
                    <a:alpha val="43137"/>
                  </a:srgbClr>
                </a:outerShdw>
              </a:effectLst>
            </a:endParaRPr>
          </a:p>
        </p:txBody>
      </p:sp>
      <p:cxnSp>
        <p:nvCxnSpPr>
          <p:cNvPr id="46" name="Straight Arrow Connector 45"/>
          <p:cNvCxnSpPr>
            <a:stCxn id="44" idx="3"/>
          </p:cNvCxnSpPr>
          <p:nvPr/>
        </p:nvCxnSpPr>
        <p:spPr>
          <a:xfrm>
            <a:off x="2053914" y="6073345"/>
            <a:ext cx="438914"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50" name="TextBox 49"/>
          <p:cNvSpPr txBox="1"/>
          <p:nvPr/>
        </p:nvSpPr>
        <p:spPr>
          <a:xfrm>
            <a:off x="274890" y="4468839"/>
            <a:ext cx="1205779" cy="461665"/>
          </a:xfrm>
          <a:prstGeom prst="rect">
            <a:avLst/>
          </a:prstGeom>
          <a:noFill/>
        </p:spPr>
        <p:txBody>
          <a:bodyPr wrap="none" rtlCol="0">
            <a:spAutoFit/>
          </a:bodyPr>
          <a:lstStyle/>
          <a:p>
            <a:r>
              <a:rPr lang="en-US" dirty="0" err="1" smtClean="0">
                <a:effectLst>
                  <a:outerShdw blurRad="38100" dist="38100" dir="2700000" algn="tl">
                    <a:srgbClr val="000000">
                      <a:alpha val="43137"/>
                    </a:srgbClr>
                  </a:outerShdw>
                </a:effectLst>
              </a:rPr>
              <a:t>Mincut</a:t>
            </a:r>
            <a:endParaRPr lang="en-US" dirty="0">
              <a:effectLst>
                <a:outerShdw blurRad="38100" dist="38100" dir="2700000" algn="tl">
                  <a:srgbClr val="000000">
                    <a:alpha val="43137"/>
                  </a:srgbClr>
                </a:outerShdw>
              </a:effectLst>
            </a:endParaRPr>
          </a:p>
        </p:txBody>
      </p:sp>
      <p:cxnSp>
        <p:nvCxnSpPr>
          <p:cNvPr id="51" name="Straight Arrow Connector 50"/>
          <p:cNvCxnSpPr/>
          <p:nvPr/>
        </p:nvCxnSpPr>
        <p:spPr>
          <a:xfrm>
            <a:off x="1584560" y="4699671"/>
            <a:ext cx="438914"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2235314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4071250" y="2732314"/>
            <a:ext cx="533408" cy="130628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LB for independent erasures</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56</a:t>
            </a:fld>
            <a:endParaRPr lang="en-US"/>
          </a:p>
        </p:txBody>
      </p:sp>
      <p:pic>
        <p:nvPicPr>
          <p:cNvPr id="5" name="Picture 2" descr="http://wsjv.images.worldnow.com/images/372052_L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70" y="2285080"/>
            <a:ext cx="663609" cy="658754"/>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4218212" y="1904996"/>
            <a:ext cx="185057" cy="18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239978" y="2356584"/>
            <a:ext cx="185057" cy="18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239978" y="1464128"/>
            <a:ext cx="185057" cy="18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196439" y="2830450"/>
            <a:ext cx="185057" cy="18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18213" y="3717471"/>
            <a:ext cx="185057" cy="18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a:off x="4425035" y="1556656"/>
            <a:ext cx="1257308" cy="0"/>
          </a:xfrm>
          <a:prstGeom prst="straightConnector1">
            <a:avLst/>
          </a:prstGeom>
          <a:ln w="3175">
            <a:solidFill>
              <a:srgbClr val="92D050"/>
            </a:solidFill>
            <a:tailEnd type="arrow"/>
          </a:ln>
          <a:effectLst>
            <a:glow rad="139700">
              <a:schemeClr val="accent4">
                <a:satMod val="175000"/>
                <a:alpha val="40000"/>
              </a:schemeClr>
            </a:glow>
            <a:outerShdw blurRad="40000" dist="20000" dir="5400000" rotWithShape="0">
              <a:srgbClr val="000000">
                <a:alpha val="38000"/>
              </a:srgbClr>
            </a:outerShdw>
          </a:effectLst>
        </p:spPr>
        <p:style>
          <a:lnRef idx="2">
            <a:schemeClr val="accent4"/>
          </a:lnRef>
          <a:fillRef idx="0">
            <a:schemeClr val="accent4"/>
          </a:fillRef>
          <a:effectRef idx="1">
            <a:schemeClr val="accent4"/>
          </a:effectRef>
          <a:fontRef idx="minor">
            <a:schemeClr val="tx1"/>
          </a:fontRef>
        </p:style>
      </p:cxnSp>
      <p:cxnSp>
        <p:nvCxnSpPr>
          <p:cNvPr id="18" name="Straight Arrow Connector 17"/>
          <p:cNvCxnSpPr/>
          <p:nvPr/>
        </p:nvCxnSpPr>
        <p:spPr>
          <a:xfrm>
            <a:off x="4425035" y="2019294"/>
            <a:ext cx="1257308" cy="0"/>
          </a:xfrm>
          <a:prstGeom prst="straightConnector1">
            <a:avLst/>
          </a:prstGeom>
          <a:ln w="3175">
            <a:solidFill>
              <a:srgbClr val="92D050"/>
            </a:solidFill>
            <a:tailEnd type="arrow"/>
          </a:ln>
          <a:effectLst>
            <a:glow rad="139700">
              <a:schemeClr val="accent4">
                <a:satMod val="175000"/>
                <a:alpha val="40000"/>
              </a:schemeClr>
            </a:glow>
            <a:outerShdw blurRad="40000" dist="20000" dir="5400000" rotWithShape="0">
              <a:srgbClr val="000000">
                <a:alpha val="38000"/>
              </a:srgbClr>
            </a:outerShdw>
          </a:effectLst>
        </p:spPr>
        <p:style>
          <a:lnRef idx="2">
            <a:schemeClr val="accent4"/>
          </a:lnRef>
          <a:fillRef idx="0">
            <a:schemeClr val="accent4"/>
          </a:fillRef>
          <a:effectRef idx="1">
            <a:schemeClr val="accent4"/>
          </a:effectRef>
          <a:fontRef idx="minor">
            <a:schemeClr val="tx1"/>
          </a:fontRef>
        </p:style>
      </p:cxnSp>
      <p:cxnSp>
        <p:nvCxnSpPr>
          <p:cNvPr id="19" name="Straight Arrow Connector 18"/>
          <p:cNvCxnSpPr/>
          <p:nvPr/>
        </p:nvCxnSpPr>
        <p:spPr>
          <a:xfrm>
            <a:off x="4425035" y="2449112"/>
            <a:ext cx="1257308" cy="0"/>
          </a:xfrm>
          <a:prstGeom prst="straightConnector1">
            <a:avLst/>
          </a:prstGeom>
          <a:ln w="3175">
            <a:solidFill>
              <a:srgbClr val="92D050"/>
            </a:solidFill>
            <a:tailEnd type="arrow"/>
          </a:ln>
          <a:effectLst>
            <a:glow rad="139700">
              <a:schemeClr val="accent4">
                <a:satMod val="175000"/>
                <a:alpha val="40000"/>
              </a:schemeClr>
            </a:glow>
            <a:outerShdw blurRad="40000" dist="20000" dir="5400000" rotWithShape="0">
              <a:srgbClr val="000000">
                <a:alpha val="38000"/>
              </a:srgbClr>
            </a:outerShdw>
          </a:effectLst>
        </p:spPr>
        <p:style>
          <a:lnRef idx="2">
            <a:schemeClr val="accent4"/>
          </a:lnRef>
          <a:fillRef idx="0">
            <a:schemeClr val="accent4"/>
          </a:fillRef>
          <a:effectRef idx="1">
            <a:schemeClr val="accent4"/>
          </a:effectRef>
          <a:fontRef idx="minor">
            <a:schemeClr val="tx1"/>
          </a:fontRef>
        </p:style>
      </p:cxnSp>
      <p:cxnSp>
        <p:nvCxnSpPr>
          <p:cNvPr id="20" name="Straight Arrow Connector 19"/>
          <p:cNvCxnSpPr/>
          <p:nvPr/>
        </p:nvCxnSpPr>
        <p:spPr>
          <a:xfrm>
            <a:off x="4381496" y="2922978"/>
            <a:ext cx="1257308" cy="0"/>
          </a:xfrm>
          <a:prstGeom prst="straightConnector1">
            <a:avLst/>
          </a:prstGeom>
          <a:ln w="3175">
            <a:solidFill>
              <a:srgbClr val="92D050"/>
            </a:solidFill>
            <a:tailEnd type="arrow"/>
          </a:ln>
          <a:effectLst>
            <a:glow rad="139700">
              <a:schemeClr val="accent4">
                <a:satMod val="175000"/>
                <a:alpha val="40000"/>
              </a:schemeClr>
            </a:glow>
            <a:outerShdw blurRad="40000" dist="20000" dir="5400000" rotWithShape="0">
              <a:srgbClr val="000000">
                <a:alpha val="38000"/>
              </a:srgbClr>
            </a:outerShdw>
          </a:effectLst>
        </p:spPr>
        <p:style>
          <a:lnRef idx="2">
            <a:schemeClr val="accent4"/>
          </a:lnRef>
          <a:fillRef idx="0">
            <a:schemeClr val="accent4"/>
          </a:fillRef>
          <a:effectRef idx="1">
            <a:schemeClr val="accent4"/>
          </a:effectRef>
          <a:fontRef idx="minor">
            <a:schemeClr val="tx1"/>
          </a:fontRef>
        </p:style>
      </p:cxnSp>
      <p:cxnSp>
        <p:nvCxnSpPr>
          <p:cNvPr id="21" name="Straight Arrow Connector 20"/>
          <p:cNvCxnSpPr/>
          <p:nvPr/>
        </p:nvCxnSpPr>
        <p:spPr>
          <a:xfrm>
            <a:off x="4370608" y="3820884"/>
            <a:ext cx="1257308" cy="0"/>
          </a:xfrm>
          <a:prstGeom prst="straightConnector1">
            <a:avLst/>
          </a:prstGeom>
          <a:ln w="3175">
            <a:solidFill>
              <a:srgbClr val="92D050"/>
            </a:solidFill>
            <a:tailEnd type="arrow"/>
          </a:ln>
          <a:effectLst>
            <a:glow rad="139700">
              <a:schemeClr val="accent4">
                <a:satMod val="175000"/>
                <a:alpha val="40000"/>
              </a:schemeClr>
            </a:glow>
            <a:outerShdw blurRad="40000" dist="20000" dir="5400000" rotWithShape="0">
              <a:srgbClr val="000000">
                <a:alpha val="38000"/>
              </a:srgbClr>
            </a:outerShdw>
          </a:effectLst>
        </p:spPr>
        <p:style>
          <a:lnRef idx="2">
            <a:schemeClr val="accent4"/>
          </a:lnRef>
          <a:fillRef idx="0">
            <a:schemeClr val="accent4"/>
          </a:fillRef>
          <a:effectRef idx="1">
            <a:schemeClr val="accent4"/>
          </a:effectRef>
          <a:fontRef idx="minor">
            <a:schemeClr val="tx1"/>
          </a:fontRef>
        </p:style>
      </p:cxnSp>
      <p:sp>
        <p:nvSpPr>
          <p:cNvPr id="22" name="TextBox 21"/>
          <p:cNvSpPr txBox="1"/>
          <p:nvPr/>
        </p:nvSpPr>
        <p:spPr>
          <a:xfrm>
            <a:off x="4027708" y="3154624"/>
            <a:ext cx="685800" cy="461665"/>
          </a:xfrm>
          <a:prstGeom prst="rect">
            <a:avLst/>
          </a:prstGeom>
          <a:noFill/>
        </p:spPr>
        <p:txBody>
          <a:bodyPr wrap="square" rtlCol="0">
            <a:spAutoFit/>
          </a:bodyPr>
          <a:lstStyle/>
          <a:p>
            <a:r>
              <a:rPr lang="en-US" dirty="0" smtClean="0"/>
              <a:t>A*</a:t>
            </a:r>
            <a:endParaRPr lang="en-US" dirty="0"/>
          </a:p>
        </p:txBody>
      </p:sp>
      <p:sp>
        <p:nvSpPr>
          <p:cNvPr id="23" name="TextBox 22"/>
          <p:cNvSpPr txBox="1"/>
          <p:nvPr/>
        </p:nvSpPr>
        <p:spPr>
          <a:xfrm>
            <a:off x="5682343" y="2224465"/>
            <a:ext cx="1153886" cy="461665"/>
          </a:xfrm>
          <a:prstGeom prst="rect">
            <a:avLst/>
          </a:prstGeom>
          <a:noFill/>
        </p:spPr>
        <p:txBody>
          <a:bodyPr wrap="square" rtlCol="0">
            <a:spAutoFit/>
          </a:bodyPr>
          <a:lstStyle/>
          <a:p>
            <a:r>
              <a:rPr lang="en-US" dirty="0" smtClean="0"/>
              <a:t>p(</a:t>
            </a:r>
            <a:r>
              <a:rPr lang="en-US" dirty="0" err="1" smtClean="0"/>
              <a:t>i,D</a:t>
            </a:r>
            <a:r>
              <a:rPr lang="en-US" dirty="0" smtClean="0"/>
              <a:t>)</a:t>
            </a:r>
            <a:endParaRPr lang="en-US" dirty="0"/>
          </a:p>
        </p:txBody>
      </p:sp>
      <p:sp>
        <p:nvSpPr>
          <p:cNvPr id="24" name="TextBox 23"/>
          <p:cNvSpPr txBox="1"/>
          <p:nvPr/>
        </p:nvSpPr>
        <p:spPr>
          <a:xfrm>
            <a:off x="4481868" y="2152792"/>
            <a:ext cx="245580" cy="461665"/>
          </a:xfrm>
          <a:prstGeom prst="rect">
            <a:avLst/>
          </a:prstGeom>
          <a:noFill/>
        </p:spPr>
        <p:txBody>
          <a:bodyPr wrap="none" rtlCol="0">
            <a:spAutoFit/>
          </a:bodyPr>
          <a:lstStyle/>
          <a:p>
            <a:r>
              <a:rPr lang="en-US" dirty="0" smtClean="0"/>
              <a:t>i</a:t>
            </a:r>
            <a:endParaRPr lang="en-US" dirty="0"/>
          </a:p>
        </p:txBody>
      </p:sp>
      <mc:AlternateContent xmlns:mc="http://schemas.openxmlformats.org/markup-compatibility/2006">
        <mc:Choice xmlns:p14="http://schemas.microsoft.com/office/powerpoint/2010/main" Requires="p14">
          <p:contentPart p14:bwMode="auto" r:id="rId3">
            <p14:nvContentPartPr>
              <p14:cNvPr id="35" name="Ink 34"/>
              <p14:cNvContentPartPr/>
              <p14:nvPr/>
            </p14:nvContentPartPr>
            <p14:xfrm>
              <a:off x="6792840" y="2460291"/>
              <a:ext cx="360" cy="360"/>
            </p14:xfrm>
          </p:contentPart>
        </mc:Choice>
        <mc:Fallback>
          <p:pic>
            <p:nvPicPr>
              <p:cNvPr id="35" name="Ink 34"/>
              <p:cNvPicPr/>
              <p:nvPr/>
            </p:nvPicPr>
            <p:blipFill>
              <a:blip r:embed="rId4"/>
              <a:stretch>
                <a:fillRect/>
              </a:stretch>
            </p:blipFill>
            <p:spPr>
              <a:xfrm>
                <a:off x="6783480" y="2450931"/>
                <a:ext cx="19080" cy="19080"/>
              </a:xfrm>
              <a:prstGeom prst="rect">
                <a:avLst/>
              </a:prstGeom>
            </p:spPr>
          </p:pic>
        </mc:Fallback>
      </mc:AlternateContent>
      <p:cxnSp>
        <p:nvCxnSpPr>
          <p:cNvPr id="37" name="Straight Arrow Connector 36"/>
          <p:cNvCxnSpPr/>
          <p:nvPr/>
        </p:nvCxnSpPr>
        <p:spPr>
          <a:xfrm flipV="1">
            <a:off x="2438400" y="2449112"/>
            <a:ext cx="1208314" cy="1153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8" name="TextBox 37"/>
          <p:cNvSpPr txBox="1"/>
          <p:nvPr/>
        </p:nvSpPr>
        <p:spPr>
          <a:xfrm>
            <a:off x="2492828" y="1987447"/>
            <a:ext cx="1153886" cy="461665"/>
          </a:xfrm>
          <a:prstGeom prst="rect">
            <a:avLst/>
          </a:prstGeom>
          <a:noFill/>
        </p:spPr>
        <p:txBody>
          <a:bodyPr wrap="square" rtlCol="0">
            <a:spAutoFit/>
          </a:bodyPr>
          <a:lstStyle/>
          <a:p>
            <a:r>
              <a:rPr lang="en-US" dirty="0" smtClean="0"/>
              <a:t>p(</a:t>
            </a:r>
            <a:r>
              <a:rPr lang="en-US" dirty="0" err="1" smtClean="0"/>
              <a:t>S,i</a:t>
            </a:r>
            <a:r>
              <a:rPr lang="en-US" dirty="0" smtClean="0"/>
              <a:t>)</a:t>
            </a:r>
            <a:endParaRPr lang="en-US" dirty="0"/>
          </a:p>
        </p:txBody>
      </p:sp>
      <p:sp>
        <p:nvSpPr>
          <p:cNvPr id="41" name="Freeform 40"/>
          <p:cNvSpPr/>
          <p:nvPr/>
        </p:nvSpPr>
        <p:spPr>
          <a:xfrm>
            <a:off x="3429000" y="1284514"/>
            <a:ext cx="1805064" cy="3102429"/>
          </a:xfrm>
          <a:custGeom>
            <a:avLst/>
            <a:gdLst>
              <a:gd name="connsiteX0" fmla="*/ 0 w 1805064"/>
              <a:gd name="connsiteY0" fmla="*/ 0 h 3102429"/>
              <a:gd name="connsiteX1" fmla="*/ 283029 w 1805064"/>
              <a:gd name="connsiteY1" fmla="*/ 674915 h 3102429"/>
              <a:gd name="connsiteX2" fmla="*/ 674914 w 1805064"/>
              <a:gd name="connsiteY2" fmla="*/ 1306286 h 3102429"/>
              <a:gd name="connsiteX3" fmla="*/ 1709057 w 1805064"/>
              <a:gd name="connsiteY3" fmla="*/ 1404257 h 3102429"/>
              <a:gd name="connsiteX4" fmla="*/ 1763486 w 1805064"/>
              <a:gd name="connsiteY4" fmla="*/ 3102429 h 3102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5064" h="3102429">
                <a:moveTo>
                  <a:pt x="0" y="0"/>
                </a:moveTo>
                <a:cubicBezTo>
                  <a:pt x="85271" y="228600"/>
                  <a:pt x="170543" y="457201"/>
                  <a:pt x="283029" y="674915"/>
                </a:cubicBezTo>
                <a:cubicBezTo>
                  <a:pt x="395515" y="892629"/>
                  <a:pt x="437243" y="1184729"/>
                  <a:pt x="674914" y="1306286"/>
                </a:cubicBezTo>
                <a:cubicBezTo>
                  <a:pt x="912585" y="1427843"/>
                  <a:pt x="1527628" y="1104900"/>
                  <a:pt x="1709057" y="1404257"/>
                </a:cubicBezTo>
                <a:cubicBezTo>
                  <a:pt x="1890486" y="1703614"/>
                  <a:pt x="1758043" y="2779486"/>
                  <a:pt x="1763486" y="3102429"/>
                </a:cubicBezTo>
              </a:path>
            </a:pathLst>
          </a:cu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2557" y="4176595"/>
            <a:ext cx="502920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Box 41"/>
          <p:cNvSpPr txBox="1"/>
          <p:nvPr/>
        </p:nvSpPr>
        <p:spPr>
          <a:xfrm>
            <a:off x="2116763" y="4468839"/>
            <a:ext cx="752129" cy="461665"/>
          </a:xfrm>
          <a:prstGeom prst="rect">
            <a:avLst/>
          </a:prstGeom>
          <a:noFill/>
        </p:spPr>
        <p:txBody>
          <a:bodyPr wrap="none" rtlCol="0">
            <a:spAutoFit/>
          </a:bodyPr>
          <a:lstStyle/>
          <a:p>
            <a:r>
              <a:rPr lang="en-US" dirty="0" smtClean="0"/>
              <a:t>C*=</a:t>
            </a:r>
            <a:endParaRPr lang="en-US" dirty="0"/>
          </a:p>
        </p:txBody>
      </p:sp>
      <p:pic>
        <p:nvPicPr>
          <p:cNvPr id="921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4198" y="5678057"/>
            <a:ext cx="5477559" cy="900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503490" y="5842512"/>
            <a:ext cx="1550424" cy="461665"/>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Flooding </a:t>
            </a:r>
            <a:endParaRPr lang="en-US" dirty="0">
              <a:effectLst>
                <a:outerShdw blurRad="38100" dist="38100" dir="2700000" algn="tl">
                  <a:srgbClr val="000000">
                    <a:alpha val="43137"/>
                  </a:srgbClr>
                </a:outerShdw>
              </a:effectLst>
            </a:endParaRPr>
          </a:p>
        </p:txBody>
      </p:sp>
      <p:cxnSp>
        <p:nvCxnSpPr>
          <p:cNvPr id="46" name="Straight Arrow Connector 45"/>
          <p:cNvCxnSpPr>
            <a:stCxn id="44" idx="3"/>
          </p:cNvCxnSpPr>
          <p:nvPr/>
        </p:nvCxnSpPr>
        <p:spPr>
          <a:xfrm>
            <a:off x="2053914" y="6073345"/>
            <a:ext cx="438914"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50" name="TextBox 49"/>
          <p:cNvSpPr txBox="1"/>
          <p:nvPr/>
        </p:nvSpPr>
        <p:spPr>
          <a:xfrm>
            <a:off x="274890" y="4468839"/>
            <a:ext cx="1205779" cy="461665"/>
          </a:xfrm>
          <a:prstGeom prst="rect">
            <a:avLst/>
          </a:prstGeom>
          <a:noFill/>
        </p:spPr>
        <p:txBody>
          <a:bodyPr wrap="none" rtlCol="0">
            <a:spAutoFit/>
          </a:bodyPr>
          <a:lstStyle/>
          <a:p>
            <a:r>
              <a:rPr lang="en-US" dirty="0" err="1" smtClean="0">
                <a:effectLst>
                  <a:outerShdw blurRad="38100" dist="38100" dir="2700000" algn="tl">
                    <a:srgbClr val="000000">
                      <a:alpha val="43137"/>
                    </a:srgbClr>
                  </a:outerShdw>
                </a:effectLst>
              </a:rPr>
              <a:t>Mincut</a:t>
            </a:r>
            <a:endParaRPr lang="en-US" dirty="0">
              <a:effectLst>
                <a:outerShdw blurRad="38100" dist="38100" dir="2700000" algn="tl">
                  <a:srgbClr val="000000">
                    <a:alpha val="43137"/>
                  </a:srgbClr>
                </a:outerShdw>
              </a:effectLst>
            </a:endParaRPr>
          </a:p>
        </p:txBody>
      </p:sp>
      <p:cxnSp>
        <p:nvCxnSpPr>
          <p:cNvPr id="51" name="Straight Arrow Connector 50"/>
          <p:cNvCxnSpPr/>
          <p:nvPr/>
        </p:nvCxnSpPr>
        <p:spPr>
          <a:xfrm>
            <a:off x="1584560" y="4699671"/>
            <a:ext cx="438914"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30" name="TextBox 29"/>
          <p:cNvSpPr txBox="1"/>
          <p:nvPr/>
        </p:nvSpPr>
        <p:spPr>
          <a:xfrm>
            <a:off x="1941467" y="5203265"/>
            <a:ext cx="4967136" cy="584775"/>
          </a:xfrm>
          <a:prstGeom prst="rect">
            <a:avLst/>
          </a:prstGeom>
          <a:blipFill>
            <a:blip r:embed="rId7"/>
            <a:tile tx="0" ty="0" sx="100000" sy="100000" flip="none" algn="tl"/>
          </a:blipFill>
        </p:spPr>
        <p:txBody>
          <a:bodyPr wrap="square" rtlCol="0">
            <a:spAutoFit/>
          </a:bodyPr>
          <a:lstStyle/>
          <a:p>
            <a:r>
              <a:rPr lang="en-US" sz="3200" b="1" dirty="0" smtClean="0">
                <a:solidFill>
                  <a:srgbClr val="7030A0"/>
                </a:solidFill>
              </a:rPr>
              <a:t>Bound: C(</a:t>
            </a:r>
            <a:r>
              <a:rPr lang="en-US" sz="3200" b="1" i="1" dirty="0" smtClean="0">
                <a:solidFill>
                  <a:srgbClr val="7030A0"/>
                </a:solidFill>
              </a:rPr>
              <a:t>P</a:t>
            </a:r>
            <a:r>
              <a:rPr lang="en-US" sz="3200" b="1" i="1" baseline="-25000" dirty="0" smtClean="0">
                <a:solidFill>
                  <a:srgbClr val="7030A0"/>
                </a:solidFill>
              </a:rPr>
              <a:t>F</a:t>
            </a:r>
            <a:r>
              <a:rPr lang="en-US" sz="3200" b="1" dirty="0" smtClean="0">
                <a:solidFill>
                  <a:srgbClr val="7030A0"/>
                </a:solidFill>
              </a:rPr>
              <a:t>) ≥ 1 – e</a:t>
            </a:r>
            <a:r>
              <a:rPr lang="en-US" sz="3200" b="1" baseline="30000" dirty="0" smtClean="0">
                <a:solidFill>
                  <a:srgbClr val="7030A0"/>
                </a:solidFill>
              </a:rPr>
              <a:t>-c*</a:t>
            </a:r>
            <a:endParaRPr lang="en-US" sz="3200" b="1" baseline="30000" dirty="0">
              <a:solidFill>
                <a:srgbClr val="7030A0"/>
              </a:solidFill>
            </a:endParaRPr>
          </a:p>
        </p:txBody>
      </p:sp>
    </p:spTree>
    <p:extLst>
      <p:ext uri="{BB962C8B-B14F-4D97-AF65-F5344CB8AC3E}">
        <p14:creationId xmlns:p14="http://schemas.microsoft.com/office/powerpoint/2010/main" val="32150470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858" y="318181"/>
            <a:ext cx="8229600" cy="1143000"/>
          </a:xfrm>
        </p:spPr>
        <p:txBody>
          <a:bodyPr/>
          <a:lstStyle/>
          <a:p>
            <a:r>
              <a:rPr lang="en-US" dirty="0" smtClean="0"/>
              <a:t>Dependent losses</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57</a:t>
            </a:fld>
            <a:endParaRPr lang="en-US"/>
          </a:p>
        </p:txBody>
      </p:sp>
      <p:sp>
        <p:nvSpPr>
          <p:cNvPr id="16" name="Rounded Rectangle 15"/>
          <p:cNvSpPr/>
          <p:nvPr/>
        </p:nvSpPr>
        <p:spPr>
          <a:xfrm>
            <a:off x="1788522" y="2099817"/>
            <a:ext cx="4468825" cy="2852057"/>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http://wsjv.images.worldnow.com/images/372052_L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5253" y="2999173"/>
            <a:ext cx="663609" cy="658754"/>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a:xfrm>
            <a:off x="4433120" y="2540070"/>
            <a:ext cx="185057" cy="18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a:off x="4618177" y="2632598"/>
            <a:ext cx="1257308" cy="0"/>
          </a:xfrm>
          <a:prstGeom prst="straightConnector1">
            <a:avLst/>
          </a:prstGeom>
          <a:ln w="3175">
            <a:solidFill>
              <a:srgbClr val="92D050"/>
            </a:solidFill>
            <a:tailEnd type="arrow"/>
          </a:ln>
          <a:effectLst>
            <a:glow rad="139700">
              <a:schemeClr val="accent4">
                <a:satMod val="175000"/>
                <a:alpha val="40000"/>
              </a:schemeClr>
            </a:glow>
            <a:outerShdw blurRad="40000" dist="20000" dir="5400000" rotWithShape="0">
              <a:srgbClr val="000000">
                <a:alpha val="38000"/>
              </a:srgbClr>
            </a:outerShdw>
          </a:effectLst>
        </p:spPr>
        <p:style>
          <a:lnRef idx="2">
            <a:schemeClr val="accent4"/>
          </a:lnRef>
          <a:fillRef idx="0">
            <a:schemeClr val="accent4"/>
          </a:fillRef>
          <a:effectRef idx="1">
            <a:schemeClr val="accent4"/>
          </a:effectRef>
          <a:fontRef idx="minor">
            <a:schemeClr val="tx1"/>
          </a:fontRef>
        </p:style>
      </p:cxnSp>
      <p:sp>
        <p:nvSpPr>
          <p:cNvPr id="20" name="Oval 19"/>
          <p:cNvSpPr/>
          <p:nvPr/>
        </p:nvSpPr>
        <p:spPr>
          <a:xfrm>
            <a:off x="4433120" y="3056634"/>
            <a:ext cx="185057" cy="18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a:off x="4618177" y="3149162"/>
            <a:ext cx="1257308" cy="0"/>
          </a:xfrm>
          <a:prstGeom prst="straightConnector1">
            <a:avLst/>
          </a:prstGeom>
          <a:ln w="3175">
            <a:solidFill>
              <a:srgbClr val="92D050"/>
            </a:solidFill>
            <a:tailEnd type="arrow"/>
          </a:ln>
          <a:effectLst>
            <a:glow rad="139700">
              <a:schemeClr val="accent4">
                <a:satMod val="175000"/>
                <a:alpha val="40000"/>
              </a:schemeClr>
            </a:glow>
            <a:outerShdw blurRad="40000" dist="20000" dir="5400000" rotWithShape="0">
              <a:srgbClr val="000000">
                <a:alpha val="38000"/>
              </a:srgbClr>
            </a:outerShdw>
          </a:effectLst>
        </p:spPr>
        <p:style>
          <a:lnRef idx="2">
            <a:schemeClr val="accent4"/>
          </a:lnRef>
          <a:fillRef idx="0">
            <a:schemeClr val="accent4"/>
          </a:fillRef>
          <a:effectRef idx="1">
            <a:schemeClr val="accent4"/>
          </a:effectRef>
          <a:fontRef idx="minor">
            <a:schemeClr val="tx1"/>
          </a:fontRef>
        </p:style>
      </p:cxnSp>
      <p:sp>
        <p:nvSpPr>
          <p:cNvPr id="22" name="Oval 21"/>
          <p:cNvSpPr/>
          <p:nvPr/>
        </p:nvSpPr>
        <p:spPr>
          <a:xfrm>
            <a:off x="4424973" y="3565398"/>
            <a:ext cx="185057" cy="18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4618177" y="3657926"/>
            <a:ext cx="1257308" cy="0"/>
          </a:xfrm>
          <a:prstGeom prst="straightConnector1">
            <a:avLst/>
          </a:prstGeom>
          <a:ln w="3175">
            <a:solidFill>
              <a:srgbClr val="92D050"/>
            </a:solidFill>
            <a:tailEnd type="arrow"/>
          </a:ln>
          <a:effectLst>
            <a:glow rad="139700">
              <a:schemeClr val="accent4">
                <a:satMod val="175000"/>
                <a:alpha val="40000"/>
              </a:schemeClr>
            </a:glow>
            <a:outerShdw blurRad="40000" dist="20000" dir="5400000" rotWithShape="0">
              <a:srgbClr val="000000">
                <a:alpha val="38000"/>
              </a:srgbClr>
            </a:outerShdw>
          </a:effectLst>
        </p:spPr>
        <p:style>
          <a:lnRef idx="2">
            <a:schemeClr val="accent4"/>
          </a:lnRef>
          <a:fillRef idx="0">
            <a:schemeClr val="accent4"/>
          </a:fillRef>
          <a:effectRef idx="1">
            <a:schemeClr val="accent4"/>
          </a:effectRef>
          <a:fontRef idx="minor">
            <a:schemeClr val="tx1"/>
          </a:fontRef>
        </p:style>
      </p:cxnSp>
      <p:sp>
        <p:nvSpPr>
          <p:cNvPr id="24" name="Oval 23"/>
          <p:cNvSpPr/>
          <p:nvPr/>
        </p:nvSpPr>
        <p:spPr>
          <a:xfrm>
            <a:off x="4424973" y="3951672"/>
            <a:ext cx="185057" cy="18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a:off x="4610030" y="4044200"/>
            <a:ext cx="1257308" cy="0"/>
          </a:xfrm>
          <a:prstGeom prst="straightConnector1">
            <a:avLst/>
          </a:prstGeom>
          <a:ln w="3175">
            <a:solidFill>
              <a:srgbClr val="92D050"/>
            </a:solidFill>
            <a:tailEnd type="arrow"/>
          </a:ln>
          <a:effectLst>
            <a:glow rad="139700">
              <a:schemeClr val="accent4">
                <a:satMod val="175000"/>
                <a:alpha val="40000"/>
              </a:schemeClr>
            </a:glow>
            <a:outerShdw blurRad="40000" dist="20000" dir="5400000" rotWithShape="0">
              <a:srgbClr val="000000">
                <a:alpha val="38000"/>
              </a:srgbClr>
            </a:outerShdw>
          </a:effectLst>
        </p:spPr>
        <p:style>
          <a:lnRef idx="2">
            <a:schemeClr val="accent4"/>
          </a:lnRef>
          <a:fillRef idx="0">
            <a:schemeClr val="accent4"/>
          </a:fillRef>
          <a:effectRef idx="1">
            <a:schemeClr val="accent4"/>
          </a:effectRef>
          <a:fontRef idx="minor">
            <a:schemeClr val="tx1"/>
          </a:fontRef>
        </p:style>
      </p:cxnSp>
      <p:sp>
        <p:nvSpPr>
          <p:cNvPr id="26" name="TextBox 25"/>
          <p:cNvSpPr txBox="1"/>
          <p:nvPr/>
        </p:nvSpPr>
        <p:spPr>
          <a:xfrm rot="3257026">
            <a:off x="4755470" y="3135035"/>
            <a:ext cx="1231009" cy="707886"/>
          </a:xfrm>
          <a:prstGeom prst="rect">
            <a:avLst/>
          </a:prstGeom>
          <a:solidFill>
            <a:srgbClr val="FFCC66"/>
          </a:solidFill>
        </p:spPr>
        <p:txBody>
          <a:bodyPr wrap="square" rtlCol="0">
            <a:spAutoFit/>
          </a:bodyPr>
          <a:lstStyle/>
          <a:p>
            <a:r>
              <a:rPr lang="en-US" sz="4000" dirty="0" smtClean="0"/>
              <a:t>1/m</a:t>
            </a:r>
            <a:endParaRPr lang="en-US" sz="4000" dirty="0"/>
          </a:p>
        </p:txBody>
      </p:sp>
      <p:sp>
        <p:nvSpPr>
          <p:cNvPr id="27" name="Rounded Rectangular Callout 26"/>
          <p:cNvSpPr/>
          <p:nvPr/>
        </p:nvSpPr>
        <p:spPr>
          <a:xfrm>
            <a:off x="2359165" y="3241691"/>
            <a:ext cx="458877" cy="326572"/>
          </a:xfrm>
          <a:prstGeom prst="wedgeRoundRect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Tree>
    <p:extLst>
      <p:ext uri="{BB962C8B-B14F-4D97-AF65-F5344CB8AC3E}">
        <p14:creationId xmlns:p14="http://schemas.microsoft.com/office/powerpoint/2010/main" val="30605957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133974" y="2389573"/>
            <a:ext cx="4468825" cy="2852057"/>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9858" y="318181"/>
            <a:ext cx="8229600" cy="1143000"/>
          </a:xfrm>
        </p:spPr>
        <p:txBody>
          <a:bodyPr/>
          <a:lstStyle/>
          <a:p>
            <a:r>
              <a:rPr lang="en-US" dirty="0" smtClean="0"/>
              <a:t>Dependent losses</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58</a:t>
            </a:fld>
            <a:endParaRPr lang="en-US"/>
          </a:p>
        </p:txBody>
      </p:sp>
      <p:pic>
        <p:nvPicPr>
          <p:cNvPr id="16" name="Picture 2" descr="http://wsjv.images.worldnow.com/images/372052_L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305" y="3346390"/>
            <a:ext cx="663609" cy="658754"/>
          </a:xfrm>
          <a:prstGeom prst="rect">
            <a:avLst/>
          </a:prstGeom>
          <a:noFill/>
          <a:extLst>
            <a:ext uri="{909E8E84-426E-40DD-AFC4-6F175D3DCCD1}">
              <a14:hiddenFill xmlns:a14="http://schemas.microsoft.com/office/drawing/2010/main">
                <a:solidFill>
                  <a:srgbClr val="FFFFFF"/>
                </a:solidFill>
              </a14:hiddenFill>
            </a:ext>
          </a:extLst>
        </p:spPr>
      </p:pic>
      <p:sp>
        <p:nvSpPr>
          <p:cNvPr id="17" name="Oval 16"/>
          <p:cNvSpPr/>
          <p:nvPr/>
        </p:nvSpPr>
        <p:spPr>
          <a:xfrm>
            <a:off x="2778572" y="2829826"/>
            <a:ext cx="185057" cy="18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2963629" y="2922354"/>
            <a:ext cx="1257308" cy="0"/>
          </a:xfrm>
          <a:prstGeom prst="straightConnector1">
            <a:avLst/>
          </a:prstGeom>
          <a:ln w="3175">
            <a:solidFill>
              <a:srgbClr val="92D050"/>
            </a:solidFill>
            <a:tailEnd type="arrow"/>
          </a:ln>
          <a:effectLst>
            <a:glow rad="139700">
              <a:schemeClr val="accent4">
                <a:satMod val="175000"/>
                <a:alpha val="40000"/>
              </a:schemeClr>
            </a:glow>
            <a:outerShdw blurRad="40000" dist="20000" dir="5400000" rotWithShape="0">
              <a:srgbClr val="000000">
                <a:alpha val="38000"/>
              </a:srgbClr>
            </a:outerShdw>
          </a:effectLst>
        </p:spPr>
        <p:style>
          <a:lnRef idx="2">
            <a:schemeClr val="accent4"/>
          </a:lnRef>
          <a:fillRef idx="0">
            <a:schemeClr val="accent4"/>
          </a:fillRef>
          <a:effectRef idx="1">
            <a:schemeClr val="accent4"/>
          </a:effectRef>
          <a:fontRef idx="minor">
            <a:schemeClr val="tx1"/>
          </a:fontRef>
        </p:style>
      </p:cxnSp>
      <p:sp>
        <p:nvSpPr>
          <p:cNvPr id="19" name="Oval 18"/>
          <p:cNvSpPr/>
          <p:nvPr/>
        </p:nvSpPr>
        <p:spPr>
          <a:xfrm>
            <a:off x="2778572" y="3346390"/>
            <a:ext cx="185057" cy="18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2963629" y="3438918"/>
            <a:ext cx="1257308" cy="0"/>
          </a:xfrm>
          <a:prstGeom prst="straightConnector1">
            <a:avLst/>
          </a:prstGeom>
          <a:ln w="3175">
            <a:solidFill>
              <a:srgbClr val="92D050"/>
            </a:solidFill>
            <a:tailEnd type="arrow"/>
          </a:ln>
          <a:effectLst>
            <a:glow rad="139700">
              <a:schemeClr val="accent4">
                <a:satMod val="175000"/>
                <a:alpha val="40000"/>
              </a:schemeClr>
            </a:glow>
            <a:outerShdw blurRad="40000" dist="20000" dir="5400000" rotWithShape="0">
              <a:srgbClr val="000000">
                <a:alpha val="38000"/>
              </a:srgbClr>
            </a:outerShdw>
          </a:effectLst>
        </p:spPr>
        <p:style>
          <a:lnRef idx="2">
            <a:schemeClr val="accent4"/>
          </a:lnRef>
          <a:fillRef idx="0">
            <a:schemeClr val="accent4"/>
          </a:fillRef>
          <a:effectRef idx="1">
            <a:schemeClr val="accent4"/>
          </a:effectRef>
          <a:fontRef idx="minor">
            <a:schemeClr val="tx1"/>
          </a:fontRef>
        </p:style>
      </p:cxnSp>
      <p:sp>
        <p:nvSpPr>
          <p:cNvPr id="21" name="Oval 20"/>
          <p:cNvSpPr/>
          <p:nvPr/>
        </p:nvSpPr>
        <p:spPr>
          <a:xfrm>
            <a:off x="2770425" y="3855154"/>
            <a:ext cx="185057" cy="18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a:off x="2963629" y="3947682"/>
            <a:ext cx="1257308" cy="0"/>
          </a:xfrm>
          <a:prstGeom prst="straightConnector1">
            <a:avLst/>
          </a:prstGeom>
          <a:ln w="3175">
            <a:solidFill>
              <a:srgbClr val="92D050"/>
            </a:solidFill>
            <a:tailEnd type="arrow"/>
          </a:ln>
          <a:effectLst>
            <a:glow rad="139700">
              <a:schemeClr val="accent4">
                <a:satMod val="175000"/>
                <a:alpha val="40000"/>
              </a:schemeClr>
            </a:glow>
            <a:outerShdw blurRad="40000" dist="20000" dir="5400000" rotWithShape="0">
              <a:srgbClr val="000000">
                <a:alpha val="38000"/>
              </a:srgbClr>
            </a:outerShdw>
          </a:effectLst>
        </p:spPr>
        <p:style>
          <a:lnRef idx="2">
            <a:schemeClr val="accent4"/>
          </a:lnRef>
          <a:fillRef idx="0">
            <a:schemeClr val="accent4"/>
          </a:fillRef>
          <a:effectRef idx="1">
            <a:schemeClr val="accent4"/>
          </a:effectRef>
          <a:fontRef idx="minor">
            <a:schemeClr val="tx1"/>
          </a:fontRef>
        </p:style>
      </p:cxnSp>
      <p:sp>
        <p:nvSpPr>
          <p:cNvPr id="23" name="Oval 22"/>
          <p:cNvSpPr/>
          <p:nvPr/>
        </p:nvSpPr>
        <p:spPr>
          <a:xfrm>
            <a:off x="2770425" y="4241428"/>
            <a:ext cx="185057" cy="18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2955482" y="4333956"/>
            <a:ext cx="1257308" cy="0"/>
          </a:xfrm>
          <a:prstGeom prst="straightConnector1">
            <a:avLst/>
          </a:prstGeom>
          <a:ln w="3175">
            <a:solidFill>
              <a:srgbClr val="92D050"/>
            </a:solidFill>
            <a:tailEnd type="arrow"/>
          </a:ln>
          <a:effectLst>
            <a:glow rad="139700">
              <a:schemeClr val="accent4">
                <a:satMod val="175000"/>
                <a:alpha val="40000"/>
              </a:schemeClr>
            </a:glow>
            <a:outerShdw blurRad="40000" dist="20000" dir="5400000" rotWithShape="0">
              <a:srgbClr val="000000">
                <a:alpha val="38000"/>
              </a:srgbClr>
            </a:outerShdw>
          </a:effectLst>
        </p:spPr>
        <p:style>
          <a:lnRef idx="2">
            <a:schemeClr val="accent4"/>
          </a:lnRef>
          <a:fillRef idx="0">
            <a:schemeClr val="accent4"/>
          </a:fillRef>
          <a:effectRef idx="1">
            <a:schemeClr val="accent4"/>
          </a:effectRef>
          <a:fontRef idx="minor">
            <a:schemeClr val="tx1"/>
          </a:fontRef>
        </p:style>
      </p:cxnSp>
      <p:sp>
        <p:nvSpPr>
          <p:cNvPr id="25" name="TextBox 24"/>
          <p:cNvSpPr txBox="1"/>
          <p:nvPr/>
        </p:nvSpPr>
        <p:spPr>
          <a:xfrm rot="3257026">
            <a:off x="3100922" y="3424791"/>
            <a:ext cx="1231009" cy="707886"/>
          </a:xfrm>
          <a:prstGeom prst="rect">
            <a:avLst/>
          </a:prstGeom>
          <a:solidFill>
            <a:srgbClr val="FFCC66"/>
          </a:solidFill>
        </p:spPr>
        <p:txBody>
          <a:bodyPr wrap="square" rtlCol="0">
            <a:spAutoFit/>
          </a:bodyPr>
          <a:lstStyle/>
          <a:p>
            <a:r>
              <a:rPr lang="en-US" sz="4000" dirty="0" smtClean="0"/>
              <a:t>1/m</a:t>
            </a:r>
            <a:endParaRPr lang="en-US" sz="4000" dirty="0"/>
          </a:p>
        </p:txBody>
      </p:sp>
      <p:sp>
        <p:nvSpPr>
          <p:cNvPr id="26" name="Rounded Rectangular Callout 25"/>
          <p:cNvSpPr/>
          <p:nvPr/>
        </p:nvSpPr>
        <p:spPr>
          <a:xfrm>
            <a:off x="2226940" y="3740525"/>
            <a:ext cx="458877" cy="326572"/>
          </a:xfrm>
          <a:prstGeom prst="wedgeRoundRect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53" name="Rounded Rectangle 52"/>
          <p:cNvSpPr/>
          <p:nvPr/>
        </p:nvSpPr>
        <p:spPr>
          <a:xfrm>
            <a:off x="4626439" y="2429124"/>
            <a:ext cx="4468825" cy="2852057"/>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2" descr="http://wsjv.images.worldnow.com/images/372052_L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2344" y="3411148"/>
            <a:ext cx="663609" cy="658754"/>
          </a:xfrm>
          <a:prstGeom prst="rect">
            <a:avLst/>
          </a:prstGeom>
          <a:noFill/>
          <a:extLst>
            <a:ext uri="{909E8E84-426E-40DD-AFC4-6F175D3DCCD1}">
              <a14:hiddenFill xmlns:a14="http://schemas.microsoft.com/office/drawing/2010/main">
                <a:solidFill>
                  <a:srgbClr val="FFFFFF"/>
                </a:solidFill>
              </a14:hiddenFill>
            </a:ext>
          </a:extLst>
        </p:spPr>
      </p:pic>
      <p:sp>
        <p:nvSpPr>
          <p:cNvPr id="55" name="Oval 54"/>
          <p:cNvSpPr/>
          <p:nvPr/>
        </p:nvSpPr>
        <p:spPr>
          <a:xfrm>
            <a:off x="7274611" y="2918035"/>
            <a:ext cx="185057" cy="18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p:cNvCxnSpPr/>
          <p:nvPr/>
        </p:nvCxnSpPr>
        <p:spPr>
          <a:xfrm>
            <a:off x="7459668" y="3010563"/>
            <a:ext cx="1257308" cy="0"/>
          </a:xfrm>
          <a:prstGeom prst="straightConnector1">
            <a:avLst/>
          </a:prstGeom>
          <a:ln w="3175">
            <a:solidFill>
              <a:srgbClr val="92D050"/>
            </a:solidFill>
            <a:tailEnd type="arrow"/>
          </a:ln>
          <a:effectLst>
            <a:glow rad="139700">
              <a:schemeClr val="accent4">
                <a:satMod val="175000"/>
                <a:alpha val="40000"/>
              </a:schemeClr>
            </a:glow>
            <a:outerShdw blurRad="40000" dist="20000" dir="5400000" rotWithShape="0">
              <a:srgbClr val="000000">
                <a:alpha val="38000"/>
              </a:srgbClr>
            </a:outerShdw>
          </a:effectLst>
        </p:spPr>
        <p:style>
          <a:lnRef idx="2">
            <a:schemeClr val="accent4"/>
          </a:lnRef>
          <a:fillRef idx="0">
            <a:schemeClr val="accent4"/>
          </a:fillRef>
          <a:effectRef idx="1">
            <a:schemeClr val="accent4"/>
          </a:effectRef>
          <a:fontRef idx="minor">
            <a:schemeClr val="tx1"/>
          </a:fontRef>
        </p:style>
      </p:cxnSp>
      <p:sp>
        <p:nvSpPr>
          <p:cNvPr id="57" name="Oval 56"/>
          <p:cNvSpPr/>
          <p:nvPr/>
        </p:nvSpPr>
        <p:spPr>
          <a:xfrm>
            <a:off x="7274611" y="3434599"/>
            <a:ext cx="185057" cy="18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p:cNvCxnSpPr/>
          <p:nvPr/>
        </p:nvCxnSpPr>
        <p:spPr>
          <a:xfrm>
            <a:off x="7459668" y="3527127"/>
            <a:ext cx="1257308" cy="0"/>
          </a:xfrm>
          <a:prstGeom prst="straightConnector1">
            <a:avLst/>
          </a:prstGeom>
          <a:ln w="3175">
            <a:solidFill>
              <a:srgbClr val="92D050"/>
            </a:solidFill>
            <a:tailEnd type="arrow"/>
          </a:ln>
          <a:effectLst>
            <a:glow rad="139700">
              <a:schemeClr val="accent4">
                <a:satMod val="175000"/>
                <a:alpha val="40000"/>
              </a:schemeClr>
            </a:glow>
            <a:outerShdw blurRad="40000" dist="20000" dir="5400000" rotWithShape="0">
              <a:srgbClr val="000000">
                <a:alpha val="38000"/>
              </a:srgbClr>
            </a:outerShdw>
          </a:effectLst>
        </p:spPr>
        <p:style>
          <a:lnRef idx="2">
            <a:schemeClr val="accent4"/>
          </a:lnRef>
          <a:fillRef idx="0">
            <a:schemeClr val="accent4"/>
          </a:fillRef>
          <a:effectRef idx="1">
            <a:schemeClr val="accent4"/>
          </a:effectRef>
          <a:fontRef idx="minor">
            <a:schemeClr val="tx1"/>
          </a:fontRef>
        </p:style>
      </p:cxnSp>
      <p:sp>
        <p:nvSpPr>
          <p:cNvPr id="59" name="Oval 58"/>
          <p:cNvSpPr/>
          <p:nvPr/>
        </p:nvSpPr>
        <p:spPr>
          <a:xfrm>
            <a:off x="7266464" y="3943363"/>
            <a:ext cx="185057" cy="18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p:cNvCxnSpPr/>
          <p:nvPr/>
        </p:nvCxnSpPr>
        <p:spPr>
          <a:xfrm>
            <a:off x="7459668" y="4035891"/>
            <a:ext cx="1257308" cy="0"/>
          </a:xfrm>
          <a:prstGeom prst="straightConnector1">
            <a:avLst/>
          </a:prstGeom>
          <a:ln w="3175">
            <a:solidFill>
              <a:srgbClr val="92D050"/>
            </a:solidFill>
            <a:tailEnd type="arrow"/>
          </a:ln>
          <a:effectLst>
            <a:glow rad="139700">
              <a:schemeClr val="accent4">
                <a:satMod val="175000"/>
                <a:alpha val="40000"/>
              </a:schemeClr>
            </a:glow>
            <a:outerShdw blurRad="40000" dist="20000" dir="5400000" rotWithShape="0">
              <a:srgbClr val="000000">
                <a:alpha val="38000"/>
              </a:srgbClr>
            </a:outerShdw>
          </a:effectLst>
        </p:spPr>
        <p:style>
          <a:lnRef idx="2">
            <a:schemeClr val="accent4"/>
          </a:lnRef>
          <a:fillRef idx="0">
            <a:schemeClr val="accent4"/>
          </a:fillRef>
          <a:effectRef idx="1">
            <a:schemeClr val="accent4"/>
          </a:effectRef>
          <a:fontRef idx="minor">
            <a:schemeClr val="tx1"/>
          </a:fontRef>
        </p:style>
      </p:cxnSp>
      <p:sp>
        <p:nvSpPr>
          <p:cNvPr id="61" name="Oval 60"/>
          <p:cNvSpPr/>
          <p:nvPr/>
        </p:nvSpPr>
        <p:spPr>
          <a:xfrm>
            <a:off x="7266464" y="4329637"/>
            <a:ext cx="185057" cy="185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Arrow Connector 61"/>
          <p:cNvCxnSpPr/>
          <p:nvPr/>
        </p:nvCxnSpPr>
        <p:spPr>
          <a:xfrm>
            <a:off x="7451521" y="4422165"/>
            <a:ext cx="1257308" cy="0"/>
          </a:xfrm>
          <a:prstGeom prst="straightConnector1">
            <a:avLst/>
          </a:prstGeom>
          <a:ln w="3175">
            <a:solidFill>
              <a:srgbClr val="92D050"/>
            </a:solidFill>
            <a:tailEnd type="arrow"/>
          </a:ln>
          <a:effectLst>
            <a:glow rad="139700">
              <a:schemeClr val="accent4">
                <a:satMod val="175000"/>
                <a:alpha val="40000"/>
              </a:schemeClr>
            </a:glow>
            <a:outerShdw blurRad="40000" dist="20000" dir="5400000" rotWithShape="0">
              <a:srgbClr val="000000">
                <a:alpha val="38000"/>
              </a:srgbClr>
            </a:outerShdw>
          </a:effectLst>
        </p:spPr>
        <p:style>
          <a:lnRef idx="2">
            <a:schemeClr val="accent4"/>
          </a:lnRef>
          <a:fillRef idx="0">
            <a:schemeClr val="accent4"/>
          </a:fillRef>
          <a:effectRef idx="1">
            <a:schemeClr val="accent4"/>
          </a:effectRef>
          <a:fontRef idx="minor">
            <a:schemeClr val="tx1"/>
          </a:fontRef>
        </p:style>
      </p:cxnSp>
      <p:sp>
        <p:nvSpPr>
          <p:cNvPr id="63" name="TextBox 62"/>
          <p:cNvSpPr txBox="1"/>
          <p:nvPr/>
        </p:nvSpPr>
        <p:spPr>
          <a:xfrm rot="3257026">
            <a:off x="7596961" y="3513000"/>
            <a:ext cx="1231009" cy="707886"/>
          </a:xfrm>
          <a:prstGeom prst="rect">
            <a:avLst/>
          </a:prstGeom>
          <a:solidFill>
            <a:srgbClr val="FFCC66"/>
          </a:solidFill>
        </p:spPr>
        <p:txBody>
          <a:bodyPr wrap="square" rtlCol="0">
            <a:spAutoFit/>
          </a:bodyPr>
          <a:lstStyle/>
          <a:p>
            <a:r>
              <a:rPr lang="en-US" sz="4000" dirty="0" smtClean="0"/>
              <a:t>1/m</a:t>
            </a:r>
            <a:endParaRPr lang="en-US" sz="4000" dirty="0"/>
          </a:p>
        </p:txBody>
      </p:sp>
      <p:sp>
        <p:nvSpPr>
          <p:cNvPr id="64" name="Rounded Rectangular Callout 63"/>
          <p:cNvSpPr/>
          <p:nvPr/>
        </p:nvSpPr>
        <p:spPr>
          <a:xfrm>
            <a:off x="6634986" y="2851596"/>
            <a:ext cx="458877" cy="326572"/>
          </a:xfrm>
          <a:prstGeom prst="wedgeRoundRect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77" name="Rounded Rectangular Callout 76"/>
          <p:cNvSpPr/>
          <p:nvPr/>
        </p:nvSpPr>
        <p:spPr>
          <a:xfrm>
            <a:off x="6634985" y="3247861"/>
            <a:ext cx="458877" cy="326572"/>
          </a:xfrm>
          <a:prstGeom prst="wedgeRoundRect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78" name="Rounded Rectangular Callout 77"/>
          <p:cNvSpPr/>
          <p:nvPr/>
        </p:nvSpPr>
        <p:spPr>
          <a:xfrm>
            <a:off x="6634984" y="3713638"/>
            <a:ext cx="458877" cy="326572"/>
          </a:xfrm>
          <a:prstGeom prst="wedgeRoundRect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79" name="Rounded Rectangular Callout 78"/>
          <p:cNvSpPr/>
          <p:nvPr/>
        </p:nvSpPr>
        <p:spPr>
          <a:xfrm>
            <a:off x="6634986" y="4188122"/>
            <a:ext cx="458877" cy="326572"/>
          </a:xfrm>
          <a:prstGeom prst="wedgeRoundRectCallou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80" name="TextBox 79"/>
          <p:cNvSpPr txBox="1"/>
          <p:nvPr/>
        </p:nvSpPr>
        <p:spPr>
          <a:xfrm>
            <a:off x="3331854" y="1220337"/>
            <a:ext cx="2589170" cy="461665"/>
          </a:xfrm>
          <a:prstGeom prst="rect">
            <a:avLst/>
          </a:prstGeom>
          <a:noFill/>
        </p:spPr>
        <p:txBody>
          <a:bodyPr wrap="none" rtlCol="0">
            <a:spAutoFit/>
          </a:bodyPr>
          <a:lstStyle/>
          <a:p>
            <a:r>
              <a:rPr lang="en-US" dirty="0" smtClean="0"/>
              <a:t>With  probability</a:t>
            </a:r>
            <a:endParaRPr lang="en-US" dirty="0"/>
          </a:p>
        </p:txBody>
      </p:sp>
      <p:sp>
        <p:nvSpPr>
          <p:cNvPr id="81" name="TextBox 80"/>
          <p:cNvSpPr txBox="1"/>
          <p:nvPr/>
        </p:nvSpPr>
        <p:spPr>
          <a:xfrm>
            <a:off x="1490915" y="1872343"/>
            <a:ext cx="877472" cy="461665"/>
          </a:xfrm>
          <a:prstGeom prst="rect">
            <a:avLst/>
          </a:prstGeom>
          <a:noFill/>
        </p:spPr>
        <p:txBody>
          <a:bodyPr wrap="square" rtlCol="0">
            <a:spAutoFit/>
          </a:bodyPr>
          <a:lstStyle/>
          <a:p>
            <a:r>
              <a:rPr lang="en-US" dirty="0" smtClean="0"/>
              <a:t>1 - </a:t>
            </a:r>
            <a:r>
              <a:rPr lang="el-GR" dirty="0" smtClean="0"/>
              <a:t>ε</a:t>
            </a:r>
            <a:endParaRPr lang="en-US" dirty="0"/>
          </a:p>
        </p:txBody>
      </p:sp>
      <p:sp>
        <p:nvSpPr>
          <p:cNvPr id="83" name="TextBox 82"/>
          <p:cNvSpPr txBox="1"/>
          <p:nvPr/>
        </p:nvSpPr>
        <p:spPr>
          <a:xfrm>
            <a:off x="6512250" y="1872343"/>
            <a:ext cx="877472" cy="461665"/>
          </a:xfrm>
          <a:prstGeom prst="rect">
            <a:avLst/>
          </a:prstGeom>
          <a:noFill/>
        </p:spPr>
        <p:txBody>
          <a:bodyPr wrap="square" rtlCol="0">
            <a:spAutoFit/>
          </a:bodyPr>
          <a:lstStyle/>
          <a:p>
            <a:r>
              <a:rPr lang="en-US" dirty="0" smtClean="0"/>
              <a:t> </a:t>
            </a:r>
            <a:r>
              <a:rPr lang="el-GR" dirty="0" smtClean="0"/>
              <a:t>ε</a:t>
            </a:r>
            <a:endParaRPr lang="en-US" dirty="0"/>
          </a:p>
        </p:txBody>
      </p:sp>
      <p:sp>
        <p:nvSpPr>
          <p:cNvPr id="84" name="Striped Right Arrow 83"/>
          <p:cNvSpPr/>
          <p:nvPr/>
        </p:nvSpPr>
        <p:spPr>
          <a:xfrm rot="10227197">
            <a:off x="2397576" y="1633576"/>
            <a:ext cx="1132104" cy="31008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Striped Right Arrow 84"/>
          <p:cNvSpPr/>
          <p:nvPr/>
        </p:nvSpPr>
        <p:spPr>
          <a:xfrm rot="1300288">
            <a:off x="5310838" y="1739918"/>
            <a:ext cx="1132104" cy="31008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827304" y="5573486"/>
            <a:ext cx="7173695" cy="830997"/>
          </a:xfrm>
          <a:prstGeom prst="rect">
            <a:avLst/>
          </a:prstGeom>
          <a:noFill/>
        </p:spPr>
        <p:txBody>
          <a:bodyPr wrap="square" rtlCol="0">
            <a:spAutoFit/>
          </a:bodyPr>
          <a:lstStyle/>
          <a:p>
            <a:pPr marL="342900" indent="-342900">
              <a:buFont typeface="Arial" pitchFamily="34" charset="0"/>
              <a:buChar char="•"/>
            </a:pPr>
            <a:r>
              <a:rPr lang="en-US" dirty="0" smtClean="0"/>
              <a:t>C*= 1 </a:t>
            </a:r>
          </a:p>
          <a:p>
            <a:pPr marL="342900" indent="-342900">
              <a:buFont typeface="Arial" pitchFamily="34" charset="0"/>
              <a:buChar char="•"/>
            </a:pPr>
            <a:r>
              <a:rPr lang="en-US" dirty="0" smtClean="0"/>
              <a:t>Capacity under routing constraint: </a:t>
            </a:r>
            <a:endParaRPr lang="en-US" dirty="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0187" y="5718682"/>
            <a:ext cx="2256789" cy="1009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83572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83771" y="5018314"/>
            <a:ext cx="5508172" cy="1491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457200" y="1240971"/>
            <a:ext cx="8294914" cy="5355772"/>
          </a:xfrm>
        </p:spPr>
        <p:txBody>
          <a:bodyPr/>
          <a:lstStyle/>
          <a:p>
            <a:r>
              <a:rPr lang="en-US" b="1" dirty="0" err="1" smtClean="0"/>
              <a:t>Rateless</a:t>
            </a:r>
            <a:r>
              <a:rPr lang="en-US" b="1" dirty="0" smtClean="0"/>
              <a:t> </a:t>
            </a:r>
            <a:r>
              <a:rPr lang="en-US" b="1" dirty="0" smtClean="0"/>
              <a:t>codes </a:t>
            </a:r>
            <a:r>
              <a:rPr lang="en-US" b="1" dirty="0" smtClean="0"/>
              <a:t>in </a:t>
            </a:r>
            <a:r>
              <a:rPr lang="en-US" b="1" dirty="0" smtClean="0"/>
              <a:t>network applications</a:t>
            </a:r>
            <a:endParaRPr lang="en-US" b="1" dirty="0" smtClean="0"/>
          </a:p>
          <a:p>
            <a:pPr lvl="1"/>
            <a:r>
              <a:rPr lang="en-US" sz="2400" b="1" dirty="0" smtClean="0">
                <a:solidFill>
                  <a:srgbClr val="00B050"/>
                </a:solidFill>
              </a:rPr>
              <a:t>Efficient Repair in Storage Problems</a:t>
            </a:r>
          </a:p>
          <a:p>
            <a:pPr lvl="1"/>
            <a:r>
              <a:rPr lang="en-US" sz="2400" b="1" dirty="0" smtClean="0">
                <a:solidFill>
                  <a:srgbClr val="00B050"/>
                </a:solidFill>
              </a:rPr>
              <a:t>Systematic </a:t>
            </a:r>
            <a:r>
              <a:rPr lang="en-US" sz="2400" b="1" dirty="0" err="1" smtClean="0">
                <a:solidFill>
                  <a:srgbClr val="00B050"/>
                </a:solidFill>
              </a:rPr>
              <a:t>Rateless</a:t>
            </a:r>
            <a:r>
              <a:rPr lang="en-US" sz="2400" b="1" dirty="0" smtClean="0">
                <a:solidFill>
                  <a:srgbClr val="00B050"/>
                </a:solidFill>
              </a:rPr>
              <a:t> Codes</a:t>
            </a:r>
          </a:p>
          <a:p>
            <a:pPr lvl="1"/>
            <a:r>
              <a:rPr lang="en-US" sz="2400" b="1" dirty="0" smtClean="0">
                <a:solidFill>
                  <a:srgbClr val="FFC000"/>
                </a:solidFill>
              </a:rPr>
              <a:t>Broadcasting with Side Information</a:t>
            </a:r>
          </a:p>
          <a:p>
            <a:pPr lvl="1"/>
            <a:r>
              <a:rPr lang="en-US" sz="2400" b="1" dirty="0" smtClean="0">
                <a:solidFill>
                  <a:srgbClr val="FFC000"/>
                </a:solidFill>
              </a:rPr>
              <a:t>Broadcasting over multiple hops</a:t>
            </a:r>
          </a:p>
          <a:p>
            <a:pPr marL="457200" lvl="1" indent="0">
              <a:buNone/>
            </a:pPr>
            <a:endParaRPr lang="en-US" sz="2400" b="1" dirty="0" smtClean="0"/>
          </a:p>
          <a:p>
            <a:r>
              <a:rPr lang="en-US" sz="2800" b="1" dirty="0" smtClean="0"/>
              <a:t>Role of Coding in Wireless Erasure Networks</a:t>
            </a:r>
          </a:p>
          <a:p>
            <a:pPr marL="0" indent="0">
              <a:buNone/>
            </a:pPr>
            <a:endParaRPr lang="en-US" sz="2800" b="1" dirty="0" smtClean="0"/>
          </a:p>
          <a:p>
            <a:r>
              <a:rPr lang="en-US" sz="2800" b="1" u="sng" dirty="0" smtClean="0"/>
              <a:t>Control of a Broadcast Server</a:t>
            </a:r>
          </a:p>
          <a:p>
            <a:pPr lvl="1"/>
            <a:r>
              <a:rPr lang="en-US" sz="2400" b="1" dirty="0" smtClean="0">
                <a:solidFill>
                  <a:srgbClr val="FFC000"/>
                </a:solidFill>
              </a:rPr>
              <a:t>Fixed Costs for Server</a:t>
            </a:r>
          </a:p>
          <a:p>
            <a:pPr lvl="1"/>
            <a:r>
              <a:rPr lang="en-US" sz="2400" b="1" dirty="0" smtClean="0">
                <a:solidFill>
                  <a:srgbClr val="00B050"/>
                </a:solidFill>
              </a:rPr>
              <a:t>Online Constraint on Server</a:t>
            </a:r>
            <a:r>
              <a:rPr lang="en-US" b="1" dirty="0" smtClean="0"/>
              <a:t/>
            </a:r>
            <a:br>
              <a:rPr lang="en-US" b="1" dirty="0" smtClean="0"/>
            </a:br>
            <a:endParaRPr lang="en-US" b="1" dirty="0" smtClean="0"/>
          </a:p>
        </p:txBody>
      </p:sp>
      <p:sp>
        <p:nvSpPr>
          <p:cNvPr id="4" name="Slide Number Placeholder 3"/>
          <p:cNvSpPr>
            <a:spLocks noGrp="1"/>
          </p:cNvSpPr>
          <p:nvPr>
            <p:ph type="sldNum" sz="quarter" idx="12"/>
          </p:nvPr>
        </p:nvSpPr>
        <p:spPr/>
        <p:txBody>
          <a:bodyPr/>
          <a:lstStyle/>
          <a:p>
            <a:pPr>
              <a:defRPr/>
            </a:pPr>
            <a:fld id="{A07CDB20-95D2-1143-81F0-F223C662353F}" type="slidenum">
              <a:rPr lang="en-US" smtClean="0"/>
              <a:pPr>
                <a:defRPr/>
              </a:pPr>
              <a:t>59</a:t>
            </a:fld>
            <a:endParaRPr lang="en-US" dirty="0"/>
          </a:p>
        </p:txBody>
      </p:sp>
      <p:sp>
        <p:nvSpPr>
          <p:cNvPr id="5" name="TextBox 4"/>
          <p:cNvSpPr txBox="1"/>
          <p:nvPr/>
        </p:nvSpPr>
        <p:spPr>
          <a:xfrm>
            <a:off x="315686" y="2035629"/>
            <a:ext cx="184731"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11448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743" y="331801"/>
            <a:ext cx="8229600" cy="1143000"/>
          </a:xfrm>
        </p:spPr>
        <p:txBody>
          <a:bodyPr/>
          <a:lstStyle/>
          <a:p>
            <a:r>
              <a:rPr lang="en-US" dirty="0" smtClean="0"/>
              <a:t>A Dynamic Storage System</a:t>
            </a:r>
            <a:endParaRPr lang="en-US" dirty="0"/>
          </a:p>
        </p:txBody>
      </p:sp>
      <p:sp>
        <p:nvSpPr>
          <p:cNvPr id="4" name="Slide Number Placeholder 3"/>
          <p:cNvSpPr>
            <a:spLocks noGrp="1"/>
          </p:cNvSpPr>
          <p:nvPr>
            <p:ph type="sldNum" sz="quarter" idx="12"/>
          </p:nvPr>
        </p:nvSpPr>
        <p:spPr/>
        <p:txBody>
          <a:bodyPr/>
          <a:lstStyle/>
          <a:p>
            <a:pPr>
              <a:defRPr/>
            </a:pPr>
            <a:fld id="{A07CDB20-95D2-1143-81F0-F223C662353F}" type="slidenum">
              <a:rPr lang="en-US" smtClean="0"/>
              <a:pPr>
                <a:defRPr/>
              </a:pPr>
              <a:t>6</a:t>
            </a:fld>
            <a:endParaRPr lang="en-US"/>
          </a:p>
        </p:txBody>
      </p:sp>
      <p:sp>
        <p:nvSpPr>
          <p:cNvPr id="5" name="Rounded Rectangle 4"/>
          <p:cNvSpPr/>
          <p:nvPr/>
        </p:nvSpPr>
        <p:spPr>
          <a:xfrm>
            <a:off x="228600" y="3076532"/>
            <a:ext cx="1643743" cy="49398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pPr algn="ctr"/>
            <a:r>
              <a:rPr lang="en-US"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a:t>
            </a:r>
            <a:endParaRPr lang="en-US"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cxnSp>
        <p:nvCxnSpPr>
          <p:cNvPr id="6" name="Straight Connector 5"/>
          <p:cNvCxnSpPr/>
          <p:nvPr/>
        </p:nvCxnSpPr>
        <p:spPr>
          <a:xfrm>
            <a:off x="838200" y="3076532"/>
            <a:ext cx="0" cy="493982"/>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1480457" y="3069069"/>
            <a:ext cx="0" cy="50890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500743" y="3076532"/>
            <a:ext cx="0" cy="493982"/>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143000" y="3091458"/>
            <a:ext cx="0" cy="493982"/>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28600" y="3116312"/>
            <a:ext cx="1643743" cy="461665"/>
          </a:xfrm>
          <a:prstGeom prst="rect">
            <a:avLst/>
          </a:prstGeom>
          <a:noFill/>
        </p:spPr>
        <p:txBody>
          <a:bodyPr wrap="square" rtlCol="0">
            <a:spAutoFit/>
          </a:bodyPr>
          <a:lstStyle/>
          <a:p>
            <a:r>
              <a:rPr lang="en-US" dirty="0" smtClean="0"/>
              <a:t>1  2…..   k</a:t>
            </a:r>
            <a:endParaRPr lang="en-US" dirty="0"/>
          </a:p>
        </p:txBody>
      </p:sp>
      <p:sp>
        <p:nvSpPr>
          <p:cNvPr id="13" name="Left-Right Arrow 12"/>
          <p:cNvSpPr/>
          <p:nvPr/>
        </p:nvSpPr>
        <p:spPr>
          <a:xfrm>
            <a:off x="2035628" y="3200027"/>
            <a:ext cx="1023258" cy="24699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loud 14"/>
          <p:cNvSpPr/>
          <p:nvPr/>
        </p:nvSpPr>
        <p:spPr>
          <a:xfrm>
            <a:off x="3385456" y="1474801"/>
            <a:ext cx="5584372" cy="374468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800600" y="2296886"/>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2" name="Rounded Rectangle 21"/>
          <p:cNvSpPr/>
          <p:nvPr/>
        </p:nvSpPr>
        <p:spPr>
          <a:xfrm>
            <a:off x="5584372" y="2258786"/>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3" name="Rounded Rectangle 22"/>
          <p:cNvSpPr/>
          <p:nvPr/>
        </p:nvSpPr>
        <p:spPr>
          <a:xfrm>
            <a:off x="4430486" y="3069069"/>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4" name="Rounded Rectangle 23"/>
          <p:cNvSpPr/>
          <p:nvPr/>
        </p:nvSpPr>
        <p:spPr>
          <a:xfrm>
            <a:off x="5584372" y="3702642"/>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5" name="Rounded Rectangle 24"/>
          <p:cNvSpPr/>
          <p:nvPr/>
        </p:nvSpPr>
        <p:spPr>
          <a:xfrm>
            <a:off x="7511142" y="250371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6" name="Rounded Rectangle 25"/>
          <p:cNvSpPr/>
          <p:nvPr/>
        </p:nvSpPr>
        <p:spPr>
          <a:xfrm>
            <a:off x="7380514" y="370114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7" name="Rounded Rectangle 26"/>
          <p:cNvSpPr/>
          <p:nvPr/>
        </p:nvSpPr>
        <p:spPr>
          <a:xfrm>
            <a:off x="4953000" y="4288972"/>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8" name="Rounded Rectangle 27"/>
          <p:cNvSpPr/>
          <p:nvPr/>
        </p:nvSpPr>
        <p:spPr>
          <a:xfrm>
            <a:off x="6444343" y="370114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9" name="Rounded Rectangle 28"/>
          <p:cNvSpPr/>
          <p:nvPr/>
        </p:nvSpPr>
        <p:spPr>
          <a:xfrm>
            <a:off x="7190014" y="1915886"/>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0" name="Rounded Rectangle 29"/>
          <p:cNvSpPr/>
          <p:nvPr/>
        </p:nvSpPr>
        <p:spPr>
          <a:xfrm>
            <a:off x="6477000" y="2775155"/>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1" name="Rounded Rectangle 30"/>
          <p:cNvSpPr/>
          <p:nvPr/>
        </p:nvSpPr>
        <p:spPr>
          <a:xfrm>
            <a:off x="3755572" y="3110869"/>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6" name="Rounded Rectangle 35"/>
          <p:cNvSpPr/>
          <p:nvPr/>
        </p:nvSpPr>
        <p:spPr>
          <a:xfrm>
            <a:off x="6444343" y="4304598"/>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7" name="Rounded Rectangle 36"/>
          <p:cNvSpPr/>
          <p:nvPr/>
        </p:nvSpPr>
        <p:spPr>
          <a:xfrm>
            <a:off x="8218714" y="250371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8" name="Explosion 1 37"/>
          <p:cNvSpPr/>
          <p:nvPr/>
        </p:nvSpPr>
        <p:spPr>
          <a:xfrm>
            <a:off x="6422572" y="3701144"/>
            <a:ext cx="435428" cy="293914"/>
          </a:xfrm>
          <a:prstGeom prst="irregularSeal1">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Explosion 1 44"/>
          <p:cNvSpPr/>
          <p:nvPr/>
        </p:nvSpPr>
        <p:spPr>
          <a:xfrm>
            <a:off x="4953000" y="4304598"/>
            <a:ext cx="435428" cy="293914"/>
          </a:xfrm>
          <a:prstGeom prst="irregularSeal1">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ircular Arrow 46"/>
          <p:cNvSpPr/>
          <p:nvPr/>
        </p:nvSpPr>
        <p:spPr>
          <a:xfrm>
            <a:off x="5649686" y="3257826"/>
            <a:ext cx="1017814" cy="889632"/>
          </a:xfrm>
          <a:prstGeom prst="circular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urved Left Arrow 2"/>
          <p:cNvSpPr/>
          <p:nvPr/>
        </p:nvSpPr>
        <p:spPr>
          <a:xfrm>
            <a:off x="6858000" y="2922112"/>
            <a:ext cx="332014" cy="925989"/>
          </a:xfrm>
          <a:prstGeom prst="curvedLef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Left Arrow 7"/>
          <p:cNvSpPr/>
          <p:nvPr/>
        </p:nvSpPr>
        <p:spPr>
          <a:xfrm rot="1752722">
            <a:off x="5528703" y="4082940"/>
            <a:ext cx="386444" cy="586330"/>
          </a:xfrm>
          <a:prstGeom prst="curvedLef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348343" y="5404544"/>
            <a:ext cx="8260595" cy="83099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p:spPr>
        <p:txBody>
          <a:bodyPr wrap="none" rtlCol="0">
            <a:spAutoFit/>
          </a:bodyPr>
          <a:lstStyle/>
          <a:p>
            <a:pPr marL="342900" indent="-342900">
              <a:buFont typeface="Arial" pitchFamily="34" charset="0"/>
              <a:buChar char="•"/>
            </a:pPr>
            <a:r>
              <a:rPr lang="en-US" dirty="0" smtClean="0">
                <a:solidFill>
                  <a:srgbClr val="C00000"/>
                </a:solidFill>
              </a:rPr>
              <a:t>Repair Complexity</a:t>
            </a:r>
            <a:r>
              <a:rPr lang="en-US" dirty="0" smtClean="0"/>
              <a:t>:  # of </a:t>
            </a:r>
            <a:r>
              <a:rPr lang="en-US" dirty="0" smtClean="0">
                <a:solidFill>
                  <a:srgbClr val="7030A0"/>
                </a:solidFill>
              </a:rPr>
              <a:t>purples</a:t>
            </a:r>
            <a:r>
              <a:rPr lang="en-US" dirty="0" smtClean="0"/>
              <a:t> per repair (</a:t>
            </a:r>
            <a:r>
              <a:rPr lang="en-US" dirty="0" err="1" smtClean="0"/>
              <a:t>avg</a:t>
            </a:r>
            <a:r>
              <a:rPr lang="en-US" dirty="0" smtClean="0"/>
              <a:t>)</a:t>
            </a:r>
          </a:p>
          <a:p>
            <a:pPr marL="342900" indent="-342900">
              <a:buFont typeface="Arial" pitchFamily="34" charset="0"/>
              <a:buChar char="•"/>
            </a:pPr>
            <a:r>
              <a:rPr lang="en-US" dirty="0" smtClean="0">
                <a:solidFill>
                  <a:srgbClr val="C00000"/>
                </a:solidFill>
              </a:rPr>
              <a:t>Overhead</a:t>
            </a:r>
            <a:r>
              <a:rPr lang="en-US" dirty="0" smtClean="0"/>
              <a:t>: smallest </a:t>
            </a:r>
            <a:r>
              <a:rPr lang="en-US" dirty="0" smtClean="0">
                <a:solidFill>
                  <a:srgbClr val="C00000"/>
                </a:solidFill>
                <a:latin typeface="Symbol" pitchFamily="18" charset="2"/>
              </a:rPr>
              <a:t>d</a:t>
            </a:r>
            <a:r>
              <a:rPr lang="en-US" dirty="0" smtClean="0">
                <a:latin typeface="Symbol" pitchFamily="18" charset="2"/>
              </a:rPr>
              <a:t>  </a:t>
            </a:r>
            <a:r>
              <a:rPr lang="en-US" dirty="0" smtClean="0"/>
              <a:t>such that any </a:t>
            </a:r>
            <a:r>
              <a:rPr lang="en-US" dirty="0" smtClean="0">
                <a:solidFill>
                  <a:srgbClr val="C00000"/>
                </a:solidFill>
              </a:rPr>
              <a:t>k(1+</a:t>
            </a:r>
            <a:r>
              <a:rPr lang="en-US" dirty="0">
                <a:solidFill>
                  <a:srgbClr val="C00000"/>
                </a:solidFill>
                <a:latin typeface="Symbol" pitchFamily="18" charset="2"/>
              </a:rPr>
              <a:t> </a:t>
            </a:r>
            <a:r>
              <a:rPr lang="en-US" dirty="0" smtClean="0">
                <a:solidFill>
                  <a:srgbClr val="C00000"/>
                </a:solidFill>
                <a:latin typeface="Symbol" pitchFamily="18" charset="2"/>
              </a:rPr>
              <a:t>d) </a:t>
            </a:r>
            <a:r>
              <a:rPr lang="en-US" dirty="0" smtClean="0"/>
              <a:t>sufficient</a:t>
            </a:r>
            <a:endParaRPr lang="en-US" dirty="0" smtClean="0">
              <a:latin typeface="Symbol" pitchFamily="18" charset="2"/>
            </a:endParaRPr>
          </a:p>
        </p:txBody>
      </p:sp>
    </p:spTree>
    <p:extLst>
      <p:ext uri="{BB962C8B-B14F-4D97-AF65-F5344CB8AC3E}">
        <p14:creationId xmlns:p14="http://schemas.microsoft.com/office/powerpoint/2010/main" val="36100209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Broadcast Server</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60</a:t>
            </a:fld>
            <a:endParaRPr lang="en-US"/>
          </a:p>
        </p:txBody>
      </p:sp>
      <p:sp>
        <p:nvSpPr>
          <p:cNvPr id="4" name="AutoShape 4" descr="http://api.ning.com/files/jXSSmwrqovo*OaIw98DkZhoOTT2nlHWkNQBtwR1titzeJdZFvssheBxoNN2vSFEPg1fMu35Fr-*1MZlIWLNnS0g7sQ1j8478/broadcast.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http://api.ning.com/files/jXSSmwrqovo*OaIw98DkZhoOTT2nlHWkNQBtwR1titzeJdZFvssheBxoNN2vSFEPg1fMu35Fr-*1MZlIWLNnS0g7sQ1j8478/broadcast.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9042" y="236610"/>
            <a:ext cx="2000929" cy="2420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62000" y="1687286"/>
            <a:ext cx="6814457" cy="4154984"/>
          </a:xfrm>
          <a:prstGeom prst="rect">
            <a:avLst/>
          </a:prstGeom>
          <a:noFill/>
        </p:spPr>
        <p:txBody>
          <a:bodyPr wrap="square" rtlCol="0">
            <a:spAutoFit/>
          </a:bodyPr>
          <a:lstStyle/>
          <a:p>
            <a:pPr marL="342900" indent="-342900">
              <a:buFont typeface="Arial" pitchFamily="34" charset="0"/>
              <a:buChar char="•"/>
            </a:pPr>
            <a:r>
              <a:rPr lang="en-US" dirty="0" smtClean="0"/>
              <a:t>Single Class of Customers</a:t>
            </a:r>
          </a:p>
          <a:p>
            <a:pPr marL="342900" indent="-342900">
              <a:buFont typeface="Arial" pitchFamily="34" charset="0"/>
              <a:buChar char="•"/>
            </a:pPr>
            <a:r>
              <a:rPr lang="en-US" dirty="0" smtClean="0"/>
              <a:t>Customers have holding Costs</a:t>
            </a:r>
          </a:p>
          <a:p>
            <a:pPr marL="342900" indent="-342900">
              <a:buFont typeface="Arial" pitchFamily="34" charset="0"/>
              <a:buChar char="•"/>
            </a:pPr>
            <a:r>
              <a:rPr lang="en-US" dirty="0"/>
              <a:t>Server </a:t>
            </a:r>
            <a:r>
              <a:rPr lang="en-US" dirty="0" smtClean="0"/>
              <a:t>has constraints on </a:t>
            </a:r>
            <a:r>
              <a:rPr lang="en-US" dirty="0" smtClean="0"/>
              <a:t>operation</a:t>
            </a:r>
          </a:p>
          <a:p>
            <a:pPr marL="342900" indent="-342900">
              <a:buFont typeface="Arial" pitchFamily="34" charset="0"/>
              <a:buChar char="•"/>
            </a:pPr>
            <a:endParaRPr lang="en-US" dirty="0" smtClean="0"/>
          </a:p>
          <a:p>
            <a:pPr marL="342900" indent="-342900">
              <a:buFont typeface="Arial" pitchFamily="34" charset="0"/>
              <a:buChar char="•"/>
            </a:pPr>
            <a:r>
              <a:rPr lang="en-US" dirty="0" smtClean="0"/>
              <a:t>Fixed Costs: Proved threshold optimality for convex holding costs  (MDP on customer state space)</a:t>
            </a:r>
          </a:p>
          <a:p>
            <a:pPr marL="342900" indent="-342900">
              <a:buFont typeface="Arial" pitchFamily="34" charset="0"/>
              <a:buChar char="•"/>
            </a:pPr>
            <a:endParaRPr lang="en-US" dirty="0"/>
          </a:p>
          <a:p>
            <a:pPr marL="342900" indent="-342900">
              <a:buFont typeface="Arial" pitchFamily="34" charset="0"/>
              <a:buChar char="•"/>
            </a:pPr>
            <a:r>
              <a:rPr lang="en-US" b="1" dirty="0" smtClean="0">
                <a:solidFill>
                  <a:srgbClr val="FF0000"/>
                </a:solidFill>
              </a:rPr>
              <a:t>Online constraint</a:t>
            </a:r>
            <a:r>
              <a:rPr lang="en-US" dirty="0" smtClean="0"/>
              <a:t>: MDP on a “resource” state space</a:t>
            </a:r>
          </a:p>
          <a:p>
            <a:pPr marL="342900" indent="-342900">
              <a:buFont typeface="Arial" pitchFamily="34" charset="0"/>
              <a:buChar char="•"/>
            </a:pPr>
            <a:endParaRPr lang="en-US" dirty="0"/>
          </a:p>
        </p:txBody>
      </p:sp>
    </p:spTree>
    <p:extLst>
      <p:ext uri="{BB962C8B-B14F-4D97-AF65-F5344CB8AC3E}">
        <p14:creationId xmlns:p14="http://schemas.microsoft.com/office/powerpoint/2010/main" val="315527585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586768" y="3122731"/>
            <a:ext cx="2641081" cy="1567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A General Online Problem</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61</a:t>
            </a:fld>
            <a:endParaRPr lang="en-US"/>
          </a:p>
        </p:txBody>
      </p:sp>
      <p:sp>
        <p:nvSpPr>
          <p:cNvPr id="28" name="TextBox 27"/>
          <p:cNvSpPr txBox="1"/>
          <p:nvPr/>
        </p:nvSpPr>
        <p:spPr>
          <a:xfrm>
            <a:off x="1191048" y="3348780"/>
            <a:ext cx="1432524" cy="464176"/>
          </a:xfrm>
          <a:prstGeom prst="rect">
            <a:avLst/>
          </a:prstGeom>
          <a:noFill/>
        </p:spPr>
        <p:txBody>
          <a:bodyPr wrap="square" rtlCol="0">
            <a:spAutoFit/>
          </a:bodyPr>
          <a:lstStyle/>
          <a:p>
            <a:r>
              <a:rPr lang="en-US" dirty="0" smtClean="0"/>
              <a:t>Server</a:t>
            </a:r>
            <a:endParaRPr lang="en-US" dirty="0"/>
          </a:p>
        </p:txBody>
      </p:sp>
      <p:sp>
        <p:nvSpPr>
          <p:cNvPr id="23" name="TextBox 22"/>
          <p:cNvSpPr txBox="1"/>
          <p:nvPr/>
        </p:nvSpPr>
        <p:spPr>
          <a:xfrm>
            <a:off x="794656" y="1654629"/>
            <a:ext cx="7805057" cy="830997"/>
          </a:xfrm>
          <a:prstGeom prst="rect">
            <a:avLst/>
          </a:prstGeom>
          <a:noFill/>
        </p:spPr>
        <p:txBody>
          <a:bodyPr wrap="square" rtlCol="0">
            <a:spAutoFit/>
          </a:bodyPr>
          <a:lstStyle/>
          <a:p>
            <a:r>
              <a:rPr lang="en-US" dirty="0" smtClean="0"/>
              <a:t>   D-Time </a:t>
            </a:r>
            <a:r>
              <a:rPr lang="en-US" dirty="0" err="1" smtClean="0"/>
              <a:t>i.i.d</a:t>
            </a:r>
            <a:r>
              <a:rPr lang="en-US" dirty="0" smtClean="0"/>
              <a:t>. system with </a:t>
            </a:r>
            <a:r>
              <a:rPr lang="en-US" dirty="0" smtClean="0"/>
              <a:t>RV’s</a:t>
            </a:r>
            <a:r>
              <a:rPr lang="en-US" dirty="0" smtClean="0"/>
              <a:t>:</a:t>
            </a:r>
          </a:p>
          <a:p>
            <a:r>
              <a:rPr lang="en-US" dirty="0" smtClean="0"/>
              <a:t>                              </a:t>
            </a:r>
          </a:p>
        </p:txBody>
      </p:sp>
      <p:pic>
        <p:nvPicPr>
          <p:cNvPr id="2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0187" y="1661119"/>
            <a:ext cx="1935905" cy="42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688291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88788" y="5713415"/>
            <a:ext cx="3432593" cy="6489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86768" y="3122731"/>
            <a:ext cx="2641081" cy="1567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A General Online Problem</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62</a:t>
            </a:fld>
            <a:endParaRPr lang="en-US"/>
          </a:p>
        </p:txBody>
      </p:sp>
      <p:sp>
        <p:nvSpPr>
          <p:cNvPr id="25" name="TextBox 24"/>
          <p:cNvSpPr txBox="1"/>
          <p:nvPr/>
        </p:nvSpPr>
        <p:spPr>
          <a:xfrm>
            <a:off x="131873" y="3936627"/>
            <a:ext cx="2374007" cy="461665"/>
          </a:xfrm>
          <a:prstGeom prst="rect">
            <a:avLst/>
          </a:prstGeom>
          <a:noFill/>
        </p:spPr>
        <p:txBody>
          <a:bodyPr wrap="square" rtlCol="0">
            <a:spAutoFit/>
          </a:bodyPr>
          <a:lstStyle/>
          <a:p>
            <a:r>
              <a:rPr lang="en-US" dirty="0" smtClean="0">
                <a:solidFill>
                  <a:srgbClr val="92D050"/>
                </a:solidFill>
              </a:rPr>
              <a:t>      </a:t>
            </a:r>
            <a:r>
              <a:rPr lang="en-US" b="1" dirty="0" smtClean="0">
                <a:solidFill>
                  <a:srgbClr val="00B050"/>
                </a:solidFill>
              </a:rPr>
              <a:t>Action</a:t>
            </a:r>
            <a:r>
              <a:rPr lang="en-US" dirty="0" smtClean="0"/>
              <a:t>: u(i) </a:t>
            </a:r>
            <a:endParaRPr lang="en-US" dirty="0"/>
          </a:p>
        </p:txBody>
      </p:sp>
      <p:sp>
        <p:nvSpPr>
          <p:cNvPr id="28" name="TextBox 27"/>
          <p:cNvSpPr txBox="1"/>
          <p:nvPr/>
        </p:nvSpPr>
        <p:spPr>
          <a:xfrm>
            <a:off x="1191048" y="3348780"/>
            <a:ext cx="1432524" cy="464176"/>
          </a:xfrm>
          <a:prstGeom prst="rect">
            <a:avLst/>
          </a:prstGeom>
          <a:noFill/>
        </p:spPr>
        <p:txBody>
          <a:bodyPr wrap="square" rtlCol="0">
            <a:spAutoFit/>
          </a:bodyPr>
          <a:lstStyle/>
          <a:p>
            <a:r>
              <a:rPr lang="en-US" dirty="0" smtClean="0"/>
              <a:t>Server</a:t>
            </a:r>
            <a:endParaRPr lang="en-US" dirty="0"/>
          </a:p>
        </p:txBody>
      </p:sp>
      <p:sp>
        <p:nvSpPr>
          <p:cNvPr id="11" name="Striped Right Arrow 10"/>
          <p:cNvSpPr/>
          <p:nvPr/>
        </p:nvSpPr>
        <p:spPr>
          <a:xfrm rot="16200000" flipH="1">
            <a:off x="1408991" y="4645155"/>
            <a:ext cx="996637" cy="113988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88788" y="5764020"/>
            <a:ext cx="3587683" cy="461665"/>
          </a:xfrm>
          <a:prstGeom prst="rect">
            <a:avLst/>
          </a:prstGeom>
          <a:noFill/>
        </p:spPr>
        <p:txBody>
          <a:bodyPr wrap="square" rtlCol="0">
            <a:spAutoFit/>
          </a:bodyPr>
          <a:lstStyle/>
          <a:p>
            <a:r>
              <a:rPr lang="en-US" b="1" dirty="0">
                <a:solidFill>
                  <a:srgbClr val="00B050"/>
                </a:solidFill>
              </a:rPr>
              <a:t>U</a:t>
            </a:r>
            <a:r>
              <a:rPr lang="en-US" b="1" dirty="0" smtClean="0">
                <a:solidFill>
                  <a:srgbClr val="00B050"/>
                </a:solidFill>
              </a:rPr>
              <a:t>tility</a:t>
            </a:r>
            <a:r>
              <a:rPr lang="en-US" dirty="0" smtClean="0"/>
              <a:t>: </a:t>
            </a:r>
            <a:r>
              <a:rPr lang="en-US" dirty="0" smtClean="0"/>
              <a:t>g</a:t>
            </a:r>
            <a:r>
              <a:rPr lang="en-US" baseline="-25000" dirty="0" smtClean="0"/>
              <a:t>i</a:t>
            </a:r>
            <a:r>
              <a:rPr lang="en-US" dirty="0" smtClean="0"/>
              <a:t> = g(u(i),</a:t>
            </a:r>
            <a:r>
              <a:rPr lang="el-GR" dirty="0" smtClean="0">
                <a:latin typeface="Gulim"/>
                <a:ea typeface="Gulim"/>
                <a:sym typeface="Wingdings 3"/>
              </a:rPr>
              <a:t>ξ</a:t>
            </a:r>
            <a:r>
              <a:rPr lang="en-US" dirty="0">
                <a:latin typeface="Gulim"/>
                <a:ea typeface="Gulim"/>
                <a:sym typeface="Wingdings 3"/>
              </a:rPr>
              <a:t>(i)</a:t>
            </a:r>
            <a:r>
              <a:rPr lang="en-US" dirty="0"/>
              <a:t>)</a:t>
            </a:r>
            <a:r>
              <a:rPr lang="en-US" dirty="0" smtClean="0"/>
              <a:t> </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9085" y="4000497"/>
            <a:ext cx="72390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64656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88788" y="5713415"/>
            <a:ext cx="3432593" cy="6489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86768" y="3122731"/>
            <a:ext cx="2641081" cy="1567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A General Online Problem</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63</a:t>
            </a:fld>
            <a:endParaRPr lang="en-US"/>
          </a:p>
        </p:txBody>
      </p:sp>
      <p:sp>
        <p:nvSpPr>
          <p:cNvPr id="25" name="TextBox 24"/>
          <p:cNvSpPr txBox="1"/>
          <p:nvPr/>
        </p:nvSpPr>
        <p:spPr>
          <a:xfrm>
            <a:off x="131873" y="3936627"/>
            <a:ext cx="2374007" cy="461665"/>
          </a:xfrm>
          <a:prstGeom prst="rect">
            <a:avLst/>
          </a:prstGeom>
          <a:noFill/>
        </p:spPr>
        <p:txBody>
          <a:bodyPr wrap="square" rtlCol="0">
            <a:spAutoFit/>
          </a:bodyPr>
          <a:lstStyle/>
          <a:p>
            <a:r>
              <a:rPr lang="en-US" dirty="0" smtClean="0">
                <a:solidFill>
                  <a:srgbClr val="92D050"/>
                </a:solidFill>
              </a:rPr>
              <a:t>      </a:t>
            </a:r>
            <a:r>
              <a:rPr lang="en-US" b="1" dirty="0" smtClean="0">
                <a:solidFill>
                  <a:srgbClr val="00B050"/>
                </a:solidFill>
              </a:rPr>
              <a:t>Action</a:t>
            </a:r>
            <a:r>
              <a:rPr lang="en-US" dirty="0" smtClean="0"/>
              <a:t>: u(i) </a:t>
            </a:r>
            <a:endParaRPr lang="en-US" dirty="0"/>
          </a:p>
        </p:txBody>
      </p:sp>
      <p:sp>
        <p:nvSpPr>
          <p:cNvPr id="28" name="TextBox 27"/>
          <p:cNvSpPr txBox="1"/>
          <p:nvPr/>
        </p:nvSpPr>
        <p:spPr>
          <a:xfrm>
            <a:off x="1191048" y="3348780"/>
            <a:ext cx="1432524" cy="464176"/>
          </a:xfrm>
          <a:prstGeom prst="rect">
            <a:avLst/>
          </a:prstGeom>
          <a:noFill/>
        </p:spPr>
        <p:txBody>
          <a:bodyPr wrap="square" rtlCol="0">
            <a:spAutoFit/>
          </a:bodyPr>
          <a:lstStyle/>
          <a:p>
            <a:r>
              <a:rPr lang="en-US" dirty="0" smtClean="0"/>
              <a:t>Server</a:t>
            </a:r>
            <a:endParaRPr lang="en-US" dirty="0"/>
          </a:p>
        </p:txBody>
      </p:sp>
      <p:sp>
        <p:nvSpPr>
          <p:cNvPr id="11" name="Striped Right Arrow 10"/>
          <p:cNvSpPr/>
          <p:nvPr/>
        </p:nvSpPr>
        <p:spPr>
          <a:xfrm rot="16200000" flipH="1">
            <a:off x="1408991" y="4645155"/>
            <a:ext cx="996637" cy="113988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88788" y="5764020"/>
            <a:ext cx="3587683" cy="461665"/>
          </a:xfrm>
          <a:prstGeom prst="rect">
            <a:avLst/>
          </a:prstGeom>
          <a:noFill/>
        </p:spPr>
        <p:txBody>
          <a:bodyPr wrap="square" rtlCol="0">
            <a:spAutoFit/>
          </a:bodyPr>
          <a:lstStyle/>
          <a:p>
            <a:r>
              <a:rPr lang="en-US" b="1" dirty="0">
                <a:solidFill>
                  <a:srgbClr val="00B050"/>
                </a:solidFill>
              </a:rPr>
              <a:t>U</a:t>
            </a:r>
            <a:r>
              <a:rPr lang="en-US" b="1" dirty="0" smtClean="0">
                <a:solidFill>
                  <a:srgbClr val="00B050"/>
                </a:solidFill>
              </a:rPr>
              <a:t>tility</a:t>
            </a:r>
            <a:r>
              <a:rPr lang="en-US" dirty="0" smtClean="0"/>
              <a:t>: </a:t>
            </a:r>
            <a:r>
              <a:rPr lang="en-US" dirty="0" smtClean="0"/>
              <a:t>g</a:t>
            </a:r>
            <a:r>
              <a:rPr lang="en-US" baseline="-25000" dirty="0" smtClean="0"/>
              <a:t>i</a:t>
            </a:r>
            <a:r>
              <a:rPr lang="en-US" dirty="0" smtClean="0"/>
              <a:t> = g(u(i),</a:t>
            </a:r>
            <a:r>
              <a:rPr lang="el-GR" dirty="0" smtClean="0">
                <a:latin typeface="Gulim"/>
                <a:ea typeface="Gulim"/>
                <a:sym typeface="Wingdings 3"/>
              </a:rPr>
              <a:t>ξ</a:t>
            </a:r>
            <a:r>
              <a:rPr lang="en-US" dirty="0">
                <a:latin typeface="Gulim"/>
                <a:ea typeface="Gulim"/>
                <a:sym typeface="Wingdings 3"/>
              </a:rPr>
              <a:t>(i)</a:t>
            </a:r>
            <a:r>
              <a:rPr lang="en-US" dirty="0"/>
              <a:t>)</a:t>
            </a:r>
            <a:r>
              <a:rPr lang="en-US" dirty="0" smtClean="0"/>
              <a:t> </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9085" y="4000497"/>
            <a:ext cx="72390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ounded Rectangle 14"/>
          <p:cNvSpPr/>
          <p:nvPr/>
        </p:nvSpPr>
        <p:spPr>
          <a:xfrm>
            <a:off x="3808515" y="2536493"/>
            <a:ext cx="5076152" cy="2197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4208" y="2894602"/>
            <a:ext cx="1061357" cy="69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5932172" y="3580868"/>
            <a:ext cx="2122714" cy="7911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Resource Balance: b(i)</a:t>
            </a:r>
            <a:endParaRPr lang="en-US" dirty="0"/>
          </a:p>
        </p:txBody>
      </p:sp>
      <p:sp>
        <p:nvSpPr>
          <p:cNvPr id="18" name="TextBox 17"/>
          <p:cNvSpPr txBox="1"/>
          <p:nvPr/>
        </p:nvSpPr>
        <p:spPr>
          <a:xfrm>
            <a:off x="3808515" y="3097393"/>
            <a:ext cx="2256536" cy="830997"/>
          </a:xfrm>
          <a:prstGeom prst="rect">
            <a:avLst/>
          </a:prstGeom>
          <a:noFill/>
        </p:spPr>
        <p:txBody>
          <a:bodyPr wrap="square" rtlCol="0">
            <a:spAutoFit/>
          </a:bodyPr>
          <a:lstStyle/>
          <a:p>
            <a:r>
              <a:rPr lang="en-US" b="1" dirty="0" smtClean="0">
                <a:solidFill>
                  <a:srgbClr val="00B050"/>
                </a:solidFill>
              </a:rPr>
              <a:t>Consumption </a:t>
            </a:r>
            <a:r>
              <a:rPr lang="en-US" dirty="0" smtClean="0"/>
              <a:t>                     </a:t>
            </a:r>
          </a:p>
          <a:p>
            <a:r>
              <a:rPr lang="en-US" dirty="0" smtClean="0"/>
              <a:t> </a:t>
            </a:r>
            <a:r>
              <a:rPr lang="en-US" b="1" dirty="0" smtClean="0">
                <a:solidFill>
                  <a:srgbClr val="FF0000"/>
                </a:solidFill>
              </a:rPr>
              <a:t>d(u(i), </a:t>
            </a:r>
            <a:r>
              <a:rPr lang="el-GR" b="1" dirty="0" smtClean="0">
                <a:solidFill>
                  <a:srgbClr val="FF0000"/>
                </a:solidFill>
                <a:latin typeface="Gulim"/>
                <a:ea typeface="Gulim"/>
                <a:sym typeface="Wingdings 3"/>
              </a:rPr>
              <a:t>ξ</a:t>
            </a:r>
            <a:r>
              <a:rPr lang="en-US" b="1" dirty="0" smtClean="0">
                <a:solidFill>
                  <a:srgbClr val="FF0000"/>
                </a:solidFill>
                <a:latin typeface="Gulim"/>
                <a:ea typeface="Gulim"/>
                <a:sym typeface="Wingdings 3"/>
              </a:rPr>
              <a:t>(i)</a:t>
            </a:r>
            <a:r>
              <a:rPr lang="en-US" b="1" dirty="0" smtClean="0">
                <a:solidFill>
                  <a:srgbClr val="FF0000"/>
                </a:solidFill>
              </a:rPr>
              <a:t>) </a:t>
            </a:r>
            <a:endParaRPr lang="en-US" b="1" dirty="0">
              <a:solidFill>
                <a:srgbClr val="FF0000"/>
              </a:solidFill>
            </a:endParaRPr>
          </a:p>
        </p:txBody>
      </p:sp>
      <p:sp>
        <p:nvSpPr>
          <p:cNvPr id="19" name="TextBox 18"/>
          <p:cNvSpPr txBox="1"/>
          <p:nvPr/>
        </p:nvSpPr>
        <p:spPr>
          <a:xfrm>
            <a:off x="3973506" y="4773631"/>
            <a:ext cx="4746171" cy="461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txBody>
          <a:bodyPr wrap="square" rtlCol="0">
            <a:spAutoFit/>
          </a:bodyPr>
          <a:lstStyle/>
          <a:p>
            <a:r>
              <a:rPr lang="en-US" b="1" dirty="0" smtClean="0">
                <a:solidFill>
                  <a:srgbClr val="00B050"/>
                </a:solidFill>
              </a:rPr>
              <a:t>b(i+1)</a:t>
            </a:r>
            <a:r>
              <a:rPr lang="en-US" dirty="0" smtClean="0">
                <a:solidFill>
                  <a:srgbClr val="CC0000"/>
                </a:solidFill>
              </a:rPr>
              <a:t> </a:t>
            </a:r>
            <a:r>
              <a:rPr lang="en-US" dirty="0" smtClean="0"/>
              <a:t>=</a:t>
            </a:r>
            <a:r>
              <a:rPr lang="en-US" dirty="0" smtClean="0">
                <a:solidFill>
                  <a:srgbClr val="CC0000"/>
                </a:solidFill>
              </a:rPr>
              <a:t> </a:t>
            </a:r>
            <a:r>
              <a:rPr lang="en-US" b="1" dirty="0" smtClean="0">
                <a:solidFill>
                  <a:srgbClr val="00B050"/>
                </a:solidFill>
              </a:rPr>
              <a:t>b(i)</a:t>
            </a:r>
            <a:r>
              <a:rPr lang="en-US" dirty="0" smtClean="0">
                <a:solidFill>
                  <a:srgbClr val="CC0000"/>
                </a:solidFill>
              </a:rPr>
              <a:t> </a:t>
            </a:r>
            <a:r>
              <a:rPr lang="en-US" dirty="0" smtClean="0"/>
              <a:t>+</a:t>
            </a:r>
            <a:r>
              <a:rPr lang="en-US" dirty="0" smtClean="0">
                <a:solidFill>
                  <a:srgbClr val="CC0000"/>
                </a:solidFill>
              </a:rPr>
              <a:t> </a:t>
            </a:r>
            <a:r>
              <a:rPr lang="en-US" dirty="0" smtClean="0"/>
              <a:t>a(i)</a:t>
            </a:r>
            <a:r>
              <a:rPr lang="en-US" dirty="0" smtClean="0">
                <a:solidFill>
                  <a:srgbClr val="CC0000"/>
                </a:solidFill>
              </a:rPr>
              <a:t> – </a:t>
            </a:r>
            <a:r>
              <a:rPr lang="en-US" b="1" dirty="0" smtClean="0">
                <a:solidFill>
                  <a:srgbClr val="CC0000"/>
                </a:solidFill>
              </a:rPr>
              <a:t>d(u(i),</a:t>
            </a:r>
            <a:r>
              <a:rPr lang="el-GR" b="1" dirty="0" smtClean="0">
                <a:solidFill>
                  <a:srgbClr val="CC0000"/>
                </a:solidFill>
              </a:rPr>
              <a:t>ξ</a:t>
            </a:r>
            <a:r>
              <a:rPr lang="en-US" b="1" dirty="0" smtClean="0">
                <a:solidFill>
                  <a:srgbClr val="CC0000"/>
                </a:solidFill>
              </a:rPr>
              <a:t>(i))</a:t>
            </a:r>
            <a:endParaRPr lang="en-US" b="1" dirty="0">
              <a:solidFill>
                <a:srgbClr val="CC0000"/>
              </a:solidFill>
            </a:endParaRPr>
          </a:p>
        </p:txBody>
      </p:sp>
      <p:sp>
        <p:nvSpPr>
          <p:cNvPr id="20" name="TextBox 19"/>
          <p:cNvSpPr txBox="1"/>
          <p:nvPr/>
        </p:nvSpPr>
        <p:spPr>
          <a:xfrm>
            <a:off x="6716705" y="2536493"/>
            <a:ext cx="2087457" cy="461665"/>
          </a:xfrm>
          <a:prstGeom prst="rect">
            <a:avLst/>
          </a:prstGeom>
          <a:noFill/>
        </p:spPr>
        <p:txBody>
          <a:bodyPr wrap="square" rtlCol="0">
            <a:spAutoFit/>
          </a:bodyPr>
          <a:lstStyle/>
          <a:p>
            <a:r>
              <a:rPr lang="en-US" b="1" dirty="0" smtClean="0">
                <a:solidFill>
                  <a:srgbClr val="00B050"/>
                </a:solidFill>
              </a:rPr>
              <a:t>Income</a:t>
            </a:r>
            <a:r>
              <a:rPr lang="en-US" dirty="0" smtClean="0"/>
              <a:t>: </a:t>
            </a:r>
            <a:r>
              <a:rPr lang="en-US" dirty="0" smtClean="0"/>
              <a:t>a</a:t>
            </a:r>
            <a:endParaRPr lang="en-US" dirty="0"/>
          </a:p>
        </p:txBody>
      </p:sp>
      <p:sp>
        <p:nvSpPr>
          <p:cNvPr id="4" name="Right Arrow 3"/>
          <p:cNvSpPr/>
          <p:nvPr/>
        </p:nvSpPr>
        <p:spPr>
          <a:xfrm flipH="1">
            <a:off x="3227848" y="3750830"/>
            <a:ext cx="2704323" cy="6431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7626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88788" y="5713415"/>
            <a:ext cx="3432593" cy="6489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86768" y="3122731"/>
            <a:ext cx="2641081" cy="1567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A General Online Problem</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64</a:t>
            </a:fld>
            <a:endParaRPr lang="en-US"/>
          </a:p>
        </p:txBody>
      </p:sp>
      <p:sp>
        <p:nvSpPr>
          <p:cNvPr id="25" name="TextBox 24"/>
          <p:cNvSpPr txBox="1"/>
          <p:nvPr/>
        </p:nvSpPr>
        <p:spPr>
          <a:xfrm>
            <a:off x="131873" y="3936627"/>
            <a:ext cx="2374007" cy="461665"/>
          </a:xfrm>
          <a:prstGeom prst="rect">
            <a:avLst/>
          </a:prstGeom>
          <a:noFill/>
        </p:spPr>
        <p:txBody>
          <a:bodyPr wrap="square" rtlCol="0">
            <a:spAutoFit/>
          </a:bodyPr>
          <a:lstStyle/>
          <a:p>
            <a:r>
              <a:rPr lang="en-US" dirty="0" smtClean="0">
                <a:solidFill>
                  <a:srgbClr val="92D050"/>
                </a:solidFill>
              </a:rPr>
              <a:t>      </a:t>
            </a:r>
            <a:r>
              <a:rPr lang="en-US" b="1" dirty="0" smtClean="0">
                <a:solidFill>
                  <a:srgbClr val="00B050"/>
                </a:solidFill>
              </a:rPr>
              <a:t>Action</a:t>
            </a:r>
            <a:r>
              <a:rPr lang="en-US" dirty="0" smtClean="0"/>
              <a:t>: u(i) </a:t>
            </a:r>
            <a:endParaRPr lang="en-US" dirty="0"/>
          </a:p>
        </p:txBody>
      </p:sp>
      <p:sp>
        <p:nvSpPr>
          <p:cNvPr id="28" name="TextBox 27"/>
          <p:cNvSpPr txBox="1"/>
          <p:nvPr/>
        </p:nvSpPr>
        <p:spPr>
          <a:xfrm>
            <a:off x="1191048" y="3348780"/>
            <a:ext cx="1432524" cy="464176"/>
          </a:xfrm>
          <a:prstGeom prst="rect">
            <a:avLst/>
          </a:prstGeom>
          <a:noFill/>
        </p:spPr>
        <p:txBody>
          <a:bodyPr wrap="square" rtlCol="0">
            <a:spAutoFit/>
          </a:bodyPr>
          <a:lstStyle/>
          <a:p>
            <a:r>
              <a:rPr lang="en-US" dirty="0" smtClean="0"/>
              <a:t>Server</a:t>
            </a:r>
            <a:endParaRPr lang="en-US" dirty="0"/>
          </a:p>
        </p:txBody>
      </p:sp>
      <p:sp>
        <p:nvSpPr>
          <p:cNvPr id="11" name="Striped Right Arrow 10"/>
          <p:cNvSpPr/>
          <p:nvPr/>
        </p:nvSpPr>
        <p:spPr>
          <a:xfrm rot="16200000" flipH="1">
            <a:off x="1408991" y="4645155"/>
            <a:ext cx="996637" cy="113988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88788" y="5764020"/>
            <a:ext cx="3587683" cy="461665"/>
          </a:xfrm>
          <a:prstGeom prst="rect">
            <a:avLst/>
          </a:prstGeom>
          <a:noFill/>
        </p:spPr>
        <p:txBody>
          <a:bodyPr wrap="square" rtlCol="0">
            <a:spAutoFit/>
          </a:bodyPr>
          <a:lstStyle/>
          <a:p>
            <a:r>
              <a:rPr lang="en-US" b="1" dirty="0">
                <a:solidFill>
                  <a:srgbClr val="00B050"/>
                </a:solidFill>
              </a:rPr>
              <a:t>U</a:t>
            </a:r>
            <a:r>
              <a:rPr lang="en-US" b="1" dirty="0" smtClean="0">
                <a:solidFill>
                  <a:srgbClr val="00B050"/>
                </a:solidFill>
              </a:rPr>
              <a:t>tility</a:t>
            </a:r>
            <a:r>
              <a:rPr lang="en-US" dirty="0" smtClean="0"/>
              <a:t>: </a:t>
            </a:r>
            <a:r>
              <a:rPr lang="en-US" dirty="0" smtClean="0"/>
              <a:t>g</a:t>
            </a:r>
            <a:r>
              <a:rPr lang="en-US" baseline="-25000" dirty="0" smtClean="0"/>
              <a:t>i</a:t>
            </a:r>
            <a:r>
              <a:rPr lang="en-US" dirty="0" smtClean="0"/>
              <a:t> = g(u(i),</a:t>
            </a:r>
            <a:r>
              <a:rPr lang="el-GR" dirty="0" smtClean="0">
                <a:latin typeface="Gulim"/>
                <a:ea typeface="Gulim"/>
                <a:sym typeface="Wingdings 3"/>
              </a:rPr>
              <a:t>ξ</a:t>
            </a:r>
            <a:r>
              <a:rPr lang="en-US" dirty="0">
                <a:latin typeface="Gulim"/>
                <a:ea typeface="Gulim"/>
                <a:sym typeface="Wingdings 3"/>
              </a:rPr>
              <a:t>(i)</a:t>
            </a:r>
            <a:r>
              <a:rPr lang="en-US" dirty="0"/>
              <a:t>)</a:t>
            </a:r>
            <a:r>
              <a:rPr lang="en-US" dirty="0" smtClean="0"/>
              <a:t> </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9085" y="4000497"/>
            <a:ext cx="72390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ounded Rectangle 14"/>
          <p:cNvSpPr/>
          <p:nvPr/>
        </p:nvSpPr>
        <p:spPr>
          <a:xfrm>
            <a:off x="3808515" y="2536493"/>
            <a:ext cx="5076152" cy="21978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4208" y="2894602"/>
            <a:ext cx="1061357" cy="69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5932172" y="3580868"/>
            <a:ext cx="2122714" cy="7911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Resource Balance: b(i)</a:t>
            </a:r>
            <a:endParaRPr lang="en-US" dirty="0"/>
          </a:p>
        </p:txBody>
      </p:sp>
      <p:sp>
        <p:nvSpPr>
          <p:cNvPr id="18" name="TextBox 17"/>
          <p:cNvSpPr txBox="1"/>
          <p:nvPr/>
        </p:nvSpPr>
        <p:spPr>
          <a:xfrm>
            <a:off x="3808515" y="3097393"/>
            <a:ext cx="2256536" cy="830997"/>
          </a:xfrm>
          <a:prstGeom prst="rect">
            <a:avLst/>
          </a:prstGeom>
          <a:noFill/>
        </p:spPr>
        <p:txBody>
          <a:bodyPr wrap="square" rtlCol="0">
            <a:spAutoFit/>
          </a:bodyPr>
          <a:lstStyle/>
          <a:p>
            <a:r>
              <a:rPr lang="en-US" b="1" dirty="0" smtClean="0">
                <a:solidFill>
                  <a:srgbClr val="00B050"/>
                </a:solidFill>
              </a:rPr>
              <a:t>Consumption </a:t>
            </a:r>
            <a:r>
              <a:rPr lang="en-US" dirty="0" smtClean="0"/>
              <a:t>                     </a:t>
            </a:r>
          </a:p>
          <a:p>
            <a:r>
              <a:rPr lang="en-US" dirty="0" smtClean="0"/>
              <a:t> </a:t>
            </a:r>
            <a:r>
              <a:rPr lang="en-US" b="1" dirty="0" smtClean="0">
                <a:solidFill>
                  <a:srgbClr val="FF0000"/>
                </a:solidFill>
              </a:rPr>
              <a:t>d(u(i), </a:t>
            </a:r>
            <a:r>
              <a:rPr lang="el-GR" b="1" dirty="0" smtClean="0">
                <a:solidFill>
                  <a:srgbClr val="FF0000"/>
                </a:solidFill>
                <a:latin typeface="Gulim"/>
                <a:ea typeface="Gulim"/>
                <a:sym typeface="Wingdings 3"/>
              </a:rPr>
              <a:t>ξ</a:t>
            </a:r>
            <a:r>
              <a:rPr lang="en-US" b="1" dirty="0" smtClean="0">
                <a:solidFill>
                  <a:srgbClr val="FF0000"/>
                </a:solidFill>
                <a:latin typeface="Gulim"/>
                <a:ea typeface="Gulim"/>
                <a:sym typeface="Wingdings 3"/>
              </a:rPr>
              <a:t>(i)</a:t>
            </a:r>
            <a:r>
              <a:rPr lang="en-US" b="1" dirty="0" smtClean="0">
                <a:solidFill>
                  <a:srgbClr val="FF0000"/>
                </a:solidFill>
              </a:rPr>
              <a:t>) </a:t>
            </a:r>
            <a:endParaRPr lang="en-US" b="1" dirty="0">
              <a:solidFill>
                <a:srgbClr val="FF0000"/>
              </a:solidFill>
            </a:endParaRPr>
          </a:p>
        </p:txBody>
      </p:sp>
      <p:sp>
        <p:nvSpPr>
          <p:cNvPr id="19" name="TextBox 18"/>
          <p:cNvSpPr txBox="1"/>
          <p:nvPr/>
        </p:nvSpPr>
        <p:spPr>
          <a:xfrm>
            <a:off x="3973506" y="4773631"/>
            <a:ext cx="4746171" cy="46166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8100000" scaled="1"/>
            <a:tileRect/>
          </a:gradFill>
        </p:spPr>
        <p:txBody>
          <a:bodyPr wrap="square" rtlCol="0">
            <a:spAutoFit/>
          </a:bodyPr>
          <a:lstStyle/>
          <a:p>
            <a:r>
              <a:rPr lang="en-US" b="1" dirty="0" smtClean="0">
                <a:solidFill>
                  <a:srgbClr val="00B050"/>
                </a:solidFill>
              </a:rPr>
              <a:t>b(i+1)</a:t>
            </a:r>
            <a:r>
              <a:rPr lang="en-US" dirty="0" smtClean="0">
                <a:solidFill>
                  <a:srgbClr val="CC0000"/>
                </a:solidFill>
              </a:rPr>
              <a:t> </a:t>
            </a:r>
            <a:r>
              <a:rPr lang="en-US" dirty="0" smtClean="0"/>
              <a:t>=</a:t>
            </a:r>
            <a:r>
              <a:rPr lang="en-US" dirty="0" smtClean="0">
                <a:solidFill>
                  <a:srgbClr val="CC0000"/>
                </a:solidFill>
              </a:rPr>
              <a:t> </a:t>
            </a:r>
            <a:r>
              <a:rPr lang="en-US" b="1" dirty="0" smtClean="0">
                <a:solidFill>
                  <a:srgbClr val="00B050"/>
                </a:solidFill>
              </a:rPr>
              <a:t>b(i)</a:t>
            </a:r>
            <a:r>
              <a:rPr lang="en-US" dirty="0" smtClean="0">
                <a:solidFill>
                  <a:srgbClr val="CC0000"/>
                </a:solidFill>
              </a:rPr>
              <a:t> </a:t>
            </a:r>
            <a:r>
              <a:rPr lang="en-US" dirty="0" smtClean="0"/>
              <a:t>+</a:t>
            </a:r>
            <a:r>
              <a:rPr lang="en-US" dirty="0" smtClean="0">
                <a:solidFill>
                  <a:srgbClr val="CC0000"/>
                </a:solidFill>
              </a:rPr>
              <a:t> </a:t>
            </a:r>
            <a:r>
              <a:rPr lang="en-US" dirty="0" smtClean="0"/>
              <a:t>a(i)</a:t>
            </a:r>
            <a:r>
              <a:rPr lang="en-US" dirty="0" smtClean="0">
                <a:solidFill>
                  <a:srgbClr val="CC0000"/>
                </a:solidFill>
              </a:rPr>
              <a:t> – </a:t>
            </a:r>
            <a:r>
              <a:rPr lang="en-US" b="1" dirty="0" smtClean="0">
                <a:solidFill>
                  <a:srgbClr val="CC0000"/>
                </a:solidFill>
              </a:rPr>
              <a:t>d(u(i),</a:t>
            </a:r>
            <a:r>
              <a:rPr lang="el-GR" b="1" dirty="0" smtClean="0">
                <a:solidFill>
                  <a:srgbClr val="CC0000"/>
                </a:solidFill>
              </a:rPr>
              <a:t>ξ</a:t>
            </a:r>
            <a:r>
              <a:rPr lang="en-US" b="1" dirty="0" smtClean="0">
                <a:solidFill>
                  <a:srgbClr val="CC0000"/>
                </a:solidFill>
              </a:rPr>
              <a:t>(i))</a:t>
            </a:r>
            <a:endParaRPr lang="en-US" b="1" dirty="0">
              <a:solidFill>
                <a:srgbClr val="CC0000"/>
              </a:solidFill>
            </a:endParaRPr>
          </a:p>
        </p:txBody>
      </p:sp>
      <p:sp>
        <p:nvSpPr>
          <p:cNvPr id="20" name="TextBox 19"/>
          <p:cNvSpPr txBox="1"/>
          <p:nvPr/>
        </p:nvSpPr>
        <p:spPr>
          <a:xfrm>
            <a:off x="6716705" y="2536493"/>
            <a:ext cx="2087457" cy="461665"/>
          </a:xfrm>
          <a:prstGeom prst="rect">
            <a:avLst/>
          </a:prstGeom>
          <a:noFill/>
        </p:spPr>
        <p:txBody>
          <a:bodyPr wrap="square" rtlCol="0">
            <a:spAutoFit/>
          </a:bodyPr>
          <a:lstStyle/>
          <a:p>
            <a:r>
              <a:rPr lang="en-US" b="1" dirty="0" smtClean="0">
                <a:solidFill>
                  <a:srgbClr val="00B050"/>
                </a:solidFill>
              </a:rPr>
              <a:t>Income</a:t>
            </a:r>
            <a:r>
              <a:rPr lang="en-US" dirty="0" smtClean="0"/>
              <a:t>: </a:t>
            </a:r>
            <a:r>
              <a:rPr lang="en-US" dirty="0" smtClean="0"/>
              <a:t>a</a:t>
            </a:r>
            <a:endParaRPr lang="en-US" dirty="0"/>
          </a:p>
        </p:txBody>
      </p:sp>
      <p:sp>
        <p:nvSpPr>
          <p:cNvPr id="4" name="Right Arrow 3"/>
          <p:cNvSpPr/>
          <p:nvPr/>
        </p:nvSpPr>
        <p:spPr>
          <a:xfrm flipH="1">
            <a:off x="3227848" y="3750830"/>
            <a:ext cx="2704323" cy="6431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86768" y="1594729"/>
            <a:ext cx="3689703" cy="461665"/>
          </a:xfrm>
          <a:prstGeom prst="rect">
            <a:avLst/>
          </a:prstGeom>
          <a:noFill/>
        </p:spPr>
        <p:txBody>
          <a:bodyPr wrap="square" rtlCol="0">
            <a:spAutoFit/>
          </a:bodyPr>
          <a:lstStyle/>
          <a:p>
            <a:r>
              <a:rPr lang="en-US" dirty="0" smtClean="0"/>
              <a:t>Optimize  E [                 ] </a:t>
            </a:r>
            <a:endParaRPr lang="en-US" dirty="0"/>
          </a:p>
        </p:txBody>
      </p:sp>
      <p:pic>
        <p:nvPicPr>
          <p:cNvPr id="22"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2855" y="1296355"/>
            <a:ext cx="1369986" cy="1058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triped Right Arrow 5"/>
          <p:cNvSpPr/>
          <p:nvPr/>
        </p:nvSpPr>
        <p:spPr>
          <a:xfrm>
            <a:off x="4276471" y="1698171"/>
            <a:ext cx="752729" cy="26125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214257" y="1594729"/>
            <a:ext cx="2416629" cy="461665"/>
          </a:xfrm>
          <a:prstGeom prst="rect">
            <a:avLst/>
          </a:prstGeom>
          <a:solidFill>
            <a:srgbClr val="FFC000"/>
          </a:solidFill>
        </p:spPr>
        <p:txBody>
          <a:bodyPr wrap="square" rtlCol="0">
            <a:spAutoFit/>
          </a:bodyPr>
          <a:lstStyle/>
          <a:p>
            <a:r>
              <a:rPr lang="en-US" b="1" dirty="0" smtClean="0"/>
              <a:t>Val </a:t>
            </a:r>
            <a:r>
              <a:rPr lang="en-US" b="1" dirty="0" err="1" smtClean="0"/>
              <a:t>fn</a:t>
            </a:r>
            <a:r>
              <a:rPr lang="en-US" b="1" dirty="0" smtClean="0"/>
              <a:t>:  v</a:t>
            </a:r>
            <a:r>
              <a:rPr lang="el-GR" b="1" baseline="-25000" dirty="0" smtClean="0"/>
              <a:t>β</a:t>
            </a:r>
            <a:r>
              <a:rPr lang="en-US" b="1" dirty="0" smtClean="0"/>
              <a:t>(b)</a:t>
            </a:r>
            <a:endParaRPr lang="en-US" b="1" dirty="0"/>
          </a:p>
        </p:txBody>
      </p:sp>
    </p:spTree>
    <p:extLst>
      <p:ext uri="{BB962C8B-B14F-4D97-AF65-F5344CB8AC3E}">
        <p14:creationId xmlns:p14="http://schemas.microsoft.com/office/powerpoint/2010/main" val="26210533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55448"/>
          </a:xfrm>
        </p:spPr>
        <p:txBody>
          <a:bodyPr/>
          <a:lstStyle/>
          <a:p>
            <a:r>
              <a:rPr lang="en-US" dirty="0" smtClean="0"/>
              <a:t>Notation and Assumptions</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65</a:t>
            </a:fld>
            <a:endParaRPr lang="en-US"/>
          </a:p>
        </p:txBody>
      </p:sp>
      <p:sp>
        <p:nvSpPr>
          <p:cNvPr id="4" name="TextBox 3"/>
          <p:cNvSpPr txBox="1"/>
          <p:nvPr/>
        </p:nvSpPr>
        <p:spPr>
          <a:xfrm>
            <a:off x="489856" y="1578429"/>
            <a:ext cx="8490857" cy="2492990"/>
          </a:xfrm>
          <a:prstGeom prst="rect">
            <a:avLst/>
          </a:prstGeom>
          <a:noFill/>
        </p:spPr>
        <p:txBody>
          <a:bodyPr wrap="square" rtlCol="0">
            <a:spAutoFit/>
          </a:bodyPr>
          <a:lstStyle/>
          <a:p>
            <a:endParaRPr lang="en-US" dirty="0" smtClean="0"/>
          </a:p>
          <a:p>
            <a:endParaRPr lang="en-US" dirty="0"/>
          </a:p>
          <a:p>
            <a:r>
              <a:rPr lang="en-US" dirty="0"/>
              <a:t>	 </a:t>
            </a:r>
            <a:endParaRPr lang="en-US" sz="3200" b="1" dirty="0"/>
          </a:p>
          <a:p>
            <a:r>
              <a:rPr lang="en-US" sz="3200" b="1" dirty="0" smtClean="0"/>
              <a:t>        bar </a:t>
            </a:r>
            <a:r>
              <a:rPr lang="en-US" sz="3200" b="1" dirty="0"/>
              <a:t>on top denotes E[ ]</a:t>
            </a:r>
          </a:p>
          <a:p>
            <a:endParaRPr lang="en-US" dirty="0"/>
          </a:p>
          <a:p>
            <a:r>
              <a:rPr lang="en-US" dirty="0" smtClean="0"/>
              <a:t>            </a:t>
            </a:r>
            <a:r>
              <a:rPr lang="en-US" sz="2800" b="1" dirty="0" smtClean="0"/>
              <a:t>d and g are bounded &amp; </a:t>
            </a:r>
            <a:r>
              <a:rPr lang="en-US" sz="2800" b="1" dirty="0" err="1" smtClean="0"/>
              <a:t>cts</a:t>
            </a:r>
            <a:endParaRPr lang="en-US" sz="2800" b="1" dirty="0" smtClean="0"/>
          </a:p>
        </p:txBody>
      </p:sp>
      <p:pic>
        <p:nvPicPr>
          <p:cNvPr id="1741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9992" y="1589315"/>
            <a:ext cx="3429838" cy="75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505169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57" name="Rounded Rectangle 18456"/>
          <p:cNvSpPr/>
          <p:nvPr/>
        </p:nvSpPr>
        <p:spPr>
          <a:xfrm>
            <a:off x="435429" y="3886200"/>
            <a:ext cx="8577942" cy="278032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Theorem</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66</a:t>
            </a:fld>
            <a:endParaRPr lang="en-US"/>
          </a:p>
        </p:txBody>
      </p:sp>
      <p:cxnSp>
        <p:nvCxnSpPr>
          <p:cNvPr id="5" name="Straight Arrow Connector 4"/>
          <p:cNvCxnSpPr/>
          <p:nvPr/>
        </p:nvCxnSpPr>
        <p:spPr>
          <a:xfrm flipH="1" flipV="1">
            <a:off x="1195174" y="4103915"/>
            <a:ext cx="10886" cy="20247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a:off x="1206059" y="6128657"/>
            <a:ext cx="349996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8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0251" y="4618994"/>
            <a:ext cx="593545" cy="532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698098" y="6166755"/>
            <a:ext cx="257941" cy="461665"/>
          </a:xfrm>
          <a:prstGeom prst="rect">
            <a:avLst/>
          </a:prstGeom>
          <a:noFill/>
        </p:spPr>
        <p:txBody>
          <a:bodyPr wrap="square" rtlCol="0">
            <a:spAutoFit/>
          </a:bodyPr>
          <a:lstStyle/>
          <a:p>
            <a:r>
              <a:rPr lang="en-US" dirty="0" smtClean="0"/>
              <a:t>x</a:t>
            </a:r>
            <a:endParaRPr lang="en-US" dirty="0"/>
          </a:p>
        </p:txBody>
      </p:sp>
      <p:sp>
        <p:nvSpPr>
          <p:cNvPr id="11" name="Freeform 10"/>
          <p:cNvSpPr/>
          <p:nvPr/>
        </p:nvSpPr>
        <p:spPr>
          <a:xfrm>
            <a:off x="1214797" y="4278086"/>
            <a:ext cx="3358773" cy="1241964"/>
          </a:xfrm>
          <a:custGeom>
            <a:avLst/>
            <a:gdLst>
              <a:gd name="connsiteX0" fmla="*/ 0 w 4920343"/>
              <a:gd name="connsiteY0" fmla="*/ 0 h 1241964"/>
              <a:gd name="connsiteX1" fmla="*/ 1730828 w 4920343"/>
              <a:gd name="connsiteY1" fmla="*/ 1240971 h 1241964"/>
              <a:gd name="connsiteX2" fmla="*/ 4920343 w 4920343"/>
              <a:gd name="connsiteY2" fmla="*/ 206828 h 1241964"/>
            </a:gdLst>
            <a:ahLst/>
            <a:cxnLst>
              <a:cxn ang="0">
                <a:pos x="connsiteX0" y="connsiteY0"/>
              </a:cxn>
              <a:cxn ang="0">
                <a:pos x="connsiteX1" y="connsiteY1"/>
              </a:cxn>
              <a:cxn ang="0">
                <a:pos x="connsiteX2" y="connsiteY2"/>
              </a:cxn>
            </a:cxnLst>
            <a:rect l="l" t="t" r="r" b="b"/>
            <a:pathLst>
              <a:path w="4920343" h="1241964">
                <a:moveTo>
                  <a:pt x="0" y="0"/>
                </a:moveTo>
                <a:cubicBezTo>
                  <a:pt x="455385" y="603250"/>
                  <a:pt x="910771" y="1206500"/>
                  <a:pt x="1730828" y="1240971"/>
                </a:cubicBezTo>
                <a:cubicBezTo>
                  <a:pt x="2550885" y="1275442"/>
                  <a:pt x="4274457" y="402771"/>
                  <a:pt x="4920343" y="206828"/>
                </a:cubicBezTo>
              </a:path>
            </a:pathLst>
          </a:custGeom>
          <a:ln>
            <a:solidFill>
              <a:srgbClr val="00B05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13" name="Straight Connector 12"/>
          <p:cNvCxnSpPr>
            <a:stCxn id="11" idx="1"/>
            <a:endCxn id="11" idx="1"/>
          </p:cNvCxnSpPr>
          <p:nvPr/>
        </p:nvCxnSpPr>
        <p:spPr>
          <a:xfrm>
            <a:off x="2396312" y="551905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1"/>
          </p:cNvCxnSpPr>
          <p:nvPr/>
        </p:nvCxnSpPr>
        <p:spPr>
          <a:xfrm flipH="1">
            <a:off x="1236569" y="5519057"/>
            <a:ext cx="1159743" cy="0"/>
          </a:xfrm>
          <a:prstGeom prst="line">
            <a:avLst/>
          </a:prstGeom>
          <a:ln w="50800">
            <a:prstDash val="sysDash"/>
          </a:ln>
        </p:spPr>
        <p:style>
          <a:lnRef idx="1">
            <a:schemeClr val="dk1"/>
          </a:lnRef>
          <a:fillRef idx="0">
            <a:schemeClr val="dk1"/>
          </a:fillRef>
          <a:effectRef idx="0">
            <a:schemeClr val="dk1"/>
          </a:effectRef>
          <a:fontRef idx="minor">
            <a:schemeClr val="tx1"/>
          </a:fontRef>
        </p:style>
      </p:cxnSp>
      <p:pic>
        <p:nvPicPr>
          <p:cNvPr id="1843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190" y="5388429"/>
            <a:ext cx="319150" cy="250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Connector 16"/>
          <p:cNvCxnSpPr/>
          <p:nvPr/>
        </p:nvCxnSpPr>
        <p:spPr>
          <a:xfrm>
            <a:off x="1206059" y="4899068"/>
            <a:ext cx="334391" cy="0"/>
          </a:xfrm>
          <a:prstGeom prst="line">
            <a:avLst/>
          </a:prstGeom>
          <a:ln w="12700">
            <a:solidFill>
              <a:srgbClr val="0066CC"/>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537345" y="4885453"/>
            <a:ext cx="0" cy="1229589"/>
          </a:xfrm>
          <a:prstGeom prst="line">
            <a:avLst/>
          </a:prstGeom>
          <a:ln w="12700">
            <a:solidFill>
              <a:srgbClr val="0066CC"/>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39674" y="4654621"/>
            <a:ext cx="273784" cy="461665"/>
          </a:xfrm>
          <a:prstGeom prst="rect">
            <a:avLst/>
          </a:prstGeom>
          <a:noFill/>
        </p:spPr>
        <p:txBody>
          <a:bodyPr wrap="square" rtlCol="0">
            <a:spAutoFit/>
          </a:bodyPr>
          <a:lstStyle/>
          <a:p>
            <a:r>
              <a:rPr lang="en-US" dirty="0" smtClean="0"/>
              <a:t>V</a:t>
            </a:r>
            <a:endParaRPr lang="en-US" dirty="0"/>
          </a:p>
        </p:txBody>
      </p:sp>
      <p:sp>
        <p:nvSpPr>
          <p:cNvPr id="22" name="Flowchart: Connector 21"/>
          <p:cNvSpPr/>
          <p:nvPr/>
        </p:nvSpPr>
        <p:spPr>
          <a:xfrm>
            <a:off x="1510726" y="6106884"/>
            <a:ext cx="59448" cy="97971"/>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8" name="Flowchart: Connector 27"/>
          <p:cNvSpPr/>
          <p:nvPr/>
        </p:nvSpPr>
        <p:spPr>
          <a:xfrm>
            <a:off x="1151631" y="4850082"/>
            <a:ext cx="59448" cy="97971"/>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0" name="TextBox 29"/>
          <p:cNvSpPr txBox="1"/>
          <p:nvPr/>
        </p:nvSpPr>
        <p:spPr>
          <a:xfrm>
            <a:off x="1184288" y="6204855"/>
            <a:ext cx="736787" cy="461665"/>
          </a:xfrm>
          <a:prstGeom prst="rect">
            <a:avLst/>
          </a:prstGeom>
          <a:noFill/>
        </p:spPr>
        <p:txBody>
          <a:bodyPr wrap="square" rtlCol="0">
            <a:spAutoFit/>
          </a:bodyPr>
          <a:lstStyle/>
          <a:p>
            <a:r>
              <a:rPr lang="en-US" dirty="0" smtClean="0"/>
              <a:t>f(V)</a:t>
            </a:r>
            <a:endParaRPr lang="en-US" dirty="0"/>
          </a:p>
        </p:txBody>
      </p:sp>
      <p:pic>
        <p:nvPicPr>
          <p:cNvPr id="1844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381" y="1447800"/>
            <a:ext cx="6919219" cy="1894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6" name="Straight Arrow Connector 45"/>
          <p:cNvCxnSpPr/>
          <p:nvPr/>
        </p:nvCxnSpPr>
        <p:spPr>
          <a:xfrm flipH="1" flipV="1">
            <a:off x="5007754" y="4130377"/>
            <a:ext cx="10886" cy="20247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7" name="Straight Arrow Connector 46"/>
          <p:cNvCxnSpPr/>
          <p:nvPr/>
        </p:nvCxnSpPr>
        <p:spPr>
          <a:xfrm>
            <a:off x="5018639" y="6155119"/>
            <a:ext cx="349996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448" name="Straight Connector 18447"/>
          <p:cNvCxnSpPr>
            <a:stCxn id="11" idx="1"/>
          </p:cNvCxnSpPr>
          <p:nvPr/>
        </p:nvCxnSpPr>
        <p:spPr>
          <a:xfrm flipV="1">
            <a:off x="2396312" y="5500247"/>
            <a:ext cx="2652836" cy="18810"/>
          </a:xfrm>
          <a:prstGeom prst="line">
            <a:avLst/>
          </a:prstGeom>
          <a:ln>
            <a:solidFill>
              <a:schemeClr val="bg2"/>
            </a:solidFill>
          </a:ln>
          <a:effectLst>
            <a:glow rad="101600">
              <a:schemeClr val="accent2">
                <a:satMod val="175000"/>
                <a:alpha val="40000"/>
              </a:schemeClr>
            </a:glow>
            <a:innerShdw blurRad="63500" dist="50800" dir="13500000">
              <a:prstClr val="black">
                <a:alpha val="50000"/>
              </a:prstClr>
            </a:innerShdw>
          </a:effectLst>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8449" name="TextBox 18448"/>
          <p:cNvSpPr txBox="1"/>
          <p:nvPr/>
        </p:nvSpPr>
        <p:spPr>
          <a:xfrm>
            <a:off x="6433457" y="6185312"/>
            <a:ext cx="195943" cy="461665"/>
          </a:xfrm>
          <a:prstGeom prst="rect">
            <a:avLst/>
          </a:prstGeom>
          <a:noFill/>
        </p:spPr>
        <p:txBody>
          <a:bodyPr wrap="square" rtlCol="0">
            <a:spAutoFit/>
          </a:bodyPr>
          <a:lstStyle/>
          <a:p>
            <a:r>
              <a:rPr lang="en-US" dirty="0" smtClean="0"/>
              <a:t>B</a:t>
            </a:r>
            <a:endParaRPr lang="en-US" dirty="0"/>
          </a:p>
        </p:txBody>
      </p:sp>
      <p:sp>
        <p:nvSpPr>
          <p:cNvPr id="18450" name="TextBox 18449"/>
          <p:cNvSpPr txBox="1"/>
          <p:nvPr/>
        </p:nvSpPr>
        <p:spPr>
          <a:xfrm>
            <a:off x="5388429" y="4669212"/>
            <a:ext cx="903514" cy="461665"/>
          </a:xfrm>
          <a:prstGeom prst="rect">
            <a:avLst/>
          </a:prstGeom>
          <a:noFill/>
        </p:spPr>
        <p:txBody>
          <a:bodyPr wrap="square" rtlCol="0">
            <a:spAutoFit/>
          </a:bodyPr>
          <a:lstStyle/>
          <a:p>
            <a:r>
              <a:rPr lang="en-US" dirty="0" smtClean="0"/>
              <a:t>V(B)</a:t>
            </a:r>
            <a:endParaRPr lang="en-US" dirty="0"/>
          </a:p>
        </p:txBody>
      </p:sp>
      <p:cxnSp>
        <p:nvCxnSpPr>
          <p:cNvPr id="58" name="Straight Connector 57"/>
          <p:cNvCxnSpPr/>
          <p:nvPr/>
        </p:nvCxnSpPr>
        <p:spPr>
          <a:xfrm>
            <a:off x="1200617" y="4298377"/>
            <a:ext cx="3807137" cy="0"/>
          </a:xfrm>
          <a:prstGeom prst="line">
            <a:avLst/>
          </a:prstGeom>
          <a:ln>
            <a:solidFill>
              <a:schemeClr val="bg2"/>
            </a:solidFill>
          </a:ln>
          <a:effectLst>
            <a:glow rad="139700">
              <a:schemeClr val="accent6">
                <a:satMod val="175000"/>
                <a:alpha val="40000"/>
              </a:schemeClr>
            </a:glow>
            <a:innerShdw blurRad="63500" dist="50800" dir="13500000">
              <a:prstClr val="black">
                <a:alpha val="50000"/>
              </a:prstClr>
            </a:innerShdw>
          </a:effectLst>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8455" name="Freeform 18454"/>
          <p:cNvSpPr/>
          <p:nvPr/>
        </p:nvSpPr>
        <p:spPr>
          <a:xfrm>
            <a:off x="5040086" y="4376057"/>
            <a:ext cx="3799114" cy="1143000"/>
          </a:xfrm>
          <a:custGeom>
            <a:avLst/>
            <a:gdLst>
              <a:gd name="connsiteX0" fmla="*/ 0 w 3799114"/>
              <a:gd name="connsiteY0" fmla="*/ 1271141 h 1271141"/>
              <a:gd name="connsiteX1" fmla="*/ 457200 w 3799114"/>
              <a:gd name="connsiteY1" fmla="*/ 617998 h 1271141"/>
              <a:gd name="connsiteX2" fmla="*/ 1273628 w 3799114"/>
              <a:gd name="connsiteY2" fmla="*/ 269655 h 1271141"/>
              <a:gd name="connsiteX3" fmla="*/ 2797628 w 3799114"/>
              <a:gd name="connsiteY3" fmla="*/ 62827 h 1271141"/>
              <a:gd name="connsiteX4" fmla="*/ 3799114 w 3799114"/>
              <a:gd name="connsiteY4" fmla="*/ 8398 h 127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9114" h="1271141">
                <a:moveTo>
                  <a:pt x="0" y="1271141"/>
                </a:moveTo>
                <a:cubicBezTo>
                  <a:pt x="122464" y="1028026"/>
                  <a:pt x="244929" y="784912"/>
                  <a:pt x="457200" y="617998"/>
                </a:cubicBezTo>
                <a:cubicBezTo>
                  <a:pt x="669471" y="451084"/>
                  <a:pt x="883557" y="362184"/>
                  <a:pt x="1273628" y="269655"/>
                </a:cubicBezTo>
                <a:cubicBezTo>
                  <a:pt x="1663699" y="177126"/>
                  <a:pt x="2376714" y="106370"/>
                  <a:pt x="2797628" y="62827"/>
                </a:cubicBezTo>
                <a:cubicBezTo>
                  <a:pt x="3218542" y="19284"/>
                  <a:pt x="3575957" y="-17002"/>
                  <a:pt x="3799114" y="8398"/>
                </a:cubicBezTo>
              </a:path>
            </a:pathLst>
          </a:custGeom>
          <a:ln>
            <a:solidFill>
              <a:schemeClr val="accent1">
                <a:lumMod val="25000"/>
              </a:schemeClr>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2" name="Straight Connector 61"/>
          <p:cNvCxnSpPr/>
          <p:nvPr/>
        </p:nvCxnSpPr>
        <p:spPr>
          <a:xfrm flipH="1">
            <a:off x="5018641" y="4298377"/>
            <a:ext cx="3820559" cy="0"/>
          </a:xfrm>
          <a:prstGeom prst="line">
            <a:avLst/>
          </a:prstGeom>
          <a:ln w="50800">
            <a:prstDash val="sysDash"/>
          </a:ln>
        </p:spPr>
        <p:style>
          <a:lnRef idx="1">
            <a:schemeClr val="dk1"/>
          </a:lnRef>
          <a:fillRef idx="0">
            <a:schemeClr val="dk1"/>
          </a:fillRef>
          <a:effectRef idx="0">
            <a:schemeClr val="dk1"/>
          </a:effectRef>
          <a:fontRef idx="minor">
            <a:schemeClr val="tx1"/>
          </a:fontRef>
        </p:style>
      </p:cxnSp>
      <p:pic>
        <p:nvPicPr>
          <p:cNvPr id="18462"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9961" y="4174552"/>
            <a:ext cx="24765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33771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6460986" y="3877082"/>
            <a:ext cx="2133600" cy="476250"/>
          </a:xfrm>
        </p:spPr>
        <p:txBody>
          <a:bodyPr/>
          <a:lstStyle/>
          <a:p>
            <a:pPr>
              <a:defRPr/>
            </a:pPr>
            <a:fld id="{9569564A-C75E-1A4B-8622-3D015599CA41}" type="slidenum">
              <a:rPr lang="en-US" smtClean="0"/>
              <a:pPr>
                <a:defRPr/>
              </a:pPr>
              <a:t>67</a:t>
            </a:fld>
            <a:endParaRPr 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217" y="968912"/>
            <a:ext cx="32480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8586" y="981159"/>
            <a:ext cx="34290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557" y="455624"/>
            <a:ext cx="647700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le 7"/>
          <p:cNvSpPr/>
          <p:nvPr/>
        </p:nvSpPr>
        <p:spPr>
          <a:xfrm>
            <a:off x="343215" y="1518057"/>
            <a:ext cx="8577942" cy="278032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2"/>
          <p:cNvSpPr txBox="1">
            <a:spLocks/>
          </p:cNvSpPr>
          <p:nvPr/>
        </p:nvSpPr>
        <p:spPr bwMode="auto">
          <a:xfrm>
            <a:off x="6460986" y="3877082"/>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Arial" pitchFamily="-112" charset="0"/>
                <a:ea typeface="+mn-ea"/>
                <a:cs typeface="+mn-cs"/>
              </a:defRPr>
            </a:lvl1pPr>
            <a:lvl2pPr marL="457200" algn="l" rtl="0" fontAlgn="base">
              <a:spcBef>
                <a:spcPct val="0"/>
              </a:spcBef>
              <a:spcAft>
                <a:spcPct val="0"/>
              </a:spcAft>
              <a:defRPr sz="2400" kern="1200">
                <a:solidFill>
                  <a:schemeClr val="tx1"/>
                </a:solidFill>
                <a:latin typeface="Century Gothic" pitchFamily="-112" charset="0"/>
                <a:ea typeface="+mn-ea"/>
                <a:cs typeface="+mn-cs"/>
              </a:defRPr>
            </a:lvl2pPr>
            <a:lvl3pPr marL="914400" algn="l" rtl="0" fontAlgn="base">
              <a:spcBef>
                <a:spcPct val="0"/>
              </a:spcBef>
              <a:spcAft>
                <a:spcPct val="0"/>
              </a:spcAft>
              <a:defRPr sz="2400" kern="1200">
                <a:solidFill>
                  <a:schemeClr val="tx1"/>
                </a:solidFill>
                <a:latin typeface="Century Gothic" pitchFamily="-112" charset="0"/>
                <a:ea typeface="+mn-ea"/>
                <a:cs typeface="+mn-cs"/>
              </a:defRPr>
            </a:lvl3pPr>
            <a:lvl4pPr marL="1371600" algn="l" rtl="0" fontAlgn="base">
              <a:spcBef>
                <a:spcPct val="0"/>
              </a:spcBef>
              <a:spcAft>
                <a:spcPct val="0"/>
              </a:spcAft>
              <a:defRPr sz="2400" kern="1200">
                <a:solidFill>
                  <a:schemeClr val="tx1"/>
                </a:solidFill>
                <a:latin typeface="Century Gothic" pitchFamily="-112" charset="0"/>
                <a:ea typeface="+mn-ea"/>
                <a:cs typeface="+mn-cs"/>
              </a:defRPr>
            </a:lvl4pPr>
            <a:lvl5pPr marL="1828800" algn="l" rtl="0" fontAlgn="base">
              <a:spcBef>
                <a:spcPct val="0"/>
              </a:spcBef>
              <a:spcAft>
                <a:spcPct val="0"/>
              </a:spcAft>
              <a:defRPr sz="2400" kern="1200">
                <a:solidFill>
                  <a:schemeClr val="tx1"/>
                </a:solidFill>
                <a:latin typeface="Century Gothic" pitchFamily="-112" charset="0"/>
                <a:ea typeface="+mn-ea"/>
                <a:cs typeface="+mn-cs"/>
              </a:defRPr>
            </a:lvl5pPr>
            <a:lvl6pPr marL="2286000" algn="l" defTabSz="457200" rtl="0" eaLnBrk="1" latinLnBrk="0" hangingPunct="1">
              <a:defRPr sz="2400" kern="1200">
                <a:solidFill>
                  <a:schemeClr val="tx1"/>
                </a:solidFill>
                <a:latin typeface="Century Gothic" pitchFamily="-112" charset="0"/>
                <a:ea typeface="+mn-ea"/>
                <a:cs typeface="+mn-cs"/>
              </a:defRPr>
            </a:lvl6pPr>
            <a:lvl7pPr marL="2743200" algn="l" defTabSz="457200" rtl="0" eaLnBrk="1" latinLnBrk="0" hangingPunct="1">
              <a:defRPr sz="2400" kern="1200">
                <a:solidFill>
                  <a:schemeClr val="tx1"/>
                </a:solidFill>
                <a:latin typeface="Century Gothic" pitchFamily="-112" charset="0"/>
                <a:ea typeface="+mn-ea"/>
                <a:cs typeface="+mn-cs"/>
              </a:defRPr>
            </a:lvl7pPr>
            <a:lvl8pPr marL="3200400" algn="l" defTabSz="457200" rtl="0" eaLnBrk="1" latinLnBrk="0" hangingPunct="1">
              <a:defRPr sz="2400" kern="1200">
                <a:solidFill>
                  <a:schemeClr val="tx1"/>
                </a:solidFill>
                <a:latin typeface="Century Gothic" pitchFamily="-112" charset="0"/>
                <a:ea typeface="+mn-ea"/>
                <a:cs typeface="+mn-cs"/>
              </a:defRPr>
            </a:lvl8pPr>
            <a:lvl9pPr marL="3657600" algn="l" defTabSz="457200" rtl="0" eaLnBrk="1" latinLnBrk="0" hangingPunct="1">
              <a:defRPr sz="2400" kern="1200">
                <a:solidFill>
                  <a:schemeClr val="tx1"/>
                </a:solidFill>
                <a:latin typeface="Century Gothic" pitchFamily="-112" charset="0"/>
                <a:ea typeface="+mn-ea"/>
                <a:cs typeface="+mn-cs"/>
              </a:defRPr>
            </a:lvl9pPr>
          </a:lstStyle>
          <a:p>
            <a:pPr>
              <a:defRPr/>
            </a:pPr>
            <a:endParaRPr lang="en-US" dirty="0"/>
          </a:p>
        </p:txBody>
      </p:sp>
      <p:cxnSp>
        <p:nvCxnSpPr>
          <p:cNvPr id="10" name="Straight Arrow Connector 9"/>
          <p:cNvCxnSpPr/>
          <p:nvPr/>
        </p:nvCxnSpPr>
        <p:spPr>
          <a:xfrm flipH="1" flipV="1">
            <a:off x="1102960" y="1735772"/>
            <a:ext cx="10886" cy="20247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1113845" y="3760514"/>
            <a:ext cx="349996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5884" y="2215225"/>
            <a:ext cx="593545" cy="532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2605884" y="3798612"/>
            <a:ext cx="257941" cy="461665"/>
          </a:xfrm>
          <a:prstGeom prst="rect">
            <a:avLst/>
          </a:prstGeom>
          <a:noFill/>
        </p:spPr>
        <p:txBody>
          <a:bodyPr wrap="square" rtlCol="0">
            <a:spAutoFit/>
          </a:bodyPr>
          <a:lstStyle/>
          <a:p>
            <a:r>
              <a:rPr lang="en-US" dirty="0" smtClean="0"/>
              <a:t>x</a:t>
            </a:r>
            <a:endParaRPr lang="en-US" dirty="0"/>
          </a:p>
        </p:txBody>
      </p:sp>
      <p:sp>
        <p:nvSpPr>
          <p:cNvPr id="14" name="Freeform 13"/>
          <p:cNvSpPr/>
          <p:nvPr/>
        </p:nvSpPr>
        <p:spPr>
          <a:xfrm>
            <a:off x="1122583" y="1909943"/>
            <a:ext cx="3358773" cy="1241964"/>
          </a:xfrm>
          <a:custGeom>
            <a:avLst/>
            <a:gdLst>
              <a:gd name="connsiteX0" fmla="*/ 0 w 4920343"/>
              <a:gd name="connsiteY0" fmla="*/ 0 h 1241964"/>
              <a:gd name="connsiteX1" fmla="*/ 1730828 w 4920343"/>
              <a:gd name="connsiteY1" fmla="*/ 1240971 h 1241964"/>
              <a:gd name="connsiteX2" fmla="*/ 4920343 w 4920343"/>
              <a:gd name="connsiteY2" fmla="*/ 206828 h 1241964"/>
            </a:gdLst>
            <a:ahLst/>
            <a:cxnLst>
              <a:cxn ang="0">
                <a:pos x="connsiteX0" y="connsiteY0"/>
              </a:cxn>
              <a:cxn ang="0">
                <a:pos x="connsiteX1" y="connsiteY1"/>
              </a:cxn>
              <a:cxn ang="0">
                <a:pos x="connsiteX2" y="connsiteY2"/>
              </a:cxn>
            </a:cxnLst>
            <a:rect l="l" t="t" r="r" b="b"/>
            <a:pathLst>
              <a:path w="4920343" h="1241964">
                <a:moveTo>
                  <a:pt x="0" y="0"/>
                </a:moveTo>
                <a:cubicBezTo>
                  <a:pt x="455385" y="603250"/>
                  <a:pt x="910771" y="1206500"/>
                  <a:pt x="1730828" y="1240971"/>
                </a:cubicBezTo>
                <a:cubicBezTo>
                  <a:pt x="2550885" y="1275442"/>
                  <a:pt x="4274457" y="402771"/>
                  <a:pt x="4920343" y="206828"/>
                </a:cubicBezTo>
              </a:path>
            </a:pathLst>
          </a:custGeom>
          <a:ln>
            <a:solidFill>
              <a:srgbClr val="00B05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15" name="Straight Connector 14"/>
          <p:cNvCxnSpPr>
            <a:stCxn id="14" idx="1"/>
            <a:endCxn id="14" idx="1"/>
          </p:cNvCxnSpPr>
          <p:nvPr/>
        </p:nvCxnSpPr>
        <p:spPr>
          <a:xfrm>
            <a:off x="2304098" y="315091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4" idx="1"/>
          </p:cNvCxnSpPr>
          <p:nvPr/>
        </p:nvCxnSpPr>
        <p:spPr>
          <a:xfrm flipH="1">
            <a:off x="1144355" y="3150914"/>
            <a:ext cx="1159743" cy="0"/>
          </a:xfrm>
          <a:prstGeom prst="line">
            <a:avLst/>
          </a:prstGeom>
          <a:ln w="50800">
            <a:prstDash val="sysDash"/>
          </a:ln>
        </p:spPr>
        <p:style>
          <a:lnRef idx="1">
            <a:schemeClr val="dk1"/>
          </a:lnRef>
          <a:fillRef idx="0">
            <a:schemeClr val="dk1"/>
          </a:fillRef>
          <a:effectRef idx="0">
            <a:schemeClr val="dk1"/>
          </a:effectRef>
          <a:fontRef idx="minor">
            <a:schemeClr val="tx1"/>
          </a:fontRef>
        </p:style>
      </p:cxnSp>
      <p:pic>
        <p:nvPicPr>
          <p:cNvPr id="1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388" y="2968272"/>
            <a:ext cx="275857" cy="31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Straight Connector 17"/>
          <p:cNvCxnSpPr/>
          <p:nvPr/>
        </p:nvCxnSpPr>
        <p:spPr>
          <a:xfrm>
            <a:off x="1113845" y="2530925"/>
            <a:ext cx="334391" cy="0"/>
          </a:xfrm>
          <a:prstGeom prst="line">
            <a:avLst/>
          </a:prstGeom>
          <a:ln w="12700">
            <a:solidFill>
              <a:srgbClr val="0066CC"/>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445131" y="2517310"/>
            <a:ext cx="0" cy="1229589"/>
          </a:xfrm>
          <a:prstGeom prst="line">
            <a:avLst/>
          </a:prstGeom>
          <a:ln w="12700">
            <a:solidFill>
              <a:srgbClr val="0066CC"/>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7460" y="2286478"/>
            <a:ext cx="273784" cy="461665"/>
          </a:xfrm>
          <a:prstGeom prst="rect">
            <a:avLst/>
          </a:prstGeom>
          <a:noFill/>
        </p:spPr>
        <p:txBody>
          <a:bodyPr wrap="square" rtlCol="0">
            <a:spAutoFit/>
          </a:bodyPr>
          <a:lstStyle/>
          <a:p>
            <a:r>
              <a:rPr lang="en-US" dirty="0" smtClean="0"/>
              <a:t>V</a:t>
            </a:r>
            <a:endParaRPr lang="en-US" dirty="0"/>
          </a:p>
        </p:txBody>
      </p:sp>
      <p:sp>
        <p:nvSpPr>
          <p:cNvPr id="21" name="Flowchart: Connector 20"/>
          <p:cNvSpPr/>
          <p:nvPr/>
        </p:nvSpPr>
        <p:spPr>
          <a:xfrm>
            <a:off x="1418512" y="3738741"/>
            <a:ext cx="59448" cy="97971"/>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2" name="Flowchart: Connector 21"/>
          <p:cNvSpPr/>
          <p:nvPr/>
        </p:nvSpPr>
        <p:spPr>
          <a:xfrm>
            <a:off x="1059417" y="2481939"/>
            <a:ext cx="59448" cy="97971"/>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3" name="TextBox 22"/>
          <p:cNvSpPr txBox="1"/>
          <p:nvPr/>
        </p:nvSpPr>
        <p:spPr>
          <a:xfrm>
            <a:off x="1092074" y="3836712"/>
            <a:ext cx="736787" cy="461665"/>
          </a:xfrm>
          <a:prstGeom prst="rect">
            <a:avLst/>
          </a:prstGeom>
          <a:noFill/>
        </p:spPr>
        <p:txBody>
          <a:bodyPr wrap="square" rtlCol="0">
            <a:spAutoFit/>
          </a:bodyPr>
          <a:lstStyle/>
          <a:p>
            <a:r>
              <a:rPr lang="en-US" dirty="0" smtClean="0"/>
              <a:t>f(V)</a:t>
            </a:r>
            <a:endParaRPr lang="en-US" dirty="0"/>
          </a:p>
        </p:txBody>
      </p:sp>
      <p:cxnSp>
        <p:nvCxnSpPr>
          <p:cNvPr id="24" name="Straight Arrow Connector 23"/>
          <p:cNvCxnSpPr/>
          <p:nvPr/>
        </p:nvCxnSpPr>
        <p:spPr>
          <a:xfrm flipH="1" flipV="1">
            <a:off x="4915540" y="1762234"/>
            <a:ext cx="10886" cy="20247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a:off x="4926425" y="3786976"/>
            <a:ext cx="349996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Connector 25"/>
          <p:cNvCxnSpPr>
            <a:stCxn id="14" idx="1"/>
          </p:cNvCxnSpPr>
          <p:nvPr/>
        </p:nvCxnSpPr>
        <p:spPr>
          <a:xfrm flipV="1">
            <a:off x="2304098" y="3132104"/>
            <a:ext cx="2652836" cy="18810"/>
          </a:xfrm>
          <a:prstGeom prst="line">
            <a:avLst/>
          </a:prstGeom>
          <a:ln>
            <a:solidFill>
              <a:schemeClr val="bg2"/>
            </a:solidFill>
          </a:ln>
          <a:effectLst>
            <a:glow rad="101600">
              <a:schemeClr val="accent2">
                <a:satMod val="175000"/>
                <a:alpha val="40000"/>
              </a:schemeClr>
            </a:glow>
            <a:innerShdw blurRad="63500" dist="50800" dir="13500000">
              <a:prstClr val="black">
                <a:alpha val="50000"/>
              </a:prstClr>
            </a:innerShdw>
          </a:effectLst>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341243" y="3817169"/>
            <a:ext cx="195943" cy="461665"/>
          </a:xfrm>
          <a:prstGeom prst="rect">
            <a:avLst/>
          </a:prstGeom>
          <a:noFill/>
        </p:spPr>
        <p:txBody>
          <a:bodyPr wrap="square" rtlCol="0">
            <a:spAutoFit/>
          </a:bodyPr>
          <a:lstStyle/>
          <a:p>
            <a:r>
              <a:rPr lang="en-US" dirty="0" smtClean="0"/>
              <a:t>B</a:t>
            </a:r>
            <a:endParaRPr lang="en-US" dirty="0"/>
          </a:p>
        </p:txBody>
      </p:sp>
      <p:cxnSp>
        <p:nvCxnSpPr>
          <p:cNvPr id="29" name="Straight Connector 28"/>
          <p:cNvCxnSpPr/>
          <p:nvPr/>
        </p:nvCxnSpPr>
        <p:spPr>
          <a:xfrm>
            <a:off x="1108403" y="1930234"/>
            <a:ext cx="3807137" cy="0"/>
          </a:xfrm>
          <a:prstGeom prst="line">
            <a:avLst/>
          </a:prstGeom>
          <a:ln>
            <a:solidFill>
              <a:schemeClr val="bg2"/>
            </a:solidFill>
          </a:ln>
          <a:effectLst>
            <a:glow rad="139700">
              <a:schemeClr val="accent6">
                <a:satMod val="175000"/>
                <a:alpha val="40000"/>
              </a:schemeClr>
            </a:glow>
            <a:innerShdw blurRad="63500" dist="50800" dir="13500000">
              <a:prstClr val="black">
                <a:alpha val="50000"/>
              </a:prstClr>
            </a:innerShdw>
          </a:effectLst>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30" name="Freeform 29"/>
          <p:cNvSpPr/>
          <p:nvPr/>
        </p:nvSpPr>
        <p:spPr>
          <a:xfrm>
            <a:off x="4947872" y="2007914"/>
            <a:ext cx="3799114" cy="740229"/>
          </a:xfrm>
          <a:custGeom>
            <a:avLst/>
            <a:gdLst>
              <a:gd name="connsiteX0" fmla="*/ 0 w 3799114"/>
              <a:gd name="connsiteY0" fmla="*/ 1271141 h 1271141"/>
              <a:gd name="connsiteX1" fmla="*/ 457200 w 3799114"/>
              <a:gd name="connsiteY1" fmla="*/ 617998 h 1271141"/>
              <a:gd name="connsiteX2" fmla="*/ 1273628 w 3799114"/>
              <a:gd name="connsiteY2" fmla="*/ 269655 h 1271141"/>
              <a:gd name="connsiteX3" fmla="*/ 2797628 w 3799114"/>
              <a:gd name="connsiteY3" fmla="*/ 62827 h 1271141"/>
              <a:gd name="connsiteX4" fmla="*/ 3799114 w 3799114"/>
              <a:gd name="connsiteY4" fmla="*/ 8398 h 127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9114" h="1271141">
                <a:moveTo>
                  <a:pt x="0" y="1271141"/>
                </a:moveTo>
                <a:cubicBezTo>
                  <a:pt x="122464" y="1028026"/>
                  <a:pt x="244929" y="784912"/>
                  <a:pt x="457200" y="617998"/>
                </a:cubicBezTo>
                <a:cubicBezTo>
                  <a:pt x="669471" y="451084"/>
                  <a:pt x="883557" y="362184"/>
                  <a:pt x="1273628" y="269655"/>
                </a:cubicBezTo>
                <a:cubicBezTo>
                  <a:pt x="1663699" y="177126"/>
                  <a:pt x="2376714" y="106370"/>
                  <a:pt x="2797628" y="62827"/>
                </a:cubicBezTo>
                <a:cubicBezTo>
                  <a:pt x="3218542" y="19284"/>
                  <a:pt x="3575957" y="-17002"/>
                  <a:pt x="3799114" y="8398"/>
                </a:cubicBezTo>
              </a:path>
            </a:pathLst>
          </a:custGeom>
          <a:ln>
            <a:solidFill>
              <a:schemeClr val="accent1">
                <a:lumMod val="25000"/>
              </a:schemeClr>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1" name="Straight Connector 30"/>
          <p:cNvCxnSpPr/>
          <p:nvPr/>
        </p:nvCxnSpPr>
        <p:spPr>
          <a:xfrm flipH="1">
            <a:off x="4926427" y="1930234"/>
            <a:ext cx="3820559" cy="0"/>
          </a:xfrm>
          <a:prstGeom prst="line">
            <a:avLst/>
          </a:prstGeom>
          <a:ln w="50800">
            <a:prstDash val="sysDash"/>
          </a:ln>
        </p:spPr>
        <p:style>
          <a:lnRef idx="1">
            <a:schemeClr val="dk1"/>
          </a:lnRef>
          <a:fillRef idx="0">
            <a:schemeClr val="dk1"/>
          </a:fillRef>
          <a:effectRef idx="0">
            <a:schemeClr val="dk1"/>
          </a:effectRef>
          <a:fontRef idx="minor">
            <a:schemeClr val="tx1"/>
          </a:fontRef>
        </p:style>
      </p:cxnSp>
      <p:pic>
        <p:nvPicPr>
          <p:cNvPr id="1946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4352" y="1806409"/>
            <a:ext cx="24765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2"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94403" y="2255431"/>
            <a:ext cx="838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3"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58352" y="2679617"/>
            <a:ext cx="23812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Flowchart: Connector 34"/>
          <p:cNvSpPr/>
          <p:nvPr/>
        </p:nvSpPr>
        <p:spPr>
          <a:xfrm>
            <a:off x="4843056" y="2725619"/>
            <a:ext cx="166737" cy="182598"/>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5" name="TextBox 44"/>
          <p:cNvSpPr txBox="1"/>
          <p:nvPr/>
        </p:nvSpPr>
        <p:spPr>
          <a:xfrm>
            <a:off x="785388" y="4800600"/>
            <a:ext cx="7444212" cy="1569660"/>
          </a:xfrm>
          <a:prstGeom prst="rect">
            <a:avLst/>
          </a:prstGeom>
          <a:solidFill>
            <a:srgbClr val="00B0F0"/>
          </a:solidFill>
        </p:spPr>
        <p:txBody>
          <a:bodyPr wrap="square" rtlCol="0">
            <a:spAutoFit/>
          </a:bodyPr>
          <a:lstStyle/>
          <a:p>
            <a:pPr marL="342900" indent="-342900">
              <a:buFont typeface="Arial" pitchFamily="34" charset="0"/>
              <a:buChar char="•"/>
            </a:pPr>
            <a:r>
              <a:rPr lang="en-US" b="1" dirty="0" err="1" smtClean="0"/>
              <a:t>Cts</a:t>
            </a:r>
            <a:r>
              <a:rPr lang="en-US" b="1" dirty="0" smtClean="0"/>
              <a:t> time control problem with discount e</a:t>
            </a:r>
            <a:r>
              <a:rPr lang="en-US" b="1" baseline="30000" dirty="0" smtClean="0"/>
              <a:t>-t </a:t>
            </a:r>
            <a:r>
              <a:rPr lang="en-US" b="1" dirty="0" smtClean="0"/>
              <a:t>and gain rate g(u(t))</a:t>
            </a:r>
            <a:endParaRPr lang="en-US" b="1" baseline="30000" dirty="0" smtClean="0"/>
          </a:p>
          <a:p>
            <a:pPr marL="342900" indent="-342900">
              <a:buFont typeface="Arial" pitchFamily="34" charset="0"/>
              <a:buChar char="•"/>
            </a:pPr>
            <a:r>
              <a:rPr lang="en-US" b="1" i="1" dirty="0" smtClean="0"/>
              <a:t>d</a:t>
            </a:r>
            <a:r>
              <a:rPr lang="en-US" b="1" dirty="0" smtClean="0"/>
              <a:t>B(t) = (a – d(u(t))</a:t>
            </a:r>
            <a:r>
              <a:rPr lang="en-US" b="1" i="1" dirty="0" err="1" smtClean="0"/>
              <a:t>d</a:t>
            </a:r>
            <a:r>
              <a:rPr lang="en-US" b="1" dirty="0" err="1" smtClean="0"/>
              <a:t>t</a:t>
            </a:r>
            <a:endParaRPr lang="en-US" b="1" dirty="0" smtClean="0"/>
          </a:p>
          <a:p>
            <a:pPr marL="342900" indent="-342900">
              <a:buFont typeface="Arial" pitchFamily="34" charset="0"/>
              <a:buChar char="•"/>
            </a:pPr>
            <a:r>
              <a:rPr lang="en-US" b="1" dirty="0" smtClean="0">
                <a:solidFill>
                  <a:srgbClr val="FFFF00"/>
                </a:solidFill>
              </a:rPr>
              <a:t>Exit payoff </a:t>
            </a:r>
            <a:r>
              <a:rPr lang="el-GR" b="1" dirty="0" smtClean="0">
                <a:solidFill>
                  <a:srgbClr val="FFFF00"/>
                </a:solidFill>
              </a:rPr>
              <a:t>η</a:t>
            </a:r>
            <a:r>
              <a:rPr lang="en-US" b="1" dirty="0" smtClean="0">
                <a:solidFill>
                  <a:srgbClr val="FFFF00"/>
                </a:solidFill>
              </a:rPr>
              <a:t> </a:t>
            </a:r>
            <a:r>
              <a:rPr lang="en-US" b="1" dirty="0" smtClean="0"/>
              <a:t>when B(t) = 0</a:t>
            </a:r>
          </a:p>
        </p:txBody>
      </p:sp>
      <p:cxnSp>
        <p:nvCxnSpPr>
          <p:cNvPr id="46" name="Straight Connector 45"/>
          <p:cNvCxnSpPr/>
          <p:nvPr/>
        </p:nvCxnSpPr>
        <p:spPr>
          <a:xfrm>
            <a:off x="2584525" y="5268685"/>
            <a:ext cx="217444"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47" name="Straight Connector 46"/>
          <p:cNvCxnSpPr/>
          <p:nvPr/>
        </p:nvCxnSpPr>
        <p:spPr>
          <a:xfrm>
            <a:off x="2940382" y="5585430"/>
            <a:ext cx="217444"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044816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440" y="985153"/>
            <a:ext cx="8627990" cy="828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94" y="3386819"/>
            <a:ext cx="7708649" cy="100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triped Right Arrow 3"/>
          <p:cNvSpPr/>
          <p:nvPr/>
        </p:nvSpPr>
        <p:spPr>
          <a:xfrm rot="5400000">
            <a:off x="3364005" y="1965210"/>
            <a:ext cx="1223284" cy="92052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852557" y="1963807"/>
            <a:ext cx="1680699" cy="923330"/>
          </a:xfrm>
          <a:prstGeom prst="rect">
            <a:avLst/>
          </a:prstGeom>
          <a:noFill/>
        </p:spPr>
        <p:txBody>
          <a:bodyPr wrap="squar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HJB</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TextBox 10"/>
          <p:cNvSpPr txBox="1"/>
          <p:nvPr/>
        </p:nvSpPr>
        <p:spPr>
          <a:xfrm>
            <a:off x="785388" y="4800600"/>
            <a:ext cx="7444212" cy="1569660"/>
          </a:xfrm>
          <a:prstGeom prst="rect">
            <a:avLst/>
          </a:prstGeom>
          <a:solidFill>
            <a:srgbClr val="00B0F0"/>
          </a:solidFill>
        </p:spPr>
        <p:txBody>
          <a:bodyPr wrap="square" rtlCol="0">
            <a:spAutoFit/>
          </a:bodyPr>
          <a:lstStyle/>
          <a:p>
            <a:pPr marL="342900" indent="-342900">
              <a:buFont typeface="Arial" pitchFamily="34" charset="0"/>
              <a:buChar char="•"/>
            </a:pPr>
            <a:r>
              <a:rPr lang="en-US" b="1" dirty="0" err="1" smtClean="0"/>
              <a:t>Cts</a:t>
            </a:r>
            <a:r>
              <a:rPr lang="en-US" b="1" dirty="0" smtClean="0"/>
              <a:t> time control problem with discount e</a:t>
            </a:r>
            <a:r>
              <a:rPr lang="en-US" b="1" baseline="30000" dirty="0" smtClean="0"/>
              <a:t>-t </a:t>
            </a:r>
            <a:r>
              <a:rPr lang="en-US" b="1" dirty="0" smtClean="0"/>
              <a:t>and gain rate g(u(t))</a:t>
            </a:r>
            <a:endParaRPr lang="en-US" b="1" baseline="30000" dirty="0" smtClean="0"/>
          </a:p>
          <a:p>
            <a:pPr marL="342900" indent="-342900">
              <a:buFont typeface="Arial" pitchFamily="34" charset="0"/>
              <a:buChar char="•"/>
            </a:pPr>
            <a:r>
              <a:rPr lang="en-US" b="1" i="1" dirty="0" smtClean="0"/>
              <a:t>d</a:t>
            </a:r>
            <a:r>
              <a:rPr lang="en-US" b="1" dirty="0" smtClean="0"/>
              <a:t>B(t) = (a – d(u(t))</a:t>
            </a:r>
            <a:r>
              <a:rPr lang="en-US" b="1" i="1" dirty="0" err="1" smtClean="0"/>
              <a:t>d</a:t>
            </a:r>
            <a:r>
              <a:rPr lang="en-US" b="1" dirty="0" err="1" smtClean="0"/>
              <a:t>t</a:t>
            </a:r>
            <a:endParaRPr lang="en-US" b="1" dirty="0" smtClean="0"/>
          </a:p>
          <a:p>
            <a:pPr marL="342900" indent="-342900">
              <a:buFont typeface="Arial" pitchFamily="34" charset="0"/>
              <a:buChar char="•"/>
            </a:pPr>
            <a:r>
              <a:rPr lang="en-US" b="1" dirty="0" smtClean="0">
                <a:solidFill>
                  <a:srgbClr val="FFFF00"/>
                </a:solidFill>
              </a:rPr>
              <a:t>Exit payoff </a:t>
            </a:r>
            <a:r>
              <a:rPr lang="el-GR" b="1" dirty="0" smtClean="0">
                <a:solidFill>
                  <a:srgbClr val="FFFF00"/>
                </a:solidFill>
              </a:rPr>
              <a:t>η</a:t>
            </a:r>
            <a:r>
              <a:rPr lang="en-US" b="1" dirty="0" smtClean="0">
                <a:solidFill>
                  <a:srgbClr val="FFFF00"/>
                </a:solidFill>
              </a:rPr>
              <a:t> </a:t>
            </a:r>
            <a:r>
              <a:rPr lang="en-US" b="1" dirty="0" smtClean="0"/>
              <a:t>when B(t) = 0</a:t>
            </a:r>
          </a:p>
        </p:txBody>
      </p:sp>
      <p:cxnSp>
        <p:nvCxnSpPr>
          <p:cNvPr id="12" name="Straight Connector 11"/>
          <p:cNvCxnSpPr/>
          <p:nvPr/>
        </p:nvCxnSpPr>
        <p:spPr>
          <a:xfrm>
            <a:off x="2584525" y="5268685"/>
            <a:ext cx="217444"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13" name="Straight Connector 12"/>
          <p:cNvCxnSpPr/>
          <p:nvPr/>
        </p:nvCxnSpPr>
        <p:spPr>
          <a:xfrm>
            <a:off x="2940382" y="5585430"/>
            <a:ext cx="217444"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2669762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6" name="Explosion 1 23575"/>
          <p:cNvSpPr/>
          <p:nvPr/>
        </p:nvSpPr>
        <p:spPr>
          <a:xfrm>
            <a:off x="6906981" y="4662315"/>
            <a:ext cx="1594761" cy="1172497"/>
          </a:xfrm>
          <a:prstGeom prst="irregularSeal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1372" y="89581"/>
            <a:ext cx="8229600" cy="879248"/>
          </a:xfrm>
        </p:spPr>
        <p:txBody>
          <a:bodyPr/>
          <a:lstStyle/>
          <a:p>
            <a:r>
              <a:rPr lang="en-US" dirty="0" smtClean="0"/>
              <a:t>Proof Map</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69</a:t>
            </a:fld>
            <a:endParaRPr lang="en-US"/>
          </a:p>
        </p:txBody>
      </p:sp>
      <p:sp>
        <p:nvSpPr>
          <p:cNvPr id="8" name="Rounded Rectangle 7"/>
          <p:cNvSpPr/>
          <p:nvPr/>
        </p:nvSpPr>
        <p:spPr>
          <a:xfrm>
            <a:off x="4227740" y="1263706"/>
            <a:ext cx="1050471" cy="2342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95298" y="2792179"/>
            <a:ext cx="533400" cy="461665"/>
          </a:xfrm>
          <a:prstGeom prst="rect">
            <a:avLst/>
          </a:prstGeom>
          <a:noFill/>
        </p:spPr>
        <p:txBody>
          <a:bodyPr wrap="square" rtlCol="0">
            <a:spAutoFit/>
          </a:bodyPr>
          <a:lstStyle/>
          <a:p>
            <a:r>
              <a:rPr lang="el-GR" dirty="0" smtClean="0">
                <a:solidFill>
                  <a:schemeClr val="accent2"/>
                </a:solidFill>
              </a:rPr>
              <a:t>η</a:t>
            </a:r>
            <a:r>
              <a:rPr lang="en-US" baseline="-40000" dirty="0" smtClean="0">
                <a:solidFill>
                  <a:schemeClr val="accent2"/>
                </a:solidFill>
              </a:rPr>
              <a:t>*</a:t>
            </a:r>
            <a:endParaRPr lang="en-US" baseline="-40000" dirty="0">
              <a:solidFill>
                <a:schemeClr val="accent2"/>
              </a:solidFill>
            </a:endParaRPr>
          </a:p>
        </p:txBody>
      </p:sp>
      <p:cxnSp>
        <p:nvCxnSpPr>
          <p:cNvPr id="15" name="Straight Arrow Connector 14"/>
          <p:cNvCxnSpPr/>
          <p:nvPr/>
        </p:nvCxnSpPr>
        <p:spPr>
          <a:xfrm>
            <a:off x="1088572" y="900301"/>
            <a:ext cx="10886" cy="344406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68083" y="1714496"/>
            <a:ext cx="533400" cy="461665"/>
          </a:xfrm>
          <a:prstGeom prst="rect">
            <a:avLst/>
          </a:prstGeom>
          <a:noFill/>
        </p:spPr>
        <p:txBody>
          <a:bodyPr wrap="square" rtlCol="0">
            <a:spAutoFit/>
          </a:bodyPr>
          <a:lstStyle/>
          <a:p>
            <a:r>
              <a:rPr lang="el-GR" dirty="0" smtClean="0">
                <a:solidFill>
                  <a:schemeClr val="accent2"/>
                </a:solidFill>
              </a:rPr>
              <a:t>η</a:t>
            </a:r>
            <a:r>
              <a:rPr lang="en-US" baseline="-40000" dirty="0" smtClean="0">
                <a:solidFill>
                  <a:schemeClr val="accent2"/>
                </a:solidFill>
              </a:rPr>
              <a:t>0</a:t>
            </a:r>
            <a:endParaRPr lang="en-US" baseline="-40000" dirty="0">
              <a:solidFill>
                <a:schemeClr val="accent2"/>
              </a:solidFill>
            </a:endParaRPr>
          </a:p>
        </p:txBody>
      </p:sp>
      <p:sp>
        <p:nvSpPr>
          <p:cNvPr id="16" name="Flowchart: Connector 15"/>
          <p:cNvSpPr/>
          <p:nvPr/>
        </p:nvSpPr>
        <p:spPr>
          <a:xfrm>
            <a:off x="1094015" y="3063350"/>
            <a:ext cx="81645" cy="92527"/>
          </a:xfrm>
          <a:prstGeom prst="flowChartConnector">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9" name="Flowchart: Connector 18"/>
          <p:cNvSpPr/>
          <p:nvPr/>
        </p:nvSpPr>
        <p:spPr>
          <a:xfrm>
            <a:off x="1072241" y="1899064"/>
            <a:ext cx="81645" cy="92527"/>
          </a:xfrm>
          <a:prstGeom prst="flowChartConnector">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2" name="Straight Connector 21"/>
          <p:cNvCxnSpPr>
            <a:stCxn id="19" idx="6"/>
          </p:cNvCxnSpPr>
          <p:nvPr/>
        </p:nvCxnSpPr>
        <p:spPr>
          <a:xfrm>
            <a:off x="1153886" y="1945328"/>
            <a:ext cx="7217228" cy="0"/>
          </a:xfrm>
          <a:prstGeom prst="line">
            <a:avLst/>
          </a:prstGeom>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4"/>
          </p:cNvCxnSpPr>
          <p:nvPr/>
        </p:nvCxnSpPr>
        <p:spPr>
          <a:xfrm>
            <a:off x="1134838" y="3155877"/>
            <a:ext cx="7236276" cy="0"/>
          </a:xfrm>
          <a:prstGeom prst="line">
            <a:avLst/>
          </a:prstGeom>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371600" y="1945328"/>
            <a:ext cx="1023257" cy="1164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52" name="TextBox 23551"/>
          <p:cNvSpPr txBox="1"/>
          <p:nvPr/>
        </p:nvSpPr>
        <p:spPr>
          <a:xfrm>
            <a:off x="1300842" y="2176161"/>
            <a:ext cx="1164771" cy="830997"/>
          </a:xfrm>
          <a:prstGeom prst="rect">
            <a:avLst/>
          </a:prstGeom>
          <a:noFill/>
        </p:spPr>
        <p:txBody>
          <a:bodyPr wrap="square" rtlCol="0">
            <a:spAutoFit/>
          </a:bodyPr>
          <a:lstStyle/>
          <a:p>
            <a:r>
              <a:rPr lang="en-US" dirty="0" smtClean="0"/>
              <a:t>ODE</a:t>
            </a:r>
          </a:p>
          <a:p>
            <a:r>
              <a:rPr lang="en-US" dirty="0" smtClean="0"/>
              <a:t>(B</a:t>
            </a:r>
            <a:r>
              <a:rPr lang="en-US" dirty="0"/>
              <a:t>,</a:t>
            </a:r>
            <a:r>
              <a:rPr lang="el-GR" dirty="0">
                <a:solidFill>
                  <a:schemeClr val="accent2"/>
                </a:solidFill>
              </a:rPr>
              <a:t> η</a:t>
            </a:r>
            <a:r>
              <a:rPr lang="en-US" dirty="0"/>
              <a:t>)</a:t>
            </a:r>
          </a:p>
        </p:txBody>
      </p:sp>
      <p:sp>
        <p:nvSpPr>
          <p:cNvPr id="23556" name="TextBox 23555"/>
          <p:cNvSpPr txBox="1"/>
          <p:nvPr/>
        </p:nvSpPr>
        <p:spPr>
          <a:xfrm>
            <a:off x="4191000" y="2342370"/>
            <a:ext cx="1143000" cy="461665"/>
          </a:xfrm>
          <a:prstGeom prst="rect">
            <a:avLst/>
          </a:prstGeom>
          <a:noFill/>
        </p:spPr>
        <p:txBody>
          <a:bodyPr wrap="square" rtlCol="0">
            <a:spAutoFit/>
          </a:bodyPr>
          <a:lstStyle/>
          <a:p>
            <a:r>
              <a:rPr lang="en-US" dirty="0" smtClean="0"/>
              <a:t>V(B,</a:t>
            </a:r>
            <a:r>
              <a:rPr lang="el-GR" dirty="0" smtClean="0">
                <a:solidFill>
                  <a:schemeClr val="accent2"/>
                </a:solidFill>
              </a:rPr>
              <a:t>η</a:t>
            </a:r>
            <a:r>
              <a:rPr lang="en-US" dirty="0" smtClean="0"/>
              <a:t>)</a:t>
            </a:r>
            <a:endParaRPr lang="en-US" dirty="0"/>
          </a:p>
        </p:txBody>
      </p:sp>
      <p:sp>
        <p:nvSpPr>
          <p:cNvPr id="42" name="Striped Right Arrow 41"/>
          <p:cNvSpPr/>
          <p:nvPr/>
        </p:nvSpPr>
        <p:spPr>
          <a:xfrm rot="10800000">
            <a:off x="2623456" y="2338481"/>
            <a:ext cx="1132115" cy="55905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rot="18940219">
            <a:off x="2486468" y="2391011"/>
            <a:ext cx="1774264" cy="523220"/>
          </a:xfrm>
          <a:prstGeom prst="rect">
            <a:avLst/>
          </a:prstGeom>
          <a:noFill/>
        </p:spPr>
        <p:txBody>
          <a:bodyPr wrap="square" lIns="91440" tIns="45720" rIns="91440" bIns="45720">
            <a:spAutoFit/>
          </a:bodyPr>
          <a:lstStyle/>
          <a:p>
            <a:pPr algn="ctr"/>
            <a:r>
              <a:rPr lang="en-US" sz="2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HJB</a:t>
            </a:r>
            <a:endParaRPr lang="en-US"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3565" name="TextBox 23564"/>
          <p:cNvSpPr txBox="1"/>
          <p:nvPr/>
        </p:nvSpPr>
        <p:spPr>
          <a:xfrm>
            <a:off x="7184569" y="618253"/>
            <a:ext cx="1317173" cy="461665"/>
          </a:xfrm>
          <a:prstGeom prst="rect">
            <a:avLst/>
          </a:prstGeom>
          <a:noFill/>
        </p:spPr>
        <p:txBody>
          <a:bodyPr wrap="square" rtlCol="0">
            <a:spAutoFit/>
          </a:bodyPr>
          <a:lstStyle/>
          <a:p>
            <a:r>
              <a:rPr lang="en-US" dirty="0" err="1" smtClean="0"/>
              <a:t>Dt</a:t>
            </a:r>
            <a:r>
              <a:rPr lang="en-US" dirty="0" smtClean="0"/>
              <a:t>-time</a:t>
            </a:r>
            <a:endParaRPr lang="en-US" dirty="0"/>
          </a:p>
        </p:txBody>
      </p:sp>
      <p:sp>
        <p:nvSpPr>
          <p:cNvPr id="54" name="TextBox 53"/>
          <p:cNvSpPr txBox="1"/>
          <p:nvPr/>
        </p:nvSpPr>
        <p:spPr>
          <a:xfrm>
            <a:off x="4131129" y="630102"/>
            <a:ext cx="1317173" cy="461665"/>
          </a:xfrm>
          <a:prstGeom prst="rect">
            <a:avLst/>
          </a:prstGeom>
          <a:noFill/>
        </p:spPr>
        <p:txBody>
          <a:bodyPr wrap="square" rtlCol="0">
            <a:spAutoFit/>
          </a:bodyPr>
          <a:lstStyle/>
          <a:p>
            <a:r>
              <a:rPr lang="en-US" dirty="0" smtClean="0"/>
              <a:t>Ct-time</a:t>
            </a:r>
            <a:endParaRPr lang="en-US" dirty="0"/>
          </a:p>
        </p:txBody>
      </p:sp>
      <p:sp>
        <p:nvSpPr>
          <p:cNvPr id="23574" name="TextBox 23573"/>
          <p:cNvSpPr txBox="1"/>
          <p:nvPr/>
        </p:nvSpPr>
        <p:spPr>
          <a:xfrm>
            <a:off x="7255325" y="5017732"/>
            <a:ext cx="1175659" cy="461665"/>
          </a:xfrm>
          <a:prstGeom prst="rect">
            <a:avLst/>
          </a:prstGeom>
          <a:noFill/>
        </p:spPr>
        <p:txBody>
          <a:bodyPr wrap="square" rtlCol="0">
            <a:spAutoFit/>
          </a:bodyPr>
          <a:lstStyle/>
          <a:p>
            <a:r>
              <a:rPr lang="en-US" dirty="0" smtClean="0"/>
              <a:t>V</a:t>
            </a:r>
            <a:r>
              <a:rPr lang="el-GR" baseline="-25000" dirty="0" smtClean="0"/>
              <a:t>β</a:t>
            </a:r>
            <a:r>
              <a:rPr lang="en-US" dirty="0"/>
              <a:t> </a:t>
            </a:r>
            <a:r>
              <a:rPr lang="en-US" dirty="0" smtClean="0"/>
              <a:t>(B)</a:t>
            </a:r>
            <a:endParaRPr lang="en-US" baseline="-25000" dirty="0"/>
          </a:p>
        </p:txBody>
      </p:sp>
      <p:sp>
        <p:nvSpPr>
          <p:cNvPr id="23583" name="Bevel 23582"/>
          <p:cNvSpPr/>
          <p:nvPr/>
        </p:nvSpPr>
        <p:spPr>
          <a:xfrm>
            <a:off x="1300842" y="3089614"/>
            <a:ext cx="1164771" cy="123343"/>
          </a:xfrm>
          <a:prstGeom prst="bevel">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0042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29" y="1122931"/>
            <a:ext cx="7576457" cy="197949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Fountain Codes for Storage?</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7</a:t>
            </a:fld>
            <a:endParaRPr lang="en-US"/>
          </a:p>
        </p:txBody>
      </p:sp>
      <p:sp>
        <p:nvSpPr>
          <p:cNvPr id="4" name="Rounded Rectangle 3"/>
          <p:cNvSpPr/>
          <p:nvPr/>
        </p:nvSpPr>
        <p:spPr>
          <a:xfrm>
            <a:off x="3494314" y="2503247"/>
            <a:ext cx="1643743" cy="49398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pPr algn="ctr"/>
            <a:r>
              <a:rPr lang="en-US"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a:t>
            </a:r>
            <a:endParaRPr lang="en-US"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cxnSp>
        <p:nvCxnSpPr>
          <p:cNvPr id="5" name="Straight Connector 4"/>
          <p:cNvCxnSpPr/>
          <p:nvPr/>
        </p:nvCxnSpPr>
        <p:spPr>
          <a:xfrm>
            <a:off x="4103914" y="2503247"/>
            <a:ext cx="0" cy="493982"/>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4746171" y="2495784"/>
            <a:ext cx="0" cy="50890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3766457" y="2503247"/>
            <a:ext cx="0" cy="493982"/>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408714" y="2518173"/>
            <a:ext cx="0" cy="493982"/>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494314" y="2543027"/>
            <a:ext cx="1643743" cy="461665"/>
          </a:xfrm>
          <a:prstGeom prst="rect">
            <a:avLst/>
          </a:prstGeom>
          <a:noFill/>
        </p:spPr>
        <p:txBody>
          <a:bodyPr wrap="square" rtlCol="0">
            <a:spAutoFit/>
          </a:bodyPr>
          <a:lstStyle/>
          <a:p>
            <a:r>
              <a:rPr lang="en-US" dirty="0" smtClean="0"/>
              <a:t>1  2…..   k</a:t>
            </a:r>
            <a:endParaRPr lang="en-US" dirty="0"/>
          </a:p>
        </p:txBody>
      </p:sp>
      <p:sp>
        <p:nvSpPr>
          <p:cNvPr id="11" name="Cloud 10"/>
          <p:cNvSpPr/>
          <p:nvPr/>
        </p:nvSpPr>
        <p:spPr>
          <a:xfrm>
            <a:off x="587829" y="3276600"/>
            <a:ext cx="7630885" cy="276962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239735" y="2570678"/>
            <a:ext cx="187780" cy="1380836"/>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2950036" y="2518173"/>
            <a:ext cx="250370" cy="1608130"/>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H="1">
            <a:off x="5464629" y="2570678"/>
            <a:ext cx="185059" cy="1380836"/>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6738258" y="2543027"/>
            <a:ext cx="707571" cy="1560887"/>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6324602" y="2711947"/>
            <a:ext cx="283027" cy="1239567"/>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sp>
        <p:nvSpPr>
          <p:cNvPr id="38" name="Rounded Rectangle 37"/>
          <p:cNvSpPr/>
          <p:nvPr/>
        </p:nvSpPr>
        <p:spPr>
          <a:xfrm>
            <a:off x="2873831" y="436505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9" name="Rounded Rectangle 38"/>
          <p:cNvSpPr/>
          <p:nvPr/>
        </p:nvSpPr>
        <p:spPr>
          <a:xfrm>
            <a:off x="3799116" y="3494315"/>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0" name="Rounded Rectangle 39"/>
          <p:cNvSpPr/>
          <p:nvPr/>
        </p:nvSpPr>
        <p:spPr>
          <a:xfrm>
            <a:off x="1915889" y="5083630"/>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1" name="Rounded Rectangle 40"/>
          <p:cNvSpPr/>
          <p:nvPr/>
        </p:nvSpPr>
        <p:spPr>
          <a:xfrm>
            <a:off x="3837218" y="4400828"/>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2" name="Rounded Rectangle 41"/>
          <p:cNvSpPr/>
          <p:nvPr/>
        </p:nvSpPr>
        <p:spPr>
          <a:xfrm>
            <a:off x="5725886" y="3739243"/>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3" name="Rounded Rectangle 42"/>
          <p:cNvSpPr/>
          <p:nvPr/>
        </p:nvSpPr>
        <p:spPr>
          <a:xfrm>
            <a:off x="5932717" y="4514457"/>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4" name="Rounded Rectangle 43"/>
          <p:cNvSpPr/>
          <p:nvPr/>
        </p:nvSpPr>
        <p:spPr>
          <a:xfrm>
            <a:off x="3064331" y="5033943"/>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5" name="Rounded Rectangle 44"/>
          <p:cNvSpPr/>
          <p:nvPr/>
        </p:nvSpPr>
        <p:spPr>
          <a:xfrm>
            <a:off x="4659087" y="4936673"/>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6" name="Rounded Rectangle 45"/>
          <p:cNvSpPr/>
          <p:nvPr/>
        </p:nvSpPr>
        <p:spPr>
          <a:xfrm>
            <a:off x="7255329" y="4598512"/>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7" name="Rounded Rectangle 46"/>
          <p:cNvSpPr/>
          <p:nvPr/>
        </p:nvSpPr>
        <p:spPr>
          <a:xfrm>
            <a:off x="4691744" y="401068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8" name="Rounded Rectangle 47"/>
          <p:cNvSpPr/>
          <p:nvPr/>
        </p:nvSpPr>
        <p:spPr>
          <a:xfrm>
            <a:off x="1779816" y="4101469"/>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9" name="Rounded Rectangle 48"/>
          <p:cNvSpPr/>
          <p:nvPr/>
        </p:nvSpPr>
        <p:spPr>
          <a:xfrm>
            <a:off x="4659087" y="5540127"/>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0" name="Rounded Rectangle 49"/>
          <p:cNvSpPr/>
          <p:nvPr/>
        </p:nvSpPr>
        <p:spPr>
          <a:xfrm>
            <a:off x="6580416" y="436505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1" name="TextBox 30"/>
          <p:cNvSpPr txBox="1"/>
          <p:nvPr/>
        </p:nvSpPr>
        <p:spPr>
          <a:xfrm>
            <a:off x="696686" y="2750239"/>
            <a:ext cx="7787367" cy="1692771"/>
          </a:xfrm>
          <a:prstGeom prst="rect">
            <a:avLst/>
          </a:prstGeom>
          <a:gradFill>
            <a:gsLst>
              <a:gs pos="0">
                <a:srgbClr val="000000"/>
              </a:gs>
              <a:gs pos="39999">
                <a:srgbClr val="0A128C"/>
              </a:gs>
              <a:gs pos="70000">
                <a:srgbClr val="181CC7"/>
              </a:gs>
              <a:gs pos="88000">
                <a:srgbClr val="7005D4"/>
              </a:gs>
              <a:gs pos="100000">
                <a:srgbClr val="8C3D91"/>
              </a:gs>
            </a:gsLst>
            <a:lin ang="16200000" scaled="0"/>
          </a:gradFill>
        </p:spPr>
        <p:txBody>
          <a:bodyPr wrap="square" rtlCol="0">
            <a:spAutoFit/>
          </a:bodyPr>
          <a:lstStyle/>
          <a:p>
            <a:pPr marL="342900" indent="-342900">
              <a:buFont typeface="Arial" pitchFamily="34" charset="0"/>
              <a:buChar char="•"/>
            </a:pPr>
            <a:r>
              <a:rPr lang="en-US" dirty="0" smtClean="0">
                <a:solidFill>
                  <a:srgbClr val="92D050"/>
                </a:solidFill>
              </a:rPr>
              <a:t>Low (En/De)-coding Complexity		</a:t>
            </a:r>
          </a:p>
          <a:p>
            <a:pPr marL="342900" indent="-342900">
              <a:buFont typeface="Arial" pitchFamily="34" charset="0"/>
              <a:buChar char="•"/>
            </a:pPr>
            <a:r>
              <a:rPr lang="en-US" dirty="0" smtClean="0">
                <a:solidFill>
                  <a:srgbClr val="92D050"/>
                </a:solidFill>
              </a:rPr>
              <a:t>Low Overhead</a:t>
            </a:r>
          </a:p>
          <a:p>
            <a:pPr marL="342900" indent="-342900">
              <a:buFont typeface="Arial" pitchFamily="34" charset="0"/>
              <a:buChar char="•"/>
            </a:pPr>
            <a:r>
              <a:rPr lang="en-US" dirty="0" err="1" smtClean="0">
                <a:solidFill>
                  <a:srgbClr val="92D050"/>
                </a:solidFill>
              </a:rPr>
              <a:t>Rateless</a:t>
            </a:r>
            <a:r>
              <a:rPr lang="en-US" sz="3200" dirty="0" smtClean="0">
                <a:solidFill>
                  <a:srgbClr val="FF0000"/>
                </a:solidFill>
              </a:rPr>
              <a:t>	</a:t>
            </a:r>
          </a:p>
          <a:p>
            <a:pPr marL="342900" indent="-342900">
              <a:buFont typeface="Arial" pitchFamily="34" charset="0"/>
              <a:buChar char="•"/>
            </a:pPr>
            <a:endParaRPr lang="en-US" dirty="0"/>
          </a:p>
        </p:txBody>
      </p:sp>
    </p:spTree>
    <p:extLst>
      <p:ext uri="{BB962C8B-B14F-4D97-AF65-F5344CB8AC3E}">
        <p14:creationId xmlns:p14="http://schemas.microsoft.com/office/powerpoint/2010/main" val="290875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Dt</a:t>
            </a:r>
            <a:r>
              <a:rPr lang="en-US" dirty="0" smtClean="0"/>
              <a:t>-problem with exit payoff</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70</a:t>
            </a:fld>
            <a:endParaRPr lang="en-US"/>
          </a:p>
        </p:txBody>
      </p:sp>
      <p:sp>
        <p:nvSpPr>
          <p:cNvPr id="6" name="Striped Right Arrow 5"/>
          <p:cNvSpPr/>
          <p:nvPr/>
        </p:nvSpPr>
        <p:spPr>
          <a:xfrm rot="16200000">
            <a:off x="2868385" y="3336471"/>
            <a:ext cx="1409701" cy="93072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80114" y="3298371"/>
            <a:ext cx="3124200" cy="830997"/>
          </a:xfrm>
          <a:prstGeom prst="rect">
            <a:avLst/>
          </a:prstGeom>
          <a:noFill/>
        </p:spPr>
        <p:txBody>
          <a:bodyPr wrap="square" rtlCol="0">
            <a:spAutoFit/>
          </a:bodyPr>
          <a:lstStyle/>
          <a:p>
            <a:r>
              <a:rPr lang="en-US" dirty="0" smtClean="0"/>
              <a:t>Interpolation argument [Kushner]</a:t>
            </a:r>
            <a:endParaRPr lang="en-US" dirty="0"/>
          </a:p>
        </p:txBody>
      </p:sp>
      <p:sp>
        <p:nvSpPr>
          <p:cNvPr id="12" name="TextBox 11"/>
          <p:cNvSpPr txBox="1"/>
          <p:nvPr/>
        </p:nvSpPr>
        <p:spPr>
          <a:xfrm>
            <a:off x="458008" y="1349828"/>
            <a:ext cx="7444212" cy="1569660"/>
          </a:xfrm>
          <a:prstGeom prst="rect">
            <a:avLst/>
          </a:prstGeom>
          <a:solidFill>
            <a:srgbClr val="00B0F0"/>
          </a:solidFill>
        </p:spPr>
        <p:txBody>
          <a:bodyPr wrap="square" rtlCol="0">
            <a:spAutoFit/>
          </a:bodyPr>
          <a:lstStyle/>
          <a:p>
            <a:pPr marL="342900" indent="-342900">
              <a:buFont typeface="Arial" pitchFamily="34" charset="0"/>
              <a:buChar char="•"/>
            </a:pPr>
            <a:r>
              <a:rPr lang="en-US" b="1" dirty="0" err="1" smtClean="0"/>
              <a:t>Cts</a:t>
            </a:r>
            <a:r>
              <a:rPr lang="en-US" b="1" dirty="0" smtClean="0"/>
              <a:t> time control problem with discount e</a:t>
            </a:r>
            <a:r>
              <a:rPr lang="en-US" b="1" baseline="30000" dirty="0" smtClean="0"/>
              <a:t>-t </a:t>
            </a:r>
            <a:r>
              <a:rPr lang="en-US" b="1" dirty="0" smtClean="0"/>
              <a:t>and gain rate g(u(t))</a:t>
            </a:r>
            <a:endParaRPr lang="en-US" b="1" baseline="30000" dirty="0" smtClean="0"/>
          </a:p>
          <a:p>
            <a:pPr marL="342900" indent="-342900">
              <a:buFont typeface="Arial" pitchFamily="34" charset="0"/>
              <a:buChar char="•"/>
            </a:pPr>
            <a:r>
              <a:rPr lang="en-US" b="1" i="1" dirty="0" smtClean="0"/>
              <a:t>d</a:t>
            </a:r>
            <a:r>
              <a:rPr lang="en-US" b="1" dirty="0" smtClean="0"/>
              <a:t>B(t) = (a – d(u(t))</a:t>
            </a:r>
            <a:r>
              <a:rPr lang="en-US" b="1" i="1" dirty="0" err="1" smtClean="0"/>
              <a:t>d</a:t>
            </a:r>
            <a:r>
              <a:rPr lang="en-US" b="1" dirty="0" err="1" smtClean="0"/>
              <a:t>t</a:t>
            </a:r>
            <a:endParaRPr lang="en-US" b="1" dirty="0" smtClean="0"/>
          </a:p>
          <a:p>
            <a:pPr marL="342900" indent="-342900">
              <a:buFont typeface="Arial" pitchFamily="34" charset="0"/>
              <a:buChar char="•"/>
            </a:pPr>
            <a:r>
              <a:rPr lang="en-US" b="1" dirty="0" smtClean="0"/>
              <a:t>Exit payoff </a:t>
            </a:r>
            <a:r>
              <a:rPr lang="el-GR" b="1" dirty="0" smtClean="0"/>
              <a:t>η</a:t>
            </a:r>
            <a:r>
              <a:rPr lang="en-US" b="1" dirty="0" smtClean="0"/>
              <a:t> when B(t) = 0</a:t>
            </a:r>
          </a:p>
        </p:txBody>
      </p:sp>
      <p:cxnSp>
        <p:nvCxnSpPr>
          <p:cNvPr id="13" name="Straight Connector 12"/>
          <p:cNvCxnSpPr/>
          <p:nvPr/>
        </p:nvCxnSpPr>
        <p:spPr>
          <a:xfrm>
            <a:off x="2257145" y="1817913"/>
            <a:ext cx="217444"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14" name="Straight Connector 13"/>
          <p:cNvCxnSpPr/>
          <p:nvPr/>
        </p:nvCxnSpPr>
        <p:spPr>
          <a:xfrm>
            <a:off x="2613002" y="2134658"/>
            <a:ext cx="217444" cy="0"/>
          </a:xfrm>
          <a:prstGeom prst="line">
            <a:avLst/>
          </a:prstGeom>
        </p:spPr>
        <p:style>
          <a:lnRef idx="3">
            <a:schemeClr val="accent4"/>
          </a:lnRef>
          <a:fillRef idx="0">
            <a:schemeClr val="accent4"/>
          </a:fillRef>
          <a:effectRef idx="2">
            <a:schemeClr val="accent4"/>
          </a:effectRef>
          <a:fontRef idx="minor">
            <a:schemeClr val="tx1"/>
          </a:fontRef>
        </p:style>
      </p:cxnSp>
      <p:sp>
        <p:nvSpPr>
          <p:cNvPr id="10" name="TextBox 9"/>
          <p:cNvSpPr txBox="1"/>
          <p:nvPr/>
        </p:nvSpPr>
        <p:spPr>
          <a:xfrm>
            <a:off x="1426029" y="4876800"/>
            <a:ext cx="5246914" cy="1077218"/>
          </a:xfrm>
          <a:prstGeom prst="rect">
            <a:avLst/>
          </a:prstGeom>
          <a:noFill/>
        </p:spPr>
        <p:txBody>
          <a:bodyPr wrap="square" rtlCol="0">
            <a:spAutoFit/>
          </a:bodyPr>
          <a:lstStyle/>
          <a:p>
            <a:r>
              <a:rPr lang="en-US" sz="3200" b="1" dirty="0" smtClean="0"/>
              <a:t>Discrete Time problem with exit payoff </a:t>
            </a:r>
            <a:r>
              <a:rPr lang="el-GR" sz="3200" b="1" dirty="0"/>
              <a:t>η</a:t>
            </a:r>
            <a:endParaRPr lang="en-US" sz="3200" b="1" dirty="0"/>
          </a:p>
        </p:txBody>
      </p:sp>
    </p:spTree>
    <p:extLst>
      <p:ext uri="{BB962C8B-B14F-4D97-AF65-F5344CB8AC3E}">
        <p14:creationId xmlns:p14="http://schemas.microsoft.com/office/powerpoint/2010/main" val="40239460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6" name="Explosion 1 23575"/>
          <p:cNvSpPr/>
          <p:nvPr/>
        </p:nvSpPr>
        <p:spPr>
          <a:xfrm>
            <a:off x="6906981" y="4662315"/>
            <a:ext cx="1594761" cy="1172497"/>
          </a:xfrm>
          <a:prstGeom prst="irregularSeal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1372" y="89581"/>
            <a:ext cx="8229600" cy="879248"/>
          </a:xfrm>
        </p:spPr>
        <p:txBody>
          <a:bodyPr/>
          <a:lstStyle/>
          <a:p>
            <a:r>
              <a:rPr lang="en-US" dirty="0" smtClean="0"/>
              <a:t>Proof Map</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71</a:t>
            </a:fld>
            <a:endParaRPr lang="en-US"/>
          </a:p>
        </p:txBody>
      </p:sp>
      <p:sp>
        <p:nvSpPr>
          <p:cNvPr id="8" name="Rounded Rectangle 7"/>
          <p:cNvSpPr/>
          <p:nvPr/>
        </p:nvSpPr>
        <p:spPr>
          <a:xfrm>
            <a:off x="4227740" y="1263706"/>
            <a:ext cx="1050471" cy="2342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315198" y="1202870"/>
            <a:ext cx="947057" cy="2403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95298" y="2792179"/>
            <a:ext cx="533400" cy="461665"/>
          </a:xfrm>
          <a:prstGeom prst="rect">
            <a:avLst/>
          </a:prstGeom>
          <a:noFill/>
        </p:spPr>
        <p:txBody>
          <a:bodyPr wrap="square" rtlCol="0">
            <a:spAutoFit/>
          </a:bodyPr>
          <a:lstStyle/>
          <a:p>
            <a:r>
              <a:rPr lang="el-GR" dirty="0" smtClean="0">
                <a:solidFill>
                  <a:schemeClr val="accent2"/>
                </a:solidFill>
              </a:rPr>
              <a:t>η</a:t>
            </a:r>
            <a:r>
              <a:rPr lang="en-US" baseline="-40000" dirty="0" smtClean="0">
                <a:solidFill>
                  <a:schemeClr val="accent2"/>
                </a:solidFill>
              </a:rPr>
              <a:t>*</a:t>
            </a:r>
            <a:endParaRPr lang="en-US" baseline="-40000" dirty="0">
              <a:solidFill>
                <a:schemeClr val="accent2"/>
              </a:solidFill>
            </a:endParaRPr>
          </a:p>
        </p:txBody>
      </p:sp>
      <p:cxnSp>
        <p:nvCxnSpPr>
          <p:cNvPr id="15" name="Straight Arrow Connector 14"/>
          <p:cNvCxnSpPr/>
          <p:nvPr/>
        </p:nvCxnSpPr>
        <p:spPr>
          <a:xfrm>
            <a:off x="1088572" y="900301"/>
            <a:ext cx="10886" cy="344406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68083" y="1714496"/>
            <a:ext cx="533400" cy="461665"/>
          </a:xfrm>
          <a:prstGeom prst="rect">
            <a:avLst/>
          </a:prstGeom>
          <a:noFill/>
        </p:spPr>
        <p:txBody>
          <a:bodyPr wrap="square" rtlCol="0">
            <a:spAutoFit/>
          </a:bodyPr>
          <a:lstStyle/>
          <a:p>
            <a:r>
              <a:rPr lang="el-GR" dirty="0" smtClean="0">
                <a:solidFill>
                  <a:schemeClr val="accent2"/>
                </a:solidFill>
              </a:rPr>
              <a:t>η</a:t>
            </a:r>
            <a:r>
              <a:rPr lang="en-US" baseline="-40000" dirty="0" smtClean="0">
                <a:solidFill>
                  <a:schemeClr val="accent2"/>
                </a:solidFill>
              </a:rPr>
              <a:t>0</a:t>
            </a:r>
            <a:endParaRPr lang="en-US" baseline="-40000" dirty="0">
              <a:solidFill>
                <a:schemeClr val="accent2"/>
              </a:solidFill>
            </a:endParaRPr>
          </a:p>
        </p:txBody>
      </p:sp>
      <p:sp>
        <p:nvSpPr>
          <p:cNvPr id="16" name="Flowchart: Connector 15"/>
          <p:cNvSpPr/>
          <p:nvPr/>
        </p:nvSpPr>
        <p:spPr>
          <a:xfrm>
            <a:off x="1094015" y="3063350"/>
            <a:ext cx="81645" cy="92527"/>
          </a:xfrm>
          <a:prstGeom prst="flowChartConnector">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9" name="Flowchart: Connector 18"/>
          <p:cNvSpPr/>
          <p:nvPr/>
        </p:nvSpPr>
        <p:spPr>
          <a:xfrm>
            <a:off x="1072241" y="1899064"/>
            <a:ext cx="81645" cy="92527"/>
          </a:xfrm>
          <a:prstGeom prst="flowChartConnector">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2" name="Straight Connector 21"/>
          <p:cNvCxnSpPr>
            <a:stCxn id="19" idx="6"/>
          </p:cNvCxnSpPr>
          <p:nvPr/>
        </p:nvCxnSpPr>
        <p:spPr>
          <a:xfrm>
            <a:off x="1153886" y="1945328"/>
            <a:ext cx="7217228" cy="0"/>
          </a:xfrm>
          <a:prstGeom prst="line">
            <a:avLst/>
          </a:prstGeom>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4"/>
          </p:cNvCxnSpPr>
          <p:nvPr/>
        </p:nvCxnSpPr>
        <p:spPr>
          <a:xfrm>
            <a:off x="1134838" y="3155877"/>
            <a:ext cx="7236276" cy="0"/>
          </a:xfrm>
          <a:prstGeom prst="line">
            <a:avLst/>
          </a:prstGeom>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371600" y="1945328"/>
            <a:ext cx="1023257" cy="1164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52" name="TextBox 23551"/>
          <p:cNvSpPr txBox="1"/>
          <p:nvPr/>
        </p:nvSpPr>
        <p:spPr>
          <a:xfrm>
            <a:off x="1300842" y="2176161"/>
            <a:ext cx="1164771" cy="830997"/>
          </a:xfrm>
          <a:prstGeom prst="rect">
            <a:avLst/>
          </a:prstGeom>
          <a:noFill/>
        </p:spPr>
        <p:txBody>
          <a:bodyPr wrap="square" rtlCol="0">
            <a:spAutoFit/>
          </a:bodyPr>
          <a:lstStyle/>
          <a:p>
            <a:r>
              <a:rPr lang="en-US" dirty="0" smtClean="0"/>
              <a:t>ODE</a:t>
            </a:r>
          </a:p>
          <a:p>
            <a:r>
              <a:rPr lang="en-US" dirty="0" smtClean="0"/>
              <a:t>(B</a:t>
            </a:r>
            <a:r>
              <a:rPr lang="en-US" dirty="0"/>
              <a:t>,</a:t>
            </a:r>
            <a:r>
              <a:rPr lang="el-GR" dirty="0">
                <a:solidFill>
                  <a:schemeClr val="accent2"/>
                </a:solidFill>
              </a:rPr>
              <a:t> η</a:t>
            </a:r>
            <a:r>
              <a:rPr lang="en-US" dirty="0"/>
              <a:t>)</a:t>
            </a:r>
          </a:p>
        </p:txBody>
      </p:sp>
      <p:sp>
        <p:nvSpPr>
          <p:cNvPr id="23556" name="TextBox 23555"/>
          <p:cNvSpPr txBox="1"/>
          <p:nvPr/>
        </p:nvSpPr>
        <p:spPr>
          <a:xfrm>
            <a:off x="4191000" y="2342370"/>
            <a:ext cx="1143000" cy="461665"/>
          </a:xfrm>
          <a:prstGeom prst="rect">
            <a:avLst/>
          </a:prstGeom>
          <a:noFill/>
        </p:spPr>
        <p:txBody>
          <a:bodyPr wrap="square" rtlCol="0">
            <a:spAutoFit/>
          </a:bodyPr>
          <a:lstStyle/>
          <a:p>
            <a:r>
              <a:rPr lang="en-US" dirty="0" smtClean="0"/>
              <a:t>V(B,</a:t>
            </a:r>
            <a:r>
              <a:rPr lang="el-GR" dirty="0" smtClean="0">
                <a:solidFill>
                  <a:schemeClr val="accent2"/>
                </a:solidFill>
              </a:rPr>
              <a:t>η</a:t>
            </a:r>
            <a:r>
              <a:rPr lang="en-US" dirty="0" smtClean="0"/>
              <a:t>)</a:t>
            </a:r>
            <a:endParaRPr lang="en-US" dirty="0"/>
          </a:p>
        </p:txBody>
      </p:sp>
      <p:sp>
        <p:nvSpPr>
          <p:cNvPr id="23557" name="TextBox 23556"/>
          <p:cNvSpPr txBox="1"/>
          <p:nvPr/>
        </p:nvSpPr>
        <p:spPr>
          <a:xfrm>
            <a:off x="7195455" y="2387179"/>
            <a:ext cx="1295402" cy="461665"/>
          </a:xfrm>
          <a:prstGeom prst="rect">
            <a:avLst/>
          </a:prstGeom>
          <a:noFill/>
        </p:spPr>
        <p:txBody>
          <a:bodyPr wrap="square" rtlCol="0">
            <a:spAutoFit/>
          </a:bodyPr>
          <a:lstStyle/>
          <a:p>
            <a:r>
              <a:rPr lang="en-US" dirty="0" smtClean="0"/>
              <a:t>J</a:t>
            </a:r>
            <a:r>
              <a:rPr lang="el-GR" baseline="-25000" dirty="0" smtClean="0"/>
              <a:t>β</a:t>
            </a:r>
            <a:r>
              <a:rPr lang="en-US" dirty="0" smtClean="0"/>
              <a:t>(B,</a:t>
            </a:r>
            <a:r>
              <a:rPr lang="el-GR" dirty="0">
                <a:solidFill>
                  <a:schemeClr val="accent2"/>
                </a:solidFill>
              </a:rPr>
              <a:t> </a:t>
            </a:r>
            <a:r>
              <a:rPr lang="el-GR" dirty="0" smtClean="0">
                <a:solidFill>
                  <a:schemeClr val="accent2"/>
                </a:solidFill>
              </a:rPr>
              <a:t>η</a:t>
            </a:r>
            <a:r>
              <a:rPr lang="en-US" dirty="0" smtClean="0">
                <a:solidFill>
                  <a:schemeClr val="accent2"/>
                </a:solidFill>
              </a:rPr>
              <a:t>)</a:t>
            </a:r>
            <a:endParaRPr lang="en-US" dirty="0"/>
          </a:p>
        </p:txBody>
      </p:sp>
      <p:sp>
        <p:nvSpPr>
          <p:cNvPr id="23559" name="Striped Right Arrow 23558"/>
          <p:cNvSpPr/>
          <p:nvPr/>
        </p:nvSpPr>
        <p:spPr>
          <a:xfrm rot="10800000">
            <a:off x="5660570" y="2307075"/>
            <a:ext cx="1132115" cy="55905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Striped Right Arrow 39"/>
          <p:cNvSpPr/>
          <p:nvPr/>
        </p:nvSpPr>
        <p:spPr>
          <a:xfrm rot="10800000">
            <a:off x="5666010" y="3178846"/>
            <a:ext cx="1132115" cy="55905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triped Right Arrow 40"/>
          <p:cNvSpPr/>
          <p:nvPr/>
        </p:nvSpPr>
        <p:spPr>
          <a:xfrm rot="10800000">
            <a:off x="5660570" y="1318232"/>
            <a:ext cx="1132115" cy="55905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triped Right Arrow 41"/>
          <p:cNvSpPr/>
          <p:nvPr/>
        </p:nvSpPr>
        <p:spPr>
          <a:xfrm rot="10800000">
            <a:off x="2623456" y="2338481"/>
            <a:ext cx="1132115" cy="55905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60" name="TextBox 23559"/>
          <p:cNvSpPr txBox="1"/>
          <p:nvPr/>
        </p:nvSpPr>
        <p:spPr>
          <a:xfrm>
            <a:off x="5959923" y="2234540"/>
            <a:ext cx="707572" cy="461665"/>
          </a:xfrm>
          <a:prstGeom prst="rect">
            <a:avLst/>
          </a:prstGeom>
          <a:noFill/>
        </p:spPr>
        <p:txBody>
          <a:bodyPr wrap="square" rtlCol="0">
            <a:spAutoFit/>
          </a:bodyPr>
          <a:lstStyle/>
          <a:p>
            <a:r>
              <a:rPr lang="el-GR" baseline="-25000" dirty="0" smtClean="0"/>
              <a:t>β</a:t>
            </a:r>
            <a:r>
              <a:rPr lang="en-US" baseline="-25000" dirty="0" smtClean="0"/>
              <a:t>     0  </a:t>
            </a:r>
            <a:endParaRPr lang="en-US" dirty="0"/>
          </a:p>
        </p:txBody>
      </p:sp>
      <p:cxnSp>
        <p:nvCxnSpPr>
          <p:cNvPr id="23562" name="Straight Arrow Connector 23561"/>
          <p:cNvCxnSpPr/>
          <p:nvPr/>
        </p:nvCxnSpPr>
        <p:spPr>
          <a:xfrm>
            <a:off x="6183080" y="2573202"/>
            <a:ext cx="26125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47" name="TextBox 46"/>
          <p:cNvSpPr txBox="1"/>
          <p:nvPr/>
        </p:nvSpPr>
        <p:spPr>
          <a:xfrm>
            <a:off x="5959924" y="3119713"/>
            <a:ext cx="707572" cy="461665"/>
          </a:xfrm>
          <a:prstGeom prst="rect">
            <a:avLst/>
          </a:prstGeom>
          <a:noFill/>
        </p:spPr>
        <p:txBody>
          <a:bodyPr wrap="square" rtlCol="0">
            <a:spAutoFit/>
          </a:bodyPr>
          <a:lstStyle/>
          <a:p>
            <a:r>
              <a:rPr lang="el-GR" baseline="-25000" dirty="0" smtClean="0"/>
              <a:t>β</a:t>
            </a:r>
            <a:r>
              <a:rPr lang="en-US" baseline="-25000" dirty="0" smtClean="0"/>
              <a:t>     0  </a:t>
            </a:r>
            <a:endParaRPr lang="en-US" dirty="0"/>
          </a:p>
        </p:txBody>
      </p:sp>
      <p:cxnSp>
        <p:nvCxnSpPr>
          <p:cNvPr id="48" name="Straight Arrow Connector 47"/>
          <p:cNvCxnSpPr/>
          <p:nvPr/>
        </p:nvCxnSpPr>
        <p:spPr>
          <a:xfrm>
            <a:off x="6183081" y="3458375"/>
            <a:ext cx="26125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49" name="TextBox 48"/>
          <p:cNvSpPr txBox="1"/>
          <p:nvPr/>
        </p:nvSpPr>
        <p:spPr>
          <a:xfrm>
            <a:off x="5954483" y="1271330"/>
            <a:ext cx="707572" cy="461665"/>
          </a:xfrm>
          <a:prstGeom prst="rect">
            <a:avLst/>
          </a:prstGeom>
          <a:noFill/>
        </p:spPr>
        <p:txBody>
          <a:bodyPr wrap="square" rtlCol="0">
            <a:spAutoFit/>
          </a:bodyPr>
          <a:lstStyle/>
          <a:p>
            <a:r>
              <a:rPr lang="el-GR" baseline="-25000" dirty="0" smtClean="0"/>
              <a:t>β</a:t>
            </a:r>
            <a:r>
              <a:rPr lang="en-US" baseline="-25000" dirty="0" smtClean="0"/>
              <a:t>     0  </a:t>
            </a:r>
            <a:endParaRPr lang="en-US" dirty="0"/>
          </a:p>
        </p:txBody>
      </p:sp>
      <p:cxnSp>
        <p:nvCxnSpPr>
          <p:cNvPr id="50" name="Straight Arrow Connector 49"/>
          <p:cNvCxnSpPr/>
          <p:nvPr/>
        </p:nvCxnSpPr>
        <p:spPr>
          <a:xfrm>
            <a:off x="6177640" y="1609992"/>
            <a:ext cx="26125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23564" name="Rectangle 23563"/>
          <p:cNvSpPr/>
          <p:nvPr/>
        </p:nvSpPr>
        <p:spPr>
          <a:xfrm rot="18940219">
            <a:off x="5431525" y="2203762"/>
            <a:ext cx="2471943" cy="523220"/>
          </a:xfrm>
          <a:prstGeom prst="rect">
            <a:avLst/>
          </a:prstGeom>
          <a:noFill/>
        </p:spPr>
        <p:txBody>
          <a:bodyPr wrap="square" lIns="91440" tIns="45720" rIns="91440" bIns="45720">
            <a:spAutoFit/>
          </a:bodyPr>
          <a:lstStyle/>
          <a:p>
            <a:pPr algn="ctr"/>
            <a:r>
              <a:rPr lang="en-US" sz="2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Kushner</a:t>
            </a:r>
            <a:endParaRPr lang="en-US"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2" name="Rectangle 51"/>
          <p:cNvSpPr/>
          <p:nvPr/>
        </p:nvSpPr>
        <p:spPr>
          <a:xfrm rot="18940219">
            <a:off x="2486468" y="2391011"/>
            <a:ext cx="1774264" cy="523220"/>
          </a:xfrm>
          <a:prstGeom prst="rect">
            <a:avLst/>
          </a:prstGeom>
          <a:noFill/>
        </p:spPr>
        <p:txBody>
          <a:bodyPr wrap="square" lIns="91440" tIns="45720" rIns="91440" bIns="45720">
            <a:spAutoFit/>
          </a:bodyPr>
          <a:lstStyle/>
          <a:p>
            <a:pPr algn="ctr"/>
            <a:r>
              <a:rPr lang="en-US" sz="2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HJB</a:t>
            </a:r>
            <a:endParaRPr lang="en-US"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3565" name="TextBox 23564"/>
          <p:cNvSpPr txBox="1"/>
          <p:nvPr/>
        </p:nvSpPr>
        <p:spPr>
          <a:xfrm>
            <a:off x="7184569" y="618253"/>
            <a:ext cx="1317173" cy="461665"/>
          </a:xfrm>
          <a:prstGeom prst="rect">
            <a:avLst/>
          </a:prstGeom>
          <a:noFill/>
        </p:spPr>
        <p:txBody>
          <a:bodyPr wrap="square" rtlCol="0">
            <a:spAutoFit/>
          </a:bodyPr>
          <a:lstStyle/>
          <a:p>
            <a:r>
              <a:rPr lang="en-US" dirty="0" err="1" smtClean="0"/>
              <a:t>Dt</a:t>
            </a:r>
            <a:r>
              <a:rPr lang="en-US" dirty="0" smtClean="0"/>
              <a:t>-time</a:t>
            </a:r>
            <a:endParaRPr lang="en-US" dirty="0"/>
          </a:p>
        </p:txBody>
      </p:sp>
      <p:sp>
        <p:nvSpPr>
          <p:cNvPr id="54" name="TextBox 53"/>
          <p:cNvSpPr txBox="1"/>
          <p:nvPr/>
        </p:nvSpPr>
        <p:spPr>
          <a:xfrm>
            <a:off x="4131129" y="630102"/>
            <a:ext cx="1317173" cy="461665"/>
          </a:xfrm>
          <a:prstGeom prst="rect">
            <a:avLst/>
          </a:prstGeom>
          <a:noFill/>
        </p:spPr>
        <p:txBody>
          <a:bodyPr wrap="square" rtlCol="0">
            <a:spAutoFit/>
          </a:bodyPr>
          <a:lstStyle/>
          <a:p>
            <a:r>
              <a:rPr lang="en-US" dirty="0" smtClean="0"/>
              <a:t>Ct-time</a:t>
            </a:r>
            <a:endParaRPr lang="en-US" dirty="0"/>
          </a:p>
        </p:txBody>
      </p:sp>
      <p:sp>
        <p:nvSpPr>
          <p:cNvPr id="23574" name="TextBox 23573"/>
          <p:cNvSpPr txBox="1"/>
          <p:nvPr/>
        </p:nvSpPr>
        <p:spPr>
          <a:xfrm>
            <a:off x="7255325" y="5017732"/>
            <a:ext cx="1175659" cy="461665"/>
          </a:xfrm>
          <a:prstGeom prst="rect">
            <a:avLst/>
          </a:prstGeom>
          <a:noFill/>
        </p:spPr>
        <p:txBody>
          <a:bodyPr wrap="square" rtlCol="0">
            <a:spAutoFit/>
          </a:bodyPr>
          <a:lstStyle/>
          <a:p>
            <a:r>
              <a:rPr lang="en-US" dirty="0" smtClean="0"/>
              <a:t>V</a:t>
            </a:r>
            <a:r>
              <a:rPr lang="el-GR" baseline="-25000" dirty="0" smtClean="0"/>
              <a:t>β</a:t>
            </a:r>
            <a:r>
              <a:rPr lang="en-US" dirty="0"/>
              <a:t> </a:t>
            </a:r>
            <a:r>
              <a:rPr lang="en-US" dirty="0" smtClean="0"/>
              <a:t>(B)</a:t>
            </a:r>
            <a:endParaRPr lang="en-US" baseline="-25000" dirty="0"/>
          </a:p>
        </p:txBody>
      </p:sp>
      <p:sp>
        <p:nvSpPr>
          <p:cNvPr id="23583" name="Bevel 23582"/>
          <p:cNvSpPr/>
          <p:nvPr/>
        </p:nvSpPr>
        <p:spPr>
          <a:xfrm>
            <a:off x="1300842" y="3130500"/>
            <a:ext cx="1164771" cy="123343"/>
          </a:xfrm>
          <a:prstGeom prst="bevel">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55393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6" name="Explosion 1 23575"/>
          <p:cNvSpPr/>
          <p:nvPr/>
        </p:nvSpPr>
        <p:spPr>
          <a:xfrm>
            <a:off x="6906981" y="4662315"/>
            <a:ext cx="1594761" cy="1172497"/>
          </a:xfrm>
          <a:prstGeom prst="irregularSeal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1372" y="89581"/>
            <a:ext cx="8229600" cy="879248"/>
          </a:xfrm>
        </p:spPr>
        <p:txBody>
          <a:bodyPr/>
          <a:lstStyle/>
          <a:p>
            <a:r>
              <a:rPr lang="en-US" dirty="0" smtClean="0"/>
              <a:t>Proof Map</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72</a:t>
            </a:fld>
            <a:endParaRPr lang="en-US"/>
          </a:p>
        </p:txBody>
      </p:sp>
      <p:sp>
        <p:nvSpPr>
          <p:cNvPr id="8" name="Rounded Rectangle 7"/>
          <p:cNvSpPr/>
          <p:nvPr/>
        </p:nvSpPr>
        <p:spPr>
          <a:xfrm>
            <a:off x="4227740" y="1263706"/>
            <a:ext cx="1050471" cy="2342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315198" y="1202870"/>
            <a:ext cx="947057" cy="2403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95298" y="2792179"/>
            <a:ext cx="533400" cy="461665"/>
          </a:xfrm>
          <a:prstGeom prst="rect">
            <a:avLst/>
          </a:prstGeom>
          <a:noFill/>
        </p:spPr>
        <p:txBody>
          <a:bodyPr wrap="square" rtlCol="0">
            <a:spAutoFit/>
          </a:bodyPr>
          <a:lstStyle/>
          <a:p>
            <a:r>
              <a:rPr lang="el-GR" dirty="0" smtClean="0">
                <a:solidFill>
                  <a:schemeClr val="accent2"/>
                </a:solidFill>
              </a:rPr>
              <a:t>η</a:t>
            </a:r>
            <a:r>
              <a:rPr lang="en-US" baseline="-40000" dirty="0" smtClean="0">
                <a:solidFill>
                  <a:schemeClr val="accent2"/>
                </a:solidFill>
              </a:rPr>
              <a:t>*</a:t>
            </a:r>
            <a:endParaRPr lang="en-US" baseline="-40000" dirty="0">
              <a:solidFill>
                <a:schemeClr val="accent2"/>
              </a:solidFill>
            </a:endParaRPr>
          </a:p>
        </p:txBody>
      </p:sp>
      <p:cxnSp>
        <p:nvCxnSpPr>
          <p:cNvPr id="15" name="Straight Arrow Connector 14"/>
          <p:cNvCxnSpPr/>
          <p:nvPr/>
        </p:nvCxnSpPr>
        <p:spPr>
          <a:xfrm>
            <a:off x="1088572" y="900301"/>
            <a:ext cx="10886" cy="344406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68083" y="1714496"/>
            <a:ext cx="533400" cy="461665"/>
          </a:xfrm>
          <a:prstGeom prst="rect">
            <a:avLst/>
          </a:prstGeom>
          <a:noFill/>
        </p:spPr>
        <p:txBody>
          <a:bodyPr wrap="square" rtlCol="0">
            <a:spAutoFit/>
          </a:bodyPr>
          <a:lstStyle/>
          <a:p>
            <a:r>
              <a:rPr lang="el-GR" dirty="0" smtClean="0">
                <a:solidFill>
                  <a:schemeClr val="accent2"/>
                </a:solidFill>
              </a:rPr>
              <a:t>η</a:t>
            </a:r>
            <a:r>
              <a:rPr lang="en-US" baseline="-40000" dirty="0" smtClean="0">
                <a:solidFill>
                  <a:schemeClr val="accent2"/>
                </a:solidFill>
              </a:rPr>
              <a:t>0</a:t>
            </a:r>
            <a:endParaRPr lang="en-US" baseline="-40000" dirty="0">
              <a:solidFill>
                <a:schemeClr val="accent2"/>
              </a:solidFill>
            </a:endParaRPr>
          </a:p>
        </p:txBody>
      </p:sp>
      <p:sp>
        <p:nvSpPr>
          <p:cNvPr id="16" name="Flowchart: Connector 15"/>
          <p:cNvSpPr/>
          <p:nvPr/>
        </p:nvSpPr>
        <p:spPr>
          <a:xfrm>
            <a:off x="1094015" y="3063350"/>
            <a:ext cx="81645" cy="92527"/>
          </a:xfrm>
          <a:prstGeom prst="flowChartConnector">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9" name="Flowchart: Connector 18"/>
          <p:cNvSpPr/>
          <p:nvPr/>
        </p:nvSpPr>
        <p:spPr>
          <a:xfrm>
            <a:off x="1072241" y="1899064"/>
            <a:ext cx="81645" cy="92527"/>
          </a:xfrm>
          <a:prstGeom prst="flowChartConnector">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2" name="Straight Connector 21"/>
          <p:cNvCxnSpPr>
            <a:stCxn id="19" idx="6"/>
          </p:cNvCxnSpPr>
          <p:nvPr/>
        </p:nvCxnSpPr>
        <p:spPr>
          <a:xfrm>
            <a:off x="1153886" y="1945328"/>
            <a:ext cx="7217228" cy="0"/>
          </a:xfrm>
          <a:prstGeom prst="line">
            <a:avLst/>
          </a:prstGeom>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4"/>
          </p:cNvCxnSpPr>
          <p:nvPr/>
        </p:nvCxnSpPr>
        <p:spPr>
          <a:xfrm>
            <a:off x="1134838" y="3155877"/>
            <a:ext cx="7236276" cy="0"/>
          </a:xfrm>
          <a:prstGeom prst="line">
            <a:avLst/>
          </a:prstGeom>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371600" y="1945328"/>
            <a:ext cx="1023257" cy="1164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52" name="TextBox 23551"/>
          <p:cNvSpPr txBox="1"/>
          <p:nvPr/>
        </p:nvSpPr>
        <p:spPr>
          <a:xfrm>
            <a:off x="1300842" y="2176161"/>
            <a:ext cx="1164771" cy="830997"/>
          </a:xfrm>
          <a:prstGeom prst="rect">
            <a:avLst/>
          </a:prstGeom>
          <a:noFill/>
        </p:spPr>
        <p:txBody>
          <a:bodyPr wrap="square" rtlCol="0">
            <a:spAutoFit/>
          </a:bodyPr>
          <a:lstStyle/>
          <a:p>
            <a:r>
              <a:rPr lang="en-US" dirty="0" smtClean="0"/>
              <a:t>ODE</a:t>
            </a:r>
          </a:p>
          <a:p>
            <a:r>
              <a:rPr lang="en-US" dirty="0" smtClean="0"/>
              <a:t>(B</a:t>
            </a:r>
            <a:r>
              <a:rPr lang="en-US" dirty="0"/>
              <a:t>,</a:t>
            </a:r>
            <a:r>
              <a:rPr lang="el-GR" dirty="0">
                <a:solidFill>
                  <a:schemeClr val="accent2"/>
                </a:solidFill>
              </a:rPr>
              <a:t> η</a:t>
            </a:r>
            <a:r>
              <a:rPr lang="en-US" dirty="0"/>
              <a:t>)</a:t>
            </a:r>
          </a:p>
        </p:txBody>
      </p:sp>
      <p:sp>
        <p:nvSpPr>
          <p:cNvPr id="23556" name="TextBox 23555"/>
          <p:cNvSpPr txBox="1"/>
          <p:nvPr/>
        </p:nvSpPr>
        <p:spPr>
          <a:xfrm>
            <a:off x="4191000" y="2342370"/>
            <a:ext cx="1143000" cy="461665"/>
          </a:xfrm>
          <a:prstGeom prst="rect">
            <a:avLst/>
          </a:prstGeom>
          <a:noFill/>
        </p:spPr>
        <p:txBody>
          <a:bodyPr wrap="square" rtlCol="0">
            <a:spAutoFit/>
          </a:bodyPr>
          <a:lstStyle/>
          <a:p>
            <a:r>
              <a:rPr lang="en-US" dirty="0" smtClean="0"/>
              <a:t>V(B,</a:t>
            </a:r>
            <a:r>
              <a:rPr lang="el-GR" dirty="0" smtClean="0">
                <a:solidFill>
                  <a:schemeClr val="accent2"/>
                </a:solidFill>
              </a:rPr>
              <a:t>η</a:t>
            </a:r>
            <a:r>
              <a:rPr lang="en-US" dirty="0" smtClean="0"/>
              <a:t>)</a:t>
            </a:r>
            <a:endParaRPr lang="en-US" dirty="0"/>
          </a:p>
        </p:txBody>
      </p:sp>
      <p:sp>
        <p:nvSpPr>
          <p:cNvPr id="23557" name="TextBox 23556"/>
          <p:cNvSpPr txBox="1"/>
          <p:nvPr/>
        </p:nvSpPr>
        <p:spPr>
          <a:xfrm>
            <a:off x="7195455" y="2387179"/>
            <a:ext cx="1295402" cy="461665"/>
          </a:xfrm>
          <a:prstGeom prst="rect">
            <a:avLst/>
          </a:prstGeom>
          <a:noFill/>
        </p:spPr>
        <p:txBody>
          <a:bodyPr wrap="square" rtlCol="0">
            <a:spAutoFit/>
          </a:bodyPr>
          <a:lstStyle/>
          <a:p>
            <a:r>
              <a:rPr lang="en-US" dirty="0" smtClean="0"/>
              <a:t>J</a:t>
            </a:r>
            <a:r>
              <a:rPr lang="el-GR" baseline="-25000" dirty="0" smtClean="0"/>
              <a:t>β</a:t>
            </a:r>
            <a:r>
              <a:rPr lang="en-US" dirty="0" smtClean="0"/>
              <a:t>(B,</a:t>
            </a:r>
            <a:r>
              <a:rPr lang="el-GR" dirty="0">
                <a:solidFill>
                  <a:schemeClr val="accent2"/>
                </a:solidFill>
              </a:rPr>
              <a:t> </a:t>
            </a:r>
            <a:r>
              <a:rPr lang="el-GR" dirty="0" smtClean="0">
                <a:solidFill>
                  <a:schemeClr val="accent2"/>
                </a:solidFill>
              </a:rPr>
              <a:t>η</a:t>
            </a:r>
            <a:r>
              <a:rPr lang="en-US" dirty="0" smtClean="0">
                <a:solidFill>
                  <a:schemeClr val="accent2"/>
                </a:solidFill>
              </a:rPr>
              <a:t>)</a:t>
            </a:r>
            <a:endParaRPr lang="en-US" dirty="0"/>
          </a:p>
        </p:txBody>
      </p:sp>
      <p:sp>
        <p:nvSpPr>
          <p:cNvPr id="23559" name="Striped Right Arrow 23558"/>
          <p:cNvSpPr/>
          <p:nvPr/>
        </p:nvSpPr>
        <p:spPr>
          <a:xfrm rot="10800000">
            <a:off x="5660570" y="2307075"/>
            <a:ext cx="1132115" cy="55905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Striped Right Arrow 39"/>
          <p:cNvSpPr/>
          <p:nvPr/>
        </p:nvSpPr>
        <p:spPr>
          <a:xfrm rot="10800000">
            <a:off x="5666010" y="3178846"/>
            <a:ext cx="1132115" cy="55905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triped Right Arrow 40"/>
          <p:cNvSpPr/>
          <p:nvPr/>
        </p:nvSpPr>
        <p:spPr>
          <a:xfrm rot="10800000">
            <a:off x="5660570" y="1318232"/>
            <a:ext cx="1132115" cy="55905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triped Right Arrow 41"/>
          <p:cNvSpPr/>
          <p:nvPr/>
        </p:nvSpPr>
        <p:spPr>
          <a:xfrm rot="10800000">
            <a:off x="2623456" y="2338481"/>
            <a:ext cx="1132115" cy="55905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60" name="TextBox 23559"/>
          <p:cNvSpPr txBox="1"/>
          <p:nvPr/>
        </p:nvSpPr>
        <p:spPr>
          <a:xfrm>
            <a:off x="5959923" y="2234540"/>
            <a:ext cx="707572" cy="461665"/>
          </a:xfrm>
          <a:prstGeom prst="rect">
            <a:avLst/>
          </a:prstGeom>
          <a:noFill/>
        </p:spPr>
        <p:txBody>
          <a:bodyPr wrap="square" rtlCol="0">
            <a:spAutoFit/>
          </a:bodyPr>
          <a:lstStyle/>
          <a:p>
            <a:r>
              <a:rPr lang="el-GR" baseline="-25000" dirty="0" smtClean="0"/>
              <a:t>β</a:t>
            </a:r>
            <a:r>
              <a:rPr lang="en-US" baseline="-25000" dirty="0" smtClean="0"/>
              <a:t>     0  </a:t>
            </a:r>
            <a:endParaRPr lang="en-US" dirty="0"/>
          </a:p>
        </p:txBody>
      </p:sp>
      <p:cxnSp>
        <p:nvCxnSpPr>
          <p:cNvPr id="23562" name="Straight Arrow Connector 23561"/>
          <p:cNvCxnSpPr/>
          <p:nvPr/>
        </p:nvCxnSpPr>
        <p:spPr>
          <a:xfrm>
            <a:off x="6183080" y="2573202"/>
            <a:ext cx="26125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47" name="TextBox 46"/>
          <p:cNvSpPr txBox="1"/>
          <p:nvPr/>
        </p:nvSpPr>
        <p:spPr>
          <a:xfrm>
            <a:off x="5959924" y="3119713"/>
            <a:ext cx="707572" cy="461665"/>
          </a:xfrm>
          <a:prstGeom prst="rect">
            <a:avLst/>
          </a:prstGeom>
          <a:noFill/>
        </p:spPr>
        <p:txBody>
          <a:bodyPr wrap="square" rtlCol="0">
            <a:spAutoFit/>
          </a:bodyPr>
          <a:lstStyle/>
          <a:p>
            <a:r>
              <a:rPr lang="el-GR" baseline="-25000" dirty="0" smtClean="0"/>
              <a:t>β</a:t>
            </a:r>
            <a:r>
              <a:rPr lang="en-US" baseline="-25000" dirty="0" smtClean="0"/>
              <a:t>     0  </a:t>
            </a:r>
            <a:endParaRPr lang="en-US" dirty="0"/>
          </a:p>
        </p:txBody>
      </p:sp>
      <p:cxnSp>
        <p:nvCxnSpPr>
          <p:cNvPr id="48" name="Straight Arrow Connector 47"/>
          <p:cNvCxnSpPr/>
          <p:nvPr/>
        </p:nvCxnSpPr>
        <p:spPr>
          <a:xfrm>
            <a:off x="6183081" y="3458375"/>
            <a:ext cx="26125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49" name="TextBox 48"/>
          <p:cNvSpPr txBox="1"/>
          <p:nvPr/>
        </p:nvSpPr>
        <p:spPr>
          <a:xfrm>
            <a:off x="5954483" y="1271330"/>
            <a:ext cx="707572" cy="461665"/>
          </a:xfrm>
          <a:prstGeom prst="rect">
            <a:avLst/>
          </a:prstGeom>
          <a:noFill/>
        </p:spPr>
        <p:txBody>
          <a:bodyPr wrap="square" rtlCol="0">
            <a:spAutoFit/>
          </a:bodyPr>
          <a:lstStyle/>
          <a:p>
            <a:r>
              <a:rPr lang="el-GR" baseline="-25000" dirty="0" smtClean="0"/>
              <a:t>β</a:t>
            </a:r>
            <a:r>
              <a:rPr lang="en-US" baseline="-25000" dirty="0" smtClean="0"/>
              <a:t>     0  </a:t>
            </a:r>
            <a:endParaRPr lang="en-US" dirty="0"/>
          </a:p>
        </p:txBody>
      </p:sp>
      <p:cxnSp>
        <p:nvCxnSpPr>
          <p:cNvPr id="50" name="Straight Arrow Connector 49"/>
          <p:cNvCxnSpPr/>
          <p:nvPr/>
        </p:nvCxnSpPr>
        <p:spPr>
          <a:xfrm>
            <a:off x="6177640" y="1609992"/>
            <a:ext cx="26125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52" name="Rectangle 51"/>
          <p:cNvSpPr/>
          <p:nvPr/>
        </p:nvSpPr>
        <p:spPr>
          <a:xfrm rot="18940219">
            <a:off x="2486468" y="2391011"/>
            <a:ext cx="1774264" cy="523220"/>
          </a:xfrm>
          <a:prstGeom prst="rect">
            <a:avLst/>
          </a:prstGeom>
          <a:noFill/>
        </p:spPr>
        <p:txBody>
          <a:bodyPr wrap="square" lIns="91440" tIns="45720" rIns="91440" bIns="45720">
            <a:spAutoFit/>
          </a:bodyPr>
          <a:lstStyle/>
          <a:p>
            <a:pPr algn="ctr"/>
            <a:r>
              <a:rPr lang="en-US" sz="2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HJB</a:t>
            </a:r>
            <a:endParaRPr lang="en-US"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3565" name="TextBox 23564"/>
          <p:cNvSpPr txBox="1"/>
          <p:nvPr/>
        </p:nvSpPr>
        <p:spPr>
          <a:xfrm>
            <a:off x="7184569" y="618253"/>
            <a:ext cx="1317173" cy="461665"/>
          </a:xfrm>
          <a:prstGeom prst="rect">
            <a:avLst/>
          </a:prstGeom>
          <a:noFill/>
        </p:spPr>
        <p:txBody>
          <a:bodyPr wrap="square" rtlCol="0">
            <a:spAutoFit/>
          </a:bodyPr>
          <a:lstStyle/>
          <a:p>
            <a:r>
              <a:rPr lang="en-US" dirty="0" err="1" smtClean="0"/>
              <a:t>Dt</a:t>
            </a:r>
            <a:r>
              <a:rPr lang="en-US" dirty="0" smtClean="0"/>
              <a:t>-time</a:t>
            </a:r>
            <a:endParaRPr lang="en-US" dirty="0"/>
          </a:p>
        </p:txBody>
      </p:sp>
      <p:sp>
        <p:nvSpPr>
          <p:cNvPr id="54" name="TextBox 53"/>
          <p:cNvSpPr txBox="1"/>
          <p:nvPr/>
        </p:nvSpPr>
        <p:spPr>
          <a:xfrm>
            <a:off x="4131129" y="630102"/>
            <a:ext cx="1317173" cy="461665"/>
          </a:xfrm>
          <a:prstGeom prst="rect">
            <a:avLst/>
          </a:prstGeom>
          <a:noFill/>
        </p:spPr>
        <p:txBody>
          <a:bodyPr wrap="square" rtlCol="0">
            <a:spAutoFit/>
          </a:bodyPr>
          <a:lstStyle/>
          <a:p>
            <a:r>
              <a:rPr lang="en-US" dirty="0" smtClean="0"/>
              <a:t>Ct-time</a:t>
            </a:r>
            <a:endParaRPr lang="en-US" dirty="0"/>
          </a:p>
        </p:txBody>
      </p:sp>
      <p:sp>
        <p:nvSpPr>
          <p:cNvPr id="23574" name="TextBox 23573"/>
          <p:cNvSpPr txBox="1"/>
          <p:nvPr/>
        </p:nvSpPr>
        <p:spPr>
          <a:xfrm>
            <a:off x="7255325" y="5017732"/>
            <a:ext cx="1175659" cy="461665"/>
          </a:xfrm>
          <a:prstGeom prst="rect">
            <a:avLst/>
          </a:prstGeom>
          <a:noFill/>
        </p:spPr>
        <p:txBody>
          <a:bodyPr wrap="square" rtlCol="0">
            <a:spAutoFit/>
          </a:bodyPr>
          <a:lstStyle/>
          <a:p>
            <a:r>
              <a:rPr lang="en-US" dirty="0" smtClean="0"/>
              <a:t>V</a:t>
            </a:r>
            <a:r>
              <a:rPr lang="el-GR" baseline="-25000" dirty="0" smtClean="0"/>
              <a:t>β</a:t>
            </a:r>
            <a:r>
              <a:rPr lang="en-US" dirty="0"/>
              <a:t> </a:t>
            </a:r>
            <a:r>
              <a:rPr lang="en-US" dirty="0" smtClean="0"/>
              <a:t>(B)</a:t>
            </a:r>
            <a:endParaRPr lang="en-US" baseline="-25000" dirty="0"/>
          </a:p>
        </p:txBody>
      </p:sp>
      <p:sp>
        <p:nvSpPr>
          <p:cNvPr id="83" name="Striped Right Arrow 82"/>
          <p:cNvSpPr/>
          <p:nvPr/>
        </p:nvSpPr>
        <p:spPr>
          <a:xfrm rot="16200000">
            <a:off x="7191175" y="3774159"/>
            <a:ext cx="1042811" cy="72964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7184569" y="3835945"/>
            <a:ext cx="1017923" cy="923330"/>
          </a:xfrm>
          <a:prstGeom prst="rect">
            <a:avLst/>
          </a:prstGeom>
          <a:noFill/>
        </p:spPr>
        <p:txBody>
          <a:bodyPr wrap="squar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3583" name="Bevel 23582"/>
          <p:cNvSpPr/>
          <p:nvPr/>
        </p:nvSpPr>
        <p:spPr>
          <a:xfrm>
            <a:off x="1300842" y="3130500"/>
            <a:ext cx="1164771" cy="123343"/>
          </a:xfrm>
          <a:prstGeom prst="bevel">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rot="21429751">
            <a:off x="6478782" y="3802525"/>
            <a:ext cx="2619888" cy="369332"/>
          </a:xfrm>
          <a:prstGeom prst="rect">
            <a:avLst/>
          </a:prstGeom>
          <a:noFill/>
        </p:spPr>
        <p:txBody>
          <a:bodyPr wrap="square" lIns="91440" tIns="45720" rIns="91440" bIns="45720">
            <a:spAutoFit/>
          </a:bodyPr>
          <a:lstStyle/>
          <a:p>
            <a:pPr algn="ctr"/>
            <a:r>
              <a:rPr lang="en-US"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Exit payoff ~optional</a:t>
            </a:r>
            <a:endParaRPr 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7" name="Rectangle 36"/>
          <p:cNvSpPr/>
          <p:nvPr/>
        </p:nvSpPr>
        <p:spPr>
          <a:xfrm rot="18940219">
            <a:off x="5431525" y="2203762"/>
            <a:ext cx="2471943" cy="523220"/>
          </a:xfrm>
          <a:prstGeom prst="rect">
            <a:avLst/>
          </a:prstGeom>
          <a:noFill/>
        </p:spPr>
        <p:txBody>
          <a:bodyPr wrap="square" lIns="91440" tIns="45720" rIns="91440" bIns="45720">
            <a:spAutoFit/>
          </a:bodyPr>
          <a:lstStyle/>
          <a:p>
            <a:pPr algn="ctr"/>
            <a:r>
              <a:rPr lang="en-US" sz="2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Kushner</a:t>
            </a:r>
            <a:endParaRPr lang="en-US"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58681924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ounded Rectangle 81"/>
          <p:cNvSpPr/>
          <p:nvPr/>
        </p:nvSpPr>
        <p:spPr>
          <a:xfrm>
            <a:off x="4007154" y="5627770"/>
            <a:ext cx="1256872" cy="58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82" name="Rounded Rectangle 23581"/>
          <p:cNvSpPr/>
          <p:nvPr/>
        </p:nvSpPr>
        <p:spPr>
          <a:xfrm>
            <a:off x="3980154" y="4594526"/>
            <a:ext cx="1256872" cy="5862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Striped Right Arrow 79"/>
          <p:cNvSpPr/>
          <p:nvPr/>
        </p:nvSpPr>
        <p:spPr>
          <a:xfrm rot="16200000">
            <a:off x="4254714" y="3709833"/>
            <a:ext cx="914156" cy="72964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Striped Right Arrow 75"/>
          <p:cNvSpPr/>
          <p:nvPr/>
        </p:nvSpPr>
        <p:spPr>
          <a:xfrm rot="9715212">
            <a:off x="5264069" y="5423767"/>
            <a:ext cx="1654916" cy="559059"/>
          </a:xfrm>
          <a:prstGeom prst="stripedRightArrow">
            <a:avLst>
              <a:gd name="adj1" fmla="val 50000"/>
              <a:gd name="adj2" fmla="val 53894"/>
            </a:avLst>
          </a:prstGeom>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76" name="Explosion 1 23575"/>
          <p:cNvSpPr/>
          <p:nvPr/>
        </p:nvSpPr>
        <p:spPr>
          <a:xfrm>
            <a:off x="6906981" y="4662315"/>
            <a:ext cx="1594761" cy="1172497"/>
          </a:xfrm>
          <a:prstGeom prst="irregularSeal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1372" y="89581"/>
            <a:ext cx="8229600" cy="879248"/>
          </a:xfrm>
        </p:spPr>
        <p:txBody>
          <a:bodyPr/>
          <a:lstStyle/>
          <a:p>
            <a:r>
              <a:rPr lang="en-US" dirty="0" smtClean="0"/>
              <a:t>Proof Map</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73</a:t>
            </a:fld>
            <a:endParaRPr lang="en-US" dirty="0"/>
          </a:p>
        </p:txBody>
      </p:sp>
      <p:sp>
        <p:nvSpPr>
          <p:cNvPr id="8" name="Rounded Rectangle 7"/>
          <p:cNvSpPr/>
          <p:nvPr/>
        </p:nvSpPr>
        <p:spPr>
          <a:xfrm>
            <a:off x="4227740" y="1263706"/>
            <a:ext cx="1050471" cy="2342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315198" y="1202870"/>
            <a:ext cx="947057" cy="24038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95298" y="2792179"/>
            <a:ext cx="533400" cy="461665"/>
          </a:xfrm>
          <a:prstGeom prst="rect">
            <a:avLst/>
          </a:prstGeom>
          <a:noFill/>
        </p:spPr>
        <p:txBody>
          <a:bodyPr wrap="square" rtlCol="0">
            <a:spAutoFit/>
          </a:bodyPr>
          <a:lstStyle/>
          <a:p>
            <a:r>
              <a:rPr lang="el-GR" dirty="0" smtClean="0">
                <a:solidFill>
                  <a:schemeClr val="accent2"/>
                </a:solidFill>
              </a:rPr>
              <a:t>η</a:t>
            </a:r>
            <a:r>
              <a:rPr lang="en-US" baseline="-40000" dirty="0" smtClean="0">
                <a:solidFill>
                  <a:schemeClr val="accent2"/>
                </a:solidFill>
              </a:rPr>
              <a:t>*</a:t>
            </a:r>
            <a:endParaRPr lang="en-US" baseline="-40000" dirty="0">
              <a:solidFill>
                <a:schemeClr val="accent2"/>
              </a:solidFill>
            </a:endParaRPr>
          </a:p>
        </p:txBody>
      </p:sp>
      <p:cxnSp>
        <p:nvCxnSpPr>
          <p:cNvPr id="15" name="Straight Arrow Connector 14"/>
          <p:cNvCxnSpPr/>
          <p:nvPr/>
        </p:nvCxnSpPr>
        <p:spPr>
          <a:xfrm>
            <a:off x="1088572" y="900301"/>
            <a:ext cx="10886" cy="344406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68083" y="1714496"/>
            <a:ext cx="533400" cy="461665"/>
          </a:xfrm>
          <a:prstGeom prst="rect">
            <a:avLst/>
          </a:prstGeom>
          <a:noFill/>
        </p:spPr>
        <p:txBody>
          <a:bodyPr wrap="square" rtlCol="0">
            <a:spAutoFit/>
          </a:bodyPr>
          <a:lstStyle/>
          <a:p>
            <a:r>
              <a:rPr lang="el-GR" dirty="0" smtClean="0">
                <a:solidFill>
                  <a:schemeClr val="accent2"/>
                </a:solidFill>
              </a:rPr>
              <a:t>η</a:t>
            </a:r>
            <a:r>
              <a:rPr lang="en-US" baseline="-40000" dirty="0" smtClean="0">
                <a:solidFill>
                  <a:schemeClr val="accent2"/>
                </a:solidFill>
              </a:rPr>
              <a:t>0</a:t>
            </a:r>
            <a:endParaRPr lang="en-US" baseline="-40000" dirty="0">
              <a:solidFill>
                <a:schemeClr val="accent2"/>
              </a:solidFill>
            </a:endParaRPr>
          </a:p>
        </p:txBody>
      </p:sp>
      <p:sp>
        <p:nvSpPr>
          <p:cNvPr id="16" name="Flowchart: Connector 15"/>
          <p:cNvSpPr/>
          <p:nvPr/>
        </p:nvSpPr>
        <p:spPr>
          <a:xfrm>
            <a:off x="1094015" y="3063350"/>
            <a:ext cx="81645" cy="92527"/>
          </a:xfrm>
          <a:prstGeom prst="flowChartConnector">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9" name="Flowchart: Connector 18"/>
          <p:cNvSpPr/>
          <p:nvPr/>
        </p:nvSpPr>
        <p:spPr>
          <a:xfrm>
            <a:off x="1072241" y="1899064"/>
            <a:ext cx="81645" cy="92527"/>
          </a:xfrm>
          <a:prstGeom prst="flowChartConnector">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22" name="Straight Connector 21"/>
          <p:cNvCxnSpPr>
            <a:stCxn id="19" idx="6"/>
          </p:cNvCxnSpPr>
          <p:nvPr/>
        </p:nvCxnSpPr>
        <p:spPr>
          <a:xfrm>
            <a:off x="1153886" y="1945328"/>
            <a:ext cx="7217228" cy="0"/>
          </a:xfrm>
          <a:prstGeom prst="line">
            <a:avLst/>
          </a:prstGeom>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4"/>
          </p:cNvCxnSpPr>
          <p:nvPr/>
        </p:nvCxnSpPr>
        <p:spPr>
          <a:xfrm>
            <a:off x="1134838" y="3155877"/>
            <a:ext cx="7236276" cy="0"/>
          </a:xfrm>
          <a:prstGeom prst="line">
            <a:avLst/>
          </a:prstGeom>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371600" y="1945328"/>
            <a:ext cx="1023257" cy="1164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52" name="TextBox 23551"/>
          <p:cNvSpPr txBox="1"/>
          <p:nvPr/>
        </p:nvSpPr>
        <p:spPr>
          <a:xfrm>
            <a:off x="1300842" y="2176161"/>
            <a:ext cx="1164771" cy="830997"/>
          </a:xfrm>
          <a:prstGeom prst="rect">
            <a:avLst/>
          </a:prstGeom>
          <a:noFill/>
        </p:spPr>
        <p:txBody>
          <a:bodyPr wrap="square" rtlCol="0">
            <a:spAutoFit/>
          </a:bodyPr>
          <a:lstStyle/>
          <a:p>
            <a:r>
              <a:rPr lang="en-US" dirty="0" smtClean="0"/>
              <a:t>ODE</a:t>
            </a:r>
          </a:p>
          <a:p>
            <a:r>
              <a:rPr lang="en-US" dirty="0" smtClean="0"/>
              <a:t>(B</a:t>
            </a:r>
            <a:r>
              <a:rPr lang="en-US" dirty="0"/>
              <a:t>,</a:t>
            </a:r>
            <a:r>
              <a:rPr lang="el-GR" dirty="0">
                <a:solidFill>
                  <a:schemeClr val="accent2"/>
                </a:solidFill>
              </a:rPr>
              <a:t> η</a:t>
            </a:r>
            <a:r>
              <a:rPr lang="en-US" dirty="0"/>
              <a:t>)</a:t>
            </a:r>
          </a:p>
        </p:txBody>
      </p:sp>
      <p:sp>
        <p:nvSpPr>
          <p:cNvPr id="23556" name="TextBox 23555"/>
          <p:cNvSpPr txBox="1"/>
          <p:nvPr/>
        </p:nvSpPr>
        <p:spPr>
          <a:xfrm>
            <a:off x="4191000" y="2342370"/>
            <a:ext cx="1143000" cy="461665"/>
          </a:xfrm>
          <a:prstGeom prst="rect">
            <a:avLst/>
          </a:prstGeom>
          <a:noFill/>
        </p:spPr>
        <p:txBody>
          <a:bodyPr wrap="square" rtlCol="0">
            <a:spAutoFit/>
          </a:bodyPr>
          <a:lstStyle/>
          <a:p>
            <a:r>
              <a:rPr lang="en-US" dirty="0" smtClean="0"/>
              <a:t>V(B,</a:t>
            </a:r>
            <a:r>
              <a:rPr lang="el-GR" dirty="0" smtClean="0">
                <a:solidFill>
                  <a:schemeClr val="accent2"/>
                </a:solidFill>
              </a:rPr>
              <a:t>η</a:t>
            </a:r>
            <a:r>
              <a:rPr lang="en-US" dirty="0" smtClean="0"/>
              <a:t>)</a:t>
            </a:r>
            <a:endParaRPr lang="en-US" dirty="0"/>
          </a:p>
        </p:txBody>
      </p:sp>
      <p:sp>
        <p:nvSpPr>
          <p:cNvPr id="23557" name="TextBox 23556"/>
          <p:cNvSpPr txBox="1"/>
          <p:nvPr/>
        </p:nvSpPr>
        <p:spPr>
          <a:xfrm>
            <a:off x="7195455" y="2387179"/>
            <a:ext cx="1295402" cy="461665"/>
          </a:xfrm>
          <a:prstGeom prst="rect">
            <a:avLst/>
          </a:prstGeom>
          <a:noFill/>
        </p:spPr>
        <p:txBody>
          <a:bodyPr wrap="square" rtlCol="0">
            <a:spAutoFit/>
          </a:bodyPr>
          <a:lstStyle/>
          <a:p>
            <a:r>
              <a:rPr lang="en-US" dirty="0" smtClean="0"/>
              <a:t>J</a:t>
            </a:r>
            <a:r>
              <a:rPr lang="el-GR" baseline="-25000" dirty="0" smtClean="0"/>
              <a:t>β</a:t>
            </a:r>
            <a:r>
              <a:rPr lang="en-US" dirty="0" smtClean="0"/>
              <a:t>(B,</a:t>
            </a:r>
            <a:r>
              <a:rPr lang="el-GR" dirty="0">
                <a:solidFill>
                  <a:schemeClr val="accent2"/>
                </a:solidFill>
              </a:rPr>
              <a:t> </a:t>
            </a:r>
            <a:r>
              <a:rPr lang="el-GR" dirty="0" smtClean="0">
                <a:solidFill>
                  <a:schemeClr val="accent2"/>
                </a:solidFill>
              </a:rPr>
              <a:t>η</a:t>
            </a:r>
            <a:r>
              <a:rPr lang="en-US" dirty="0" smtClean="0">
                <a:solidFill>
                  <a:schemeClr val="accent2"/>
                </a:solidFill>
              </a:rPr>
              <a:t>)</a:t>
            </a:r>
            <a:endParaRPr lang="en-US" dirty="0"/>
          </a:p>
        </p:txBody>
      </p:sp>
      <p:sp>
        <p:nvSpPr>
          <p:cNvPr id="23559" name="Striped Right Arrow 23558"/>
          <p:cNvSpPr/>
          <p:nvPr/>
        </p:nvSpPr>
        <p:spPr>
          <a:xfrm rot="10800000">
            <a:off x="5660570" y="2307075"/>
            <a:ext cx="1132115" cy="55905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Striped Right Arrow 39"/>
          <p:cNvSpPr/>
          <p:nvPr/>
        </p:nvSpPr>
        <p:spPr>
          <a:xfrm rot="10800000">
            <a:off x="5666010" y="3178846"/>
            <a:ext cx="1132115" cy="55905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triped Right Arrow 40"/>
          <p:cNvSpPr/>
          <p:nvPr/>
        </p:nvSpPr>
        <p:spPr>
          <a:xfrm rot="10800000">
            <a:off x="5660570" y="1318232"/>
            <a:ext cx="1132115" cy="55905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triped Right Arrow 41"/>
          <p:cNvSpPr/>
          <p:nvPr/>
        </p:nvSpPr>
        <p:spPr>
          <a:xfrm rot="10800000">
            <a:off x="2623456" y="2338481"/>
            <a:ext cx="1132115" cy="55905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60" name="TextBox 23559"/>
          <p:cNvSpPr txBox="1"/>
          <p:nvPr/>
        </p:nvSpPr>
        <p:spPr>
          <a:xfrm>
            <a:off x="5959923" y="2234540"/>
            <a:ext cx="707572" cy="461665"/>
          </a:xfrm>
          <a:prstGeom prst="rect">
            <a:avLst/>
          </a:prstGeom>
          <a:noFill/>
        </p:spPr>
        <p:txBody>
          <a:bodyPr wrap="square" rtlCol="0">
            <a:spAutoFit/>
          </a:bodyPr>
          <a:lstStyle/>
          <a:p>
            <a:r>
              <a:rPr lang="el-GR" baseline="-25000" dirty="0" smtClean="0"/>
              <a:t>β</a:t>
            </a:r>
            <a:r>
              <a:rPr lang="en-US" baseline="-25000" dirty="0" smtClean="0"/>
              <a:t>     0  </a:t>
            </a:r>
            <a:endParaRPr lang="en-US" dirty="0"/>
          </a:p>
        </p:txBody>
      </p:sp>
      <p:cxnSp>
        <p:nvCxnSpPr>
          <p:cNvPr id="23562" name="Straight Arrow Connector 23561"/>
          <p:cNvCxnSpPr/>
          <p:nvPr/>
        </p:nvCxnSpPr>
        <p:spPr>
          <a:xfrm>
            <a:off x="6183080" y="2573202"/>
            <a:ext cx="26125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47" name="TextBox 46"/>
          <p:cNvSpPr txBox="1"/>
          <p:nvPr/>
        </p:nvSpPr>
        <p:spPr>
          <a:xfrm>
            <a:off x="5959924" y="3119713"/>
            <a:ext cx="707572" cy="461665"/>
          </a:xfrm>
          <a:prstGeom prst="rect">
            <a:avLst/>
          </a:prstGeom>
          <a:noFill/>
        </p:spPr>
        <p:txBody>
          <a:bodyPr wrap="square" rtlCol="0">
            <a:spAutoFit/>
          </a:bodyPr>
          <a:lstStyle/>
          <a:p>
            <a:r>
              <a:rPr lang="el-GR" baseline="-25000" dirty="0" smtClean="0"/>
              <a:t>β</a:t>
            </a:r>
            <a:r>
              <a:rPr lang="en-US" baseline="-25000" dirty="0" smtClean="0"/>
              <a:t>     0  </a:t>
            </a:r>
            <a:endParaRPr lang="en-US" dirty="0"/>
          </a:p>
        </p:txBody>
      </p:sp>
      <p:cxnSp>
        <p:nvCxnSpPr>
          <p:cNvPr id="48" name="Straight Arrow Connector 47"/>
          <p:cNvCxnSpPr/>
          <p:nvPr/>
        </p:nvCxnSpPr>
        <p:spPr>
          <a:xfrm>
            <a:off x="6183081" y="3458375"/>
            <a:ext cx="26125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49" name="TextBox 48"/>
          <p:cNvSpPr txBox="1"/>
          <p:nvPr/>
        </p:nvSpPr>
        <p:spPr>
          <a:xfrm>
            <a:off x="5954483" y="1271330"/>
            <a:ext cx="707572" cy="461665"/>
          </a:xfrm>
          <a:prstGeom prst="rect">
            <a:avLst/>
          </a:prstGeom>
          <a:noFill/>
        </p:spPr>
        <p:txBody>
          <a:bodyPr wrap="square" rtlCol="0">
            <a:spAutoFit/>
          </a:bodyPr>
          <a:lstStyle/>
          <a:p>
            <a:r>
              <a:rPr lang="el-GR" baseline="-25000" dirty="0" smtClean="0"/>
              <a:t>β</a:t>
            </a:r>
            <a:r>
              <a:rPr lang="en-US" baseline="-25000" dirty="0" smtClean="0"/>
              <a:t>     0  </a:t>
            </a:r>
            <a:endParaRPr lang="en-US" dirty="0"/>
          </a:p>
        </p:txBody>
      </p:sp>
      <p:cxnSp>
        <p:nvCxnSpPr>
          <p:cNvPr id="50" name="Straight Arrow Connector 49"/>
          <p:cNvCxnSpPr/>
          <p:nvPr/>
        </p:nvCxnSpPr>
        <p:spPr>
          <a:xfrm>
            <a:off x="6177640" y="1609992"/>
            <a:ext cx="26125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52" name="Rectangle 51"/>
          <p:cNvSpPr/>
          <p:nvPr/>
        </p:nvSpPr>
        <p:spPr>
          <a:xfrm rot="18940219">
            <a:off x="2486468" y="2391011"/>
            <a:ext cx="1774264" cy="523220"/>
          </a:xfrm>
          <a:prstGeom prst="rect">
            <a:avLst/>
          </a:prstGeom>
          <a:noFill/>
        </p:spPr>
        <p:txBody>
          <a:bodyPr wrap="square" lIns="91440" tIns="45720" rIns="91440" bIns="45720">
            <a:spAutoFit/>
          </a:bodyPr>
          <a:lstStyle/>
          <a:p>
            <a:pPr algn="ctr"/>
            <a:r>
              <a:rPr lang="en-US" sz="2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HJB</a:t>
            </a:r>
            <a:endParaRPr lang="en-US"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3565" name="TextBox 23564"/>
          <p:cNvSpPr txBox="1"/>
          <p:nvPr/>
        </p:nvSpPr>
        <p:spPr>
          <a:xfrm>
            <a:off x="7184569" y="618253"/>
            <a:ext cx="1317173" cy="461665"/>
          </a:xfrm>
          <a:prstGeom prst="rect">
            <a:avLst/>
          </a:prstGeom>
          <a:noFill/>
        </p:spPr>
        <p:txBody>
          <a:bodyPr wrap="square" rtlCol="0">
            <a:spAutoFit/>
          </a:bodyPr>
          <a:lstStyle/>
          <a:p>
            <a:r>
              <a:rPr lang="en-US" dirty="0" err="1" smtClean="0"/>
              <a:t>Dt</a:t>
            </a:r>
            <a:r>
              <a:rPr lang="en-US" dirty="0" smtClean="0"/>
              <a:t>-time</a:t>
            </a:r>
            <a:endParaRPr lang="en-US" dirty="0"/>
          </a:p>
        </p:txBody>
      </p:sp>
      <p:sp>
        <p:nvSpPr>
          <p:cNvPr id="54" name="TextBox 53"/>
          <p:cNvSpPr txBox="1"/>
          <p:nvPr/>
        </p:nvSpPr>
        <p:spPr>
          <a:xfrm>
            <a:off x="4131129" y="630102"/>
            <a:ext cx="1317173" cy="461665"/>
          </a:xfrm>
          <a:prstGeom prst="rect">
            <a:avLst/>
          </a:prstGeom>
          <a:noFill/>
        </p:spPr>
        <p:txBody>
          <a:bodyPr wrap="square" rtlCol="0">
            <a:spAutoFit/>
          </a:bodyPr>
          <a:lstStyle/>
          <a:p>
            <a:r>
              <a:rPr lang="en-US" dirty="0" smtClean="0"/>
              <a:t>Ct-time</a:t>
            </a:r>
            <a:endParaRPr lang="en-US" dirty="0"/>
          </a:p>
        </p:txBody>
      </p:sp>
      <p:sp>
        <p:nvSpPr>
          <p:cNvPr id="59" name="Striped Right Arrow 58"/>
          <p:cNvSpPr/>
          <p:nvPr/>
        </p:nvSpPr>
        <p:spPr>
          <a:xfrm rot="11596983">
            <a:off x="5322658" y="4894918"/>
            <a:ext cx="1558585" cy="559059"/>
          </a:xfrm>
          <a:prstGeom prst="stripedRightArrow">
            <a:avLst>
              <a:gd name="adj1" fmla="val 50000"/>
              <a:gd name="adj2" fmla="val 53894"/>
            </a:avLst>
          </a:prstGeom>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6052979" y="5150578"/>
            <a:ext cx="707572" cy="461665"/>
          </a:xfrm>
          <a:prstGeom prst="rect">
            <a:avLst/>
          </a:prstGeom>
          <a:noFill/>
        </p:spPr>
        <p:txBody>
          <a:bodyPr wrap="square" rtlCol="0">
            <a:spAutoFit/>
          </a:bodyPr>
          <a:lstStyle/>
          <a:p>
            <a:r>
              <a:rPr lang="el-GR" baseline="-25000" dirty="0" smtClean="0"/>
              <a:t>β</a:t>
            </a:r>
            <a:r>
              <a:rPr lang="en-US" baseline="-25000" dirty="0" smtClean="0"/>
              <a:t>     0  </a:t>
            </a:r>
            <a:endParaRPr lang="en-US" dirty="0"/>
          </a:p>
        </p:txBody>
      </p:sp>
      <p:cxnSp>
        <p:nvCxnSpPr>
          <p:cNvPr id="61" name="Straight Arrow Connector 60"/>
          <p:cNvCxnSpPr/>
          <p:nvPr/>
        </p:nvCxnSpPr>
        <p:spPr>
          <a:xfrm>
            <a:off x="6291486" y="5503386"/>
            <a:ext cx="26125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23574" name="TextBox 23573"/>
          <p:cNvSpPr txBox="1"/>
          <p:nvPr/>
        </p:nvSpPr>
        <p:spPr>
          <a:xfrm>
            <a:off x="7255325" y="5017732"/>
            <a:ext cx="1175659" cy="461665"/>
          </a:xfrm>
          <a:prstGeom prst="rect">
            <a:avLst/>
          </a:prstGeom>
          <a:noFill/>
        </p:spPr>
        <p:txBody>
          <a:bodyPr wrap="square" rtlCol="0">
            <a:spAutoFit/>
          </a:bodyPr>
          <a:lstStyle/>
          <a:p>
            <a:r>
              <a:rPr lang="en-US" dirty="0" smtClean="0"/>
              <a:t>V</a:t>
            </a:r>
            <a:r>
              <a:rPr lang="el-GR" baseline="-25000" dirty="0" smtClean="0"/>
              <a:t>β</a:t>
            </a:r>
            <a:r>
              <a:rPr lang="en-US" dirty="0"/>
              <a:t> </a:t>
            </a:r>
            <a:r>
              <a:rPr lang="en-US" dirty="0" smtClean="0"/>
              <a:t>(B)</a:t>
            </a:r>
            <a:endParaRPr lang="en-US" baseline="-25000" dirty="0"/>
          </a:p>
        </p:txBody>
      </p:sp>
      <p:sp>
        <p:nvSpPr>
          <p:cNvPr id="23577" name="TextBox 23576"/>
          <p:cNvSpPr txBox="1"/>
          <p:nvPr/>
        </p:nvSpPr>
        <p:spPr>
          <a:xfrm>
            <a:off x="4007154" y="4670784"/>
            <a:ext cx="1202871" cy="461665"/>
          </a:xfrm>
          <a:prstGeom prst="rect">
            <a:avLst/>
          </a:prstGeom>
          <a:noFill/>
        </p:spPr>
        <p:txBody>
          <a:bodyPr wrap="square" rtlCol="0">
            <a:spAutoFit/>
          </a:bodyPr>
          <a:lstStyle/>
          <a:p>
            <a:r>
              <a:rPr lang="en-US" dirty="0" err="1" smtClean="0"/>
              <a:t>lim</a:t>
            </a:r>
            <a:r>
              <a:rPr lang="en-US" dirty="0" smtClean="0"/>
              <a:t> sup</a:t>
            </a:r>
            <a:endParaRPr lang="en-US" dirty="0"/>
          </a:p>
        </p:txBody>
      </p:sp>
      <p:sp>
        <p:nvSpPr>
          <p:cNvPr id="77" name="TextBox 76"/>
          <p:cNvSpPr txBox="1"/>
          <p:nvPr/>
        </p:nvSpPr>
        <p:spPr>
          <a:xfrm>
            <a:off x="4075340" y="5690061"/>
            <a:ext cx="1202871" cy="461665"/>
          </a:xfrm>
          <a:prstGeom prst="rect">
            <a:avLst/>
          </a:prstGeom>
          <a:noFill/>
        </p:spPr>
        <p:txBody>
          <a:bodyPr wrap="square" rtlCol="0">
            <a:spAutoFit/>
          </a:bodyPr>
          <a:lstStyle/>
          <a:p>
            <a:r>
              <a:rPr lang="en-US" dirty="0" err="1" smtClean="0"/>
              <a:t>lim</a:t>
            </a:r>
            <a:r>
              <a:rPr lang="en-US" dirty="0" smtClean="0"/>
              <a:t> </a:t>
            </a:r>
            <a:r>
              <a:rPr lang="en-US" dirty="0" err="1" smtClean="0"/>
              <a:t>inf</a:t>
            </a:r>
            <a:endParaRPr lang="en-US" dirty="0"/>
          </a:p>
        </p:txBody>
      </p:sp>
      <p:sp>
        <p:nvSpPr>
          <p:cNvPr id="23580" name="Rectangle 23579"/>
          <p:cNvSpPr/>
          <p:nvPr/>
        </p:nvSpPr>
        <p:spPr>
          <a:xfrm>
            <a:off x="4167813" y="3671196"/>
            <a:ext cx="1017923" cy="923330"/>
          </a:xfrm>
          <a:prstGeom prst="rect">
            <a:avLst/>
          </a:prstGeom>
          <a:noFill/>
        </p:spPr>
        <p:txBody>
          <a:bodyPr wrap="squar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3" name="Striped Right Arrow 82"/>
          <p:cNvSpPr/>
          <p:nvPr/>
        </p:nvSpPr>
        <p:spPr>
          <a:xfrm rot="16200000">
            <a:off x="7191175" y="3774159"/>
            <a:ext cx="1042811" cy="72964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7184569" y="3835945"/>
            <a:ext cx="1017923" cy="923330"/>
          </a:xfrm>
          <a:prstGeom prst="rect">
            <a:avLst/>
          </a:prstGeom>
          <a:noFill/>
        </p:spPr>
        <p:txBody>
          <a:bodyPr wrap="squar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3583" name="Bevel 23582"/>
          <p:cNvSpPr/>
          <p:nvPr/>
        </p:nvSpPr>
        <p:spPr>
          <a:xfrm>
            <a:off x="1300842" y="3130500"/>
            <a:ext cx="1164771" cy="123343"/>
          </a:xfrm>
          <a:prstGeom prst="bevel">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Striped Right Arrow 85"/>
          <p:cNvSpPr/>
          <p:nvPr/>
        </p:nvSpPr>
        <p:spPr>
          <a:xfrm rot="13587573">
            <a:off x="1284143" y="4235353"/>
            <a:ext cx="3083239" cy="850065"/>
          </a:xfrm>
          <a:prstGeom prst="stripedRightArrow">
            <a:avLst/>
          </a:prstGeom>
          <a:gradFill>
            <a:gsLst>
              <a:gs pos="0">
                <a:srgbClr val="03D4A8"/>
              </a:gs>
              <a:gs pos="25000">
                <a:srgbClr val="21D6E0"/>
              </a:gs>
              <a:gs pos="75000">
                <a:srgbClr val="0087E6"/>
              </a:gs>
              <a:gs pos="100000">
                <a:srgbClr val="005CBF"/>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rot="21429751">
            <a:off x="6478782" y="3802525"/>
            <a:ext cx="2619888" cy="369332"/>
          </a:xfrm>
          <a:prstGeom prst="rect">
            <a:avLst/>
          </a:prstGeom>
          <a:noFill/>
        </p:spPr>
        <p:txBody>
          <a:bodyPr wrap="square" lIns="91440" tIns="45720" rIns="91440" bIns="45720">
            <a:spAutoFit/>
          </a:bodyPr>
          <a:lstStyle/>
          <a:p>
            <a:pPr algn="ctr"/>
            <a:r>
              <a:rPr lang="en-US" sz="1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Exit payoff ~optional</a:t>
            </a:r>
            <a:endParaRPr lang="en-US" sz="1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3" name="Rectangle 52"/>
          <p:cNvSpPr/>
          <p:nvPr/>
        </p:nvSpPr>
        <p:spPr>
          <a:xfrm rot="18940219">
            <a:off x="5431525" y="2203762"/>
            <a:ext cx="2471943" cy="523220"/>
          </a:xfrm>
          <a:prstGeom prst="rect">
            <a:avLst/>
          </a:prstGeom>
          <a:noFill/>
        </p:spPr>
        <p:txBody>
          <a:bodyPr wrap="square" lIns="91440" tIns="45720" rIns="91440" bIns="45720">
            <a:spAutoFit/>
          </a:bodyPr>
          <a:lstStyle/>
          <a:p>
            <a:pPr algn="ctr"/>
            <a:r>
              <a:rPr lang="en-US" sz="2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Kushner</a:t>
            </a:r>
            <a:endParaRPr lang="en-US"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6" name="Straight Arrow Connector 5"/>
          <p:cNvCxnSpPr/>
          <p:nvPr/>
        </p:nvCxnSpPr>
        <p:spPr>
          <a:xfrm flipH="1">
            <a:off x="5237026" y="4074654"/>
            <a:ext cx="1315717" cy="5820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0823551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1482896" y="4520873"/>
            <a:ext cx="4613104" cy="976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345578" y="2113669"/>
            <a:ext cx="4848393" cy="14677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74</a:t>
            </a:fld>
            <a:endParaRPr lang="en-US"/>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047" y="629182"/>
            <a:ext cx="8094209" cy="685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970314" y="1428261"/>
            <a:ext cx="4517572" cy="830997"/>
          </a:xfrm>
          <a:prstGeom prst="rect">
            <a:avLst/>
          </a:prstGeom>
          <a:noFill/>
        </p:spPr>
        <p:txBody>
          <a:bodyPr wrap="square" rtlCol="0">
            <a:spAutoFit/>
          </a:bodyPr>
          <a:lstStyle/>
          <a:p>
            <a:r>
              <a:rPr lang="en-US" dirty="0" smtClean="0"/>
              <a:t>Assume (for proof illustration)</a:t>
            </a:r>
          </a:p>
          <a:p>
            <a:pPr marL="342900" indent="-342900">
              <a:buFont typeface="Arial" pitchFamily="34" charset="0"/>
              <a:buChar char="•"/>
            </a:pPr>
            <a:endParaRPr lang="en-US" dirty="0"/>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896" y="2207156"/>
            <a:ext cx="4420595" cy="654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345578" y="2957790"/>
            <a:ext cx="2606136" cy="461665"/>
          </a:xfrm>
          <a:prstGeom prst="rect">
            <a:avLst/>
          </a:prstGeom>
          <a:noFill/>
        </p:spPr>
        <p:txBody>
          <a:bodyPr wrap="square" rtlCol="0">
            <a:spAutoFit/>
          </a:bodyPr>
          <a:lstStyle/>
          <a:p>
            <a:r>
              <a:rPr lang="en-US" dirty="0" smtClean="0"/>
              <a:t>with </a:t>
            </a:r>
            <a:r>
              <a:rPr lang="en-US" dirty="0" err="1" smtClean="0"/>
              <a:t>argmax</a:t>
            </a:r>
            <a:r>
              <a:rPr lang="en-US" dirty="0" smtClean="0"/>
              <a:t> = </a:t>
            </a:r>
            <a:endParaRPr lang="en-US" dirty="0"/>
          </a:p>
        </p:txBody>
      </p:sp>
      <p:pic>
        <p:nvPicPr>
          <p:cNvPr id="245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3194" y="3001768"/>
            <a:ext cx="772330" cy="373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564954" y="3744685"/>
            <a:ext cx="922549" cy="461665"/>
          </a:xfrm>
          <a:prstGeom prst="rect">
            <a:avLst/>
          </a:prstGeom>
          <a:noFill/>
        </p:spPr>
        <p:txBody>
          <a:bodyPr wrap="square" rtlCol="0">
            <a:spAutoFit/>
          </a:bodyPr>
          <a:lstStyle/>
          <a:p>
            <a:r>
              <a:rPr lang="en-US" dirty="0" smtClean="0"/>
              <a:t>and</a:t>
            </a:r>
            <a:endParaRPr lang="en-US" dirty="0"/>
          </a:p>
        </p:txBody>
      </p:sp>
      <p:sp>
        <p:nvSpPr>
          <p:cNvPr id="9" name="TextBox 8"/>
          <p:cNvSpPr txBox="1"/>
          <p:nvPr/>
        </p:nvSpPr>
        <p:spPr>
          <a:xfrm>
            <a:off x="1453176" y="4520873"/>
            <a:ext cx="4248279" cy="830997"/>
          </a:xfrm>
          <a:prstGeom prst="rect">
            <a:avLst/>
          </a:prstGeom>
          <a:noFill/>
        </p:spPr>
        <p:txBody>
          <a:bodyPr wrap="none" rtlCol="0">
            <a:spAutoFit/>
          </a:bodyPr>
          <a:lstStyle/>
          <a:p>
            <a:r>
              <a:rPr lang="el-GR" dirty="0" smtClean="0"/>
              <a:t>Φ</a:t>
            </a:r>
            <a:r>
              <a:rPr lang="en-US" dirty="0" smtClean="0"/>
              <a:t>(x) achieves minimum </a:t>
            </a:r>
          </a:p>
          <a:p>
            <a:r>
              <a:rPr lang="en-US" dirty="0" smtClean="0"/>
              <a:t>at single point (not interval)</a:t>
            </a:r>
            <a:endParaRPr lang="en-US" dirty="0"/>
          </a:p>
        </p:txBody>
      </p:sp>
    </p:spTree>
    <p:extLst>
      <p:ext uri="{BB962C8B-B14F-4D97-AF65-F5344CB8AC3E}">
        <p14:creationId xmlns:p14="http://schemas.microsoft.com/office/powerpoint/2010/main" val="405561103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p:nvPr/>
        </p:nvCxnSpPr>
        <p:spPr>
          <a:xfrm flipV="1">
            <a:off x="3597728" y="1402943"/>
            <a:ext cx="2340429" cy="1952979"/>
          </a:xfrm>
          <a:prstGeom prst="line">
            <a:avLst/>
          </a:prstGeom>
        </p:spPr>
        <p:style>
          <a:lnRef idx="3">
            <a:schemeClr val="accent5"/>
          </a:lnRef>
          <a:fillRef idx="0">
            <a:schemeClr val="accent5"/>
          </a:fillRef>
          <a:effectRef idx="2">
            <a:schemeClr val="accent5"/>
          </a:effectRef>
          <a:fontRef idx="minor">
            <a:schemeClr val="tx1"/>
          </a:fontRef>
        </p:style>
      </p:cxn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75</a:t>
            </a:fld>
            <a:endParaRPr lang="en-US"/>
          </a:p>
        </p:txBody>
      </p:sp>
      <p:cxnSp>
        <p:nvCxnSpPr>
          <p:cNvPr id="7" name="Straight Arrow Connector 6"/>
          <p:cNvCxnSpPr/>
          <p:nvPr/>
        </p:nvCxnSpPr>
        <p:spPr>
          <a:xfrm flipV="1">
            <a:off x="1981200" y="705355"/>
            <a:ext cx="1" cy="287382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1981200" y="3579182"/>
            <a:ext cx="463731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Freeform 13"/>
          <p:cNvSpPr/>
          <p:nvPr/>
        </p:nvSpPr>
        <p:spPr>
          <a:xfrm>
            <a:off x="2002973" y="977497"/>
            <a:ext cx="3603171" cy="1797950"/>
          </a:xfrm>
          <a:custGeom>
            <a:avLst/>
            <a:gdLst>
              <a:gd name="connsiteX0" fmla="*/ 0 w 3603171"/>
              <a:gd name="connsiteY0" fmla="*/ 0 h 1797950"/>
              <a:gd name="connsiteX1" fmla="*/ 500743 w 3603171"/>
              <a:gd name="connsiteY1" fmla="*/ 1066800 h 1797950"/>
              <a:gd name="connsiteX2" fmla="*/ 1621971 w 3603171"/>
              <a:gd name="connsiteY2" fmla="*/ 1796143 h 1797950"/>
              <a:gd name="connsiteX3" fmla="*/ 2928257 w 3603171"/>
              <a:gd name="connsiteY3" fmla="*/ 1240971 h 1797950"/>
              <a:gd name="connsiteX4" fmla="*/ 3603171 w 3603171"/>
              <a:gd name="connsiteY4" fmla="*/ 250371 h 179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3171" h="1797950">
                <a:moveTo>
                  <a:pt x="0" y="0"/>
                </a:moveTo>
                <a:cubicBezTo>
                  <a:pt x="115207" y="383721"/>
                  <a:pt x="230415" y="767443"/>
                  <a:pt x="500743" y="1066800"/>
                </a:cubicBezTo>
                <a:cubicBezTo>
                  <a:pt x="771072" y="1366157"/>
                  <a:pt x="1217385" y="1767115"/>
                  <a:pt x="1621971" y="1796143"/>
                </a:cubicBezTo>
                <a:cubicBezTo>
                  <a:pt x="2026557" y="1825172"/>
                  <a:pt x="2598057" y="1498600"/>
                  <a:pt x="2928257" y="1240971"/>
                </a:cubicBezTo>
                <a:cubicBezTo>
                  <a:pt x="3258457" y="983342"/>
                  <a:pt x="3501571" y="415471"/>
                  <a:pt x="3603171" y="250371"/>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8" name="Straight Connector 17"/>
          <p:cNvCxnSpPr>
            <a:stCxn id="14" idx="2"/>
          </p:cNvCxnSpPr>
          <p:nvPr/>
        </p:nvCxnSpPr>
        <p:spPr>
          <a:xfrm flipH="1">
            <a:off x="1992087" y="2773640"/>
            <a:ext cx="1632857" cy="1807"/>
          </a:xfrm>
          <a:prstGeom prst="line">
            <a:avLst/>
          </a:prstGeom>
          <a:ln w="50800">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 idx="2"/>
          </p:cNvCxnSpPr>
          <p:nvPr/>
        </p:nvCxnSpPr>
        <p:spPr>
          <a:xfrm>
            <a:off x="3624944" y="2773640"/>
            <a:ext cx="0" cy="805542"/>
          </a:xfrm>
          <a:prstGeom prst="line">
            <a:avLst/>
          </a:prstGeom>
          <a:ln w="50800">
            <a:prstDash val="sysDash"/>
          </a:ln>
        </p:spPr>
        <p:style>
          <a:lnRef idx="1">
            <a:schemeClr val="accent1"/>
          </a:lnRef>
          <a:fillRef idx="0">
            <a:schemeClr val="accent1"/>
          </a:fillRef>
          <a:effectRef idx="0">
            <a:schemeClr val="accent1"/>
          </a:effectRef>
          <a:fontRef idx="minor">
            <a:schemeClr val="tx1"/>
          </a:fontRef>
        </p:style>
      </p:cxnSp>
      <p:pic>
        <p:nvPicPr>
          <p:cNvPr id="2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7647" y="2620417"/>
            <a:ext cx="275857" cy="31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3393150" y="3742468"/>
            <a:ext cx="463588" cy="461665"/>
          </a:xfrm>
          <a:prstGeom prst="rect">
            <a:avLst/>
          </a:prstGeom>
          <a:noFill/>
        </p:spPr>
        <p:txBody>
          <a:bodyPr wrap="none" rtlCol="0">
            <a:spAutoFit/>
          </a:bodyPr>
          <a:lstStyle/>
          <a:p>
            <a:r>
              <a:rPr lang="en-US" dirty="0" smtClean="0"/>
              <a:t>x*</a:t>
            </a:r>
            <a:endParaRPr lang="en-US" dirty="0"/>
          </a:p>
        </p:txBody>
      </p:sp>
      <p:sp>
        <p:nvSpPr>
          <p:cNvPr id="26" name="TextBox 25"/>
          <p:cNvSpPr txBox="1"/>
          <p:nvPr/>
        </p:nvSpPr>
        <p:spPr>
          <a:xfrm>
            <a:off x="4370614" y="3744698"/>
            <a:ext cx="881744" cy="461665"/>
          </a:xfrm>
          <a:prstGeom prst="rect">
            <a:avLst/>
          </a:prstGeom>
          <a:noFill/>
        </p:spPr>
        <p:txBody>
          <a:bodyPr wrap="square" rtlCol="0">
            <a:spAutoFit/>
          </a:bodyPr>
          <a:lstStyle/>
          <a:p>
            <a:r>
              <a:rPr lang="en-US" dirty="0" smtClean="0"/>
              <a:t>x*+h</a:t>
            </a:r>
            <a:endParaRPr lang="en-US" dirty="0"/>
          </a:p>
        </p:txBody>
      </p:sp>
      <p:sp>
        <p:nvSpPr>
          <p:cNvPr id="27" name="TextBox 26"/>
          <p:cNvSpPr txBox="1"/>
          <p:nvPr/>
        </p:nvSpPr>
        <p:spPr>
          <a:xfrm>
            <a:off x="2166258" y="3725158"/>
            <a:ext cx="881744" cy="461665"/>
          </a:xfrm>
          <a:prstGeom prst="rect">
            <a:avLst/>
          </a:prstGeom>
          <a:noFill/>
        </p:spPr>
        <p:txBody>
          <a:bodyPr wrap="square" rtlCol="0">
            <a:spAutoFit/>
          </a:bodyPr>
          <a:lstStyle/>
          <a:p>
            <a:r>
              <a:rPr lang="en-US" dirty="0" smtClean="0"/>
              <a:t>x*-h</a:t>
            </a:r>
            <a:endParaRPr lang="en-US" dirty="0"/>
          </a:p>
        </p:txBody>
      </p:sp>
      <p:sp>
        <p:nvSpPr>
          <p:cNvPr id="28" name="Flowchart: Connector 27"/>
          <p:cNvSpPr/>
          <p:nvPr/>
        </p:nvSpPr>
        <p:spPr>
          <a:xfrm>
            <a:off x="3581401" y="3530196"/>
            <a:ext cx="87085" cy="97972"/>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Flowchart: Connector 28"/>
          <p:cNvSpPr/>
          <p:nvPr/>
        </p:nvSpPr>
        <p:spPr>
          <a:xfrm>
            <a:off x="2607130" y="3546524"/>
            <a:ext cx="87085" cy="97972"/>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Flowchart: Connector 29"/>
          <p:cNvSpPr/>
          <p:nvPr/>
        </p:nvSpPr>
        <p:spPr>
          <a:xfrm>
            <a:off x="4757057" y="2330447"/>
            <a:ext cx="87085" cy="97972"/>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Flowchart: Connector 30"/>
          <p:cNvSpPr/>
          <p:nvPr/>
        </p:nvSpPr>
        <p:spPr>
          <a:xfrm>
            <a:off x="4724401" y="3562853"/>
            <a:ext cx="87085" cy="97972"/>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3" name="Straight Connector 32"/>
          <p:cNvCxnSpPr/>
          <p:nvPr/>
        </p:nvCxnSpPr>
        <p:spPr>
          <a:xfrm>
            <a:off x="2002973" y="1641526"/>
            <a:ext cx="2079171" cy="1904998"/>
          </a:xfrm>
          <a:prstGeom prst="line">
            <a:avLst/>
          </a:prstGeom>
          <a:ln w="50800"/>
        </p:spPr>
        <p:style>
          <a:lnRef idx="3">
            <a:schemeClr val="accent5"/>
          </a:lnRef>
          <a:fillRef idx="0">
            <a:schemeClr val="accent5"/>
          </a:fillRef>
          <a:effectRef idx="2">
            <a:schemeClr val="accent5"/>
          </a:effectRef>
          <a:fontRef idx="minor">
            <a:schemeClr val="tx1"/>
          </a:fontRef>
        </p:style>
      </p:cxnSp>
      <p:sp>
        <p:nvSpPr>
          <p:cNvPr id="34" name="Flowchart: Connector 33"/>
          <p:cNvSpPr/>
          <p:nvPr/>
        </p:nvSpPr>
        <p:spPr>
          <a:xfrm>
            <a:off x="2650672" y="2202140"/>
            <a:ext cx="87085" cy="97972"/>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TextBox 39"/>
          <p:cNvSpPr txBox="1"/>
          <p:nvPr/>
        </p:nvSpPr>
        <p:spPr>
          <a:xfrm>
            <a:off x="979714" y="4822371"/>
            <a:ext cx="6836228" cy="830997"/>
          </a:xfrm>
          <a:prstGeom prst="rect">
            <a:avLst/>
          </a:prstGeom>
          <a:noFill/>
        </p:spPr>
        <p:txBody>
          <a:bodyPr wrap="square" rtlCol="0">
            <a:spAutoFit/>
          </a:bodyPr>
          <a:lstStyle/>
          <a:p>
            <a:r>
              <a:rPr lang="el-GR" dirty="0"/>
              <a:t>η</a:t>
            </a:r>
            <a:r>
              <a:rPr lang="en-US" baseline="-25000" dirty="0"/>
              <a:t>* </a:t>
            </a:r>
            <a:r>
              <a:rPr lang="en-US" baseline="-25000" dirty="0" smtClean="0"/>
              <a:t>  </a:t>
            </a:r>
            <a:r>
              <a:rPr lang="el-GR" dirty="0" smtClean="0"/>
              <a:t>≤ </a:t>
            </a:r>
            <a:r>
              <a:rPr lang="en-US" dirty="0" smtClean="0"/>
              <a:t> </a:t>
            </a:r>
            <a:r>
              <a:rPr lang="el-GR" dirty="0" smtClean="0"/>
              <a:t>Φ</a:t>
            </a:r>
            <a:r>
              <a:rPr lang="en-US" dirty="0" smtClean="0"/>
              <a:t>(x*+h)  =   g(u*</a:t>
            </a:r>
            <a:r>
              <a:rPr lang="en-US" baseline="-25000" dirty="0" smtClean="0"/>
              <a:t>+</a:t>
            </a:r>
            <a:r>
              <a:rPr lang="en-US" dirty="0" smtClean="0"/>
              <a:t>) + (a – d(u*</a:t>
            </a:r>
            <a:r>
              <a:rPr lang="en-US" baseline="-25000" dirty="0" smtClean="0"/>
              <a:t>+</a:t>
            </a:r>
            <a:r>
              <a:rPr lang="en-US" dirty="0" smtClean="0"/>
              <a:t>)) (x* + h) </a:t>
            </a:r>
          </a:p>
          <a:p>
            <a:r>
              <a:rPr lang="el-GR" dirty="0"/>
              <a:t>η</a:t>
            </a:r>
            <a:r>
              <a:rPr lang="en-US" baseline="-25000" dirty="0"/>
              <a:t>* </a:t>
            </a:r>
            <a:r>
              <a:rPr lang="en-US" baseline="-25000" dirty="0" smtClean="0"/>
              <a:t>  </a:t>
            </a:r>
            <a:r>
              <a:rPr lang="el-GR" dirty="0" smtClean="0"/>
              <a:t>≤ </a:t>
            </a:r>
            <a:r>
              <a:rPr lang="en-US" dirty="0" smtClean="0"/>
              <a:t> </a:t>
            </a:r>
            <a:r>
              <a:rPr lang="el-GR" dirty="0" smtClean="0"/>
              <a:t>Φ</a:t>
            </a:r>
            <a:r>
              <a:rPr lang="en-US" dirty="0" smtClean="0"/>
              <a:t>(x*-h</a:t>
            </a:r>
            <a:r>
              <a:rPr lang="en-US" dirty="0"/>
              <a:t>) </a:t>
            </a:r>
            <a:r>
              <a:rPr lang="en-US" dirty="0" smtClean="0"/>
              <a:t>  =    g(u*</a:t>
            </a:r>
            <a:r>
              <a:rPr lang="en-US" baseline="-25000" dirty="0" smtClean="0"/>
              <a:t>-</a:t>
            </a:r>
            <a:r>
              <a:rPr lang="en-US" dirty="0" smtClean="0"/>
              <a:t>) </a:t>
            </a:r>
            <a:r>
              <a:rPr lang="en-US" dirty="0"/>
              <a:t>+ (a – d(u</a:t>
            </a:r>
            <a:r>
              <a:rPr lang="en-US" dirty="0" smtClean="0"/>
              <a:t>*</a:t>
            </a:r>
            <a:r>
              <a:rPr lang="en-US" baseline="-25000" dirty="0" smtClean="0"/>
              <a:t>-</a:t>
            </a:r>
            <a:r>
              <a:rPr lang="en-US" dirty="0" smtClean="0"/>
              <a:t>)) </a:t>
            </a:r>
            <a:r>
              <a:rPr lang="en-US" dirty="0"/>
              <a:t>(x* </a:t>
            </a:r>
            <a:r>
              <a:rPr lang="en-US" dirty="0" smtClean="0"/>
              <a:t>- </a:t>
            </a:r>
            <a:r>
              <a:rPr lang="en-US" dirty="0"/>
              <a:t>h) </a:t>
            </a:r>
            <a:endParaRPr lang="en-US" baseline="-25000" dirty="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469" y="1034723"/>
            <a:ext cx="4459345" cy="556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25629" name="Ink 25628"/>
              <p14:cNvContentPartPr/>
              <p14:nvPr/>
            </p14:nvContentPartPr>
            <p14:xfrm>
              <a:off x="5112317" y="832057"/>
              <a:ext cx="1651680" cy="290880"/>
            </p14:xfrm>
          </p:contentPart>
        </mc:Choice>
        <mc:Fallback xmlns="">
          <p:pic>
            <p:nvPicPr>
              <p:cNvPr id="25629" name="Ink 25628"/>
              <p:cNvPicPr/>
              <p:nvPr/>
            </p:nvPicPr>
            <p:blipFill>
              <a:blip r:embed="rId5"/>
              <a:stretch>
                <a:fillRect/>
              </a:stretch>
            </p:blipFill>
            <p:spPr>
              <a:xfrm>
                <a:off x="5099717" y="818377"/>
                <a:ext cx="1678680" cy="318960"/>
              </a:xfrm>
              <a:prstGeom prst="rect">
                <a:avLst/>
              </a:prstGeom>
            </p:spPr>
          </p:pic>
        </mc:Fallback>
      </mc:AlternateContent>
      <p:sp>
        <p:nvSpPr>
          <p:cNvPr id="25630" name="TextBox 25629"/>
          <p:cNvSpPr txBox="1"/>
          <p:nvPr/>
        </p:nvSpPr>
        <p:spPr>
          <a:xfrm>
            <a:off x="4844140" y="319246"/>
            <a:ext cx="2634343" cy="461665"/>
          </a:xfrm>
          <a:prstGeom prst="rect">
            <a:avLst/>
          </a:prstGeom>
          <a:noFill/>
        </p:spPr>
        <p:txBody>
          <a:bodyPr wrap="square" rtlCol="0">
            <a:spAutoFit/>
          </a:bodyPr>
          <a:lstStyle/>
          <a:p>
            <a:r>
              <a:rPr lang="en-US" dirty="0" err="1" smtClean="0"/>
              <a:t>Subgradient</a:t>
            </a:r>
            <a:r>
              <a:rPr lang="en-US" dirty="0" smtClean="0"/>
              <a:t> at x</a:t>
            </a:r>
            <a:endParaRPr lang="en-US" dirty="0"/>
          </a:p>
        </p:txBody>
      </p:sp>
      <mc:AlternateContent xmlns:mc="http://schemas.openxmlformats.org/markup-compatibility/2006" xmlns:p14="http://schemas.microsoft.com/office/powerpoint/2010/main">
        <mc:Choice Requires="p14">
          <p:contentPart p14:bwMode="auto" r:id="rId6">
            <p14:nvContentPartPr>
              <p14:cNvPr id="25651" name="Ink 25650"/>
              <p14:cNvContentPartPr/>
              <p14:nvPr/>
            </p14:nvContentPartPr>
            <p14:xfrm>
              <a:off x="5387624" y="4482822"/>
              <a:ext cx="208080" cy="203400"/>
            </p14:xfrm>
          </p:contentPart>
        </mc:Choice>
        <mc:Fallback xmlns="">
          <p:pic>
            <p:nvPicPr>
              <p:cNvPr id="25651" name="Ink 25650"/>
              <p:cNvPicPr/>
              <p:nvPr/>
            </p:nvPicPr>
            <p:blipFill>
              <a:blip r:embed="rId7"/>
              <a:stretch>
                <a:fillRect/>
              </a:stretch>
            </p:blipFill>
            <p:spPr>
              <a:xfrm>
                <a:off x="5375384" y="4470582"/>
                <a:ext cx="23328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5652" name="Ink 25651"/>
              <p14:cNvContentPartPr/>
              <p14:nvPr/>
            </p14:nvContentPartPr>
            <p14:xfrm>
              <a:off x="5685344" y="4403262"/>
              <a:ext cx="153360" cy="202680"/>
            </p14:xfrm>
          </p:contentPart>
        </mc:Choice>
        <mc:Fallback xmlns="">
          <p:pic>
            <p:nvPicPr>
              <p:cNvPr id="25652" name="Ink 25651"/>
              <p:cNvPicPr/>
              <p:nvPr/>
            </p:nvPicPr>
            <p:blipFill>
              <a:blip r:embed="rId9"/>
              <a:stretch>
                <a:fillRect/>
              </a:stretch>
            </p:blipFill>
            <p:spPr>
              <a:xfrm>
                <a:off x="5672744" y="4388862"/>
                <a:ext cx="17928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653" name="Ink 25652"/>
              <p14:cNvContentPartPr/>
              <p14:nvPr/>
            </p14:nvContentPartPr>
            <p14:xfrm>
              <a:off x="4869224" y="4745622"/>
              <a:ext cx="1473840" cy="212040"/>
            </p14:xfrm>
          </p:contentPart>
        </mc:Choice>
        <mc:Fallback xmlns="">
          <p:pic>
            <p:nvPicPr>
              <p:cNvPr id="25653" name="Ink 25652"/>
              <p:cNvPicPr/>
              <p:nvPr/>
            </p:nvPicPr>
            <p:blipFill>
              <a:blip r:embed="rId11"/>
              <a:stretch>
                <a:fillRect/>
              </a:stretch>
            </p:blipFill>
            <p:spPr>
              <a:xfrm>
                <a:off x="4856984" y="4731222"/>
                <a:ext cx="15008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654" name="Ink 25653"/>
              <p14:cNvContentPartPr/>
              <p14:nvPr/>
            </p14:nvContentPartPr>
            <p14:xfrm>
              <a:off x="4882004" y="5653368"/>
              <a:ext cx="1427400" cy="379080"/>
            </p14:xfrm>
          </p:contentPart>
        </mc:Choice>
        <mc:Fallback xmlns="">
          <p:pic>
            <p:nvPicPr>
              <p:cNvPr id="25654" name="Ink 25653"/>
              <p:cNvPicPr/>
              <p:nvPr/>
            </p:nvPicPr>
            <p:blipFill>
              <a:blip r:embed="rId13"/>
              <a:stretch>
                <a:fillRect/>
              </a:stretch>
            </p:blipFill>
            <p:spPr>
              <a:xfrm>
                <a:off x="4869044" y="5642928"/>
                <a:ext cx="1455120" cy="403920"/>
              </a:xfrm>
              <a:prstGeom prst="rect">
                <a:avLst/>
              </a:prstGeom>
            </p:spPr>
          </p:pic>
        </mc:Fallback>
      </mc:AlternateContent>
      <p:sp>
        <p:nvSpPr>
          <p:cNvPr id="25655" name="TextBox 25654"/>
          <p:cNvSpPr txBox="1"/>
          <p:nvPr/>
        </p:nvSpPr>
        <p:spPr>
          <a:xfrm>
            <a:off x="4370614" y="1896099"/>
            <a:ext cx="628698" cy="461665"/>
          </a:xfrm>
          <a:prstGeom prst="rect">
            <a:avLst/>
          </a:prstGeom>
          <a:noFill/>
        </p:spPr>
        <p:txBody>
          <a:bodyPr wrap="none" rtlCol="0">
            <a:spAutoFit/>
          </a:bodyPr>
          <a:lstStyle/>
          <a:p>
            <a:r>
              <a:rPr lang="en-US" dirty="0"/>
              <a:t>u*</a:t>
            </a:r>
            <a:r>
              <a:rPr lang="en-US" baseline="-25000" dirty="0"/>
              <a:t>+</a:t>
            </a:r>
            <a:endParaRPr lang="en-US" dirty="0"/>
          </a:p>
        </p:txBody>
      </p:sp>
      <p:sp>
        <p:nvSpPr>
          <p:cNvPr id="25656" name="Rectangle 25655"/>
          <p:cNvSpPr/>
          <p:nvPr/>
        </p:nvSpPr>
        <p:spPr>
          <a:xfrm>
            <a:off x="2570927" y="1868186"/>
            <a:ext cx="572593" cy="461665"/>
          </a:xfrm>
          <a:prstGeom prst="rect">
            <a:avLst/>
          </a:prstGeom>
        </p:spPr>
        <p:txBody>
          <a:bodyPr wrap="none">
            <a:spAutoFit/>
          </a:bodyPr>
          <a:lstStyle/>
          <a:p>
            <a:r>
              <a:rPr lang="en-US" dirty="0"/>
              <a:t>u*</a:t>
            </a:r>
            <a:r>
              <a:rPr lang="en-US" baseline="-25000" dirty="0"/>
              <a:t>-</a:t>
            </a:r>
            <a:endParaRPr lang="en-US" dirty="0"/>
          </a:p>
        </p:txBody>
      </p:sp>
    </p:spTree>
    <p:extLst>
      <p:ext uri="{BB962C8B-B14F-4D97-AF65-F5344CB8AC3E}">
        <p14:creationId xmlns:p14="http://schemas.microsoft.com/office/powerpoint/2010/main" val="217601107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p:cNvCxnSpPr/>
          <p:nvPr/>
        </p:nvCxnSpPr>
        <p:spPr>
          <a:xfrm flipV="1">
            <a:off x="3597728" y="1402943"/>
            <a:ext cx="2340429" cy="1952979"/>
          </a:xfrm>
          <a:prstGeom prst="line">
            <a:avLst/>
          </a:prstGeom>
        </p:spPr>
        <p:style>
          <a:lnRef idx="3">
            <a:schemeClr val="accent5"/>
          </a:lnRef>
          <a:fillRef idx="0">
            <a:schemeClr val="accent5"/>
          </a:fillRef>
          <a:effectRef idx="2">
            <a:schemeClr val="accent5"/>
          </a:effectRef>
          <a:fontRef idx="minor">
            <a:schemeClr val="tx1"/>
          </a:fontRef>
        </p:style>
      </p:cxn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76</a:t>
            </a:fld>
            <a:endParaRPr lang="en-US"/>
          </a:p>
        </p:txBody>
      </p:sp>
      <p:cxnSp>
        <p:nvCxnSpPr>
          <p:cNvPr id="7" name="Straight Arrow Connector 6"/>
          <p:cNvCxnSpPr/>
          <p:nvPr/>
        </p:nvCxnSpPr>
        <p:spPr>
          <a:xfrm flipV="1">
            <a:off x="1981200" y="705355"/>
            <a:ext cx="1" cy="287382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1981200" y="3579182"/>
            <a:ext cx="463731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Freeform 13"/>
          <p:cNvSpPr/>
          <p:nvPr/>
        </p:nvSpPr>
        <p:spPr>
          <a:xfrm>
            <a:off x="2002973" y="977497"/>
            <a:ext cx="3603171" cy="1797950"/>
          </a:xfrm>
          <a:custGeom>
            <a:avLst/>
            <a:gdLst>
              <a:gd name="connsiteX0" fmla="*/ 0 w 3603171"/>
              <a:gd name="connsiteY0" fmla="*/ 0 h 1797950"/>
              <a:gd name="connsiteX1" fmla="*/ 500743 w 3603171"/>
              <a:gd name="connsiteY1" fmla="*/ 1066800 h 1797950"/>
              <a:gd name="connsiteX2" fmla="*/ 1621971 w 3603171"/>
              <a:gd name="connsiteY2" fmla="*/ 1796143 h 1797950"/>
              <a:gd name="connsiteX3" fmla="*/ 2928257 w 3603171"/>
              <a:gd name="connsiteY3" fmla="*/ 1240971 h 1797950"/>
              <a:gd name="connsiteX4" fmla="*/ 3603171 w 3603171"/>
              <a:gd name="connsiteY4" fmla="*/ 250371 h 179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3171" h="1797950">
                <a:moveTo>
                  <a:pt x="0" y="0"/>
                </a:moveTo>
                <a:cubicBezTo>
                  <a:pt x="115207" y="383721"/>
                  <a:pt x="230415" y="767443"/>
                  <a:pt x="500743" y="1066800"/>
                </a:cubicBezTo>
                <a:cubicBezTo>
                  <a:pt x="771072" y="1366157"/>
                  <a:pt x="1217385" y="1767115"/>
                  <a:pt x="1621971" y="1796143"/>
                </a:cubicBezTo>
                <a:cubicBezTo>
                  <a:pt x="2026557" y="1825172"/>
                  <a:pt x="2598057" y="1498600"/>
                  <a:pt x="2928257" y="1240971"/>
                </a:cubicBezTo>
                <a:cubicBezTo>
                  <a:pt x="3258457" y="983342"/>
                  <a:pt x="3501571" y="415471"/>
                  <a:pt x="3603171" y="250371"/>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8" name="Straight Connector 17"/>
          <p:cNvCxnSpPr>
            <a:stCxn id="14" idx="2"/>
          </p:cNvCxnSpPr>
          <p:nvPr/>
        </p:nvCxnSpPr>
        <p:spPr>
          <a:xfrm flipH="1">
            <a:off x="1992087" y="2773640"/>
            <a:ext cx="1632857" cy="1807"/>
          </a:xfrm>
          <a:prstGeom prst="line">
            <a:avLst/>
          </a:prstGeom>
          <a:ln w="50800">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 idx="2"/>
          </p:cNvCxnSpPr>
          <p:nvPr/>
        </p:nvCxnSpPr>
        <p:spPr>
          <a:xfrm>
            <a:off x="3624944" y="2773640"/>
            <a:ext cx="0" cy="805542"/>
          </a:xfrm>
          <a:prstGeom prst="line">
            <a:avLst/>
          </a:prstGeom>
          <a:ln w="50800">
            <a:prstDash val="sysDash"/>
          </a:ln>
        </p:spPr>
        <p:style>
          <a:lnRef idx="1">
            <a:schemeClr val="accent1"/>
          </a:lnRef>
          <a:fillRef idx="0">
            <a:schemeClr val="accent1"/>
          </a:fillRef>
          <a:effectRef idx="0">
            <a:schemeClr val="accent1"/>
          </a:effectRef>
          <a:fontRef idx="minor">
            <a:schemeClr val="tx1"/>
          </a:fontRef>
        </p:style>
      </p:cxnSp>
      <p:pic>
        <p:nvPicPr>
          <p:cNvPr id="2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7647" y="2620417"/>
            <a:ext cx="275857" cy="31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3393150" y="3742468"/>
            <a:ext cx="463588" cy="461665"/>
          </a:xfrm>
          <a:prstGeom prst="rect">
            <a:avLst/>
          </a:prstGeom>
          <a:noFill/>
        </p:spPr>
        <p:txBody>
          <a:bodyPr wrap="none" rtlCol="0">
            <a:spAutoFit/>
          </a:bodyPr>
          <a:lstStyle/>
          <a:p>
            <a:r>
              <a:rPr lang="en-US" dirty="0" smtClean="0"/>
              <a:t>x*</a:t>
            </a:r>
            <a:endParaRPr lang="en-US" dirty="0"/>
          </a:p>
        </p:txBody>
      </p:sp>
      <p:sp>
        <p:nvSpPr>
          <p:cNvPr id="26" name="TextBox 25"/>
          <p:cNvSpPr txBox="1"/>
          <p:nvPr/>
        </p:nvSpPr>
        <p:spPr>
          <a:xfrm>
            <a:off x="4370614" y="3744698"/>
            <a:ext cx="881744" cy="461665"/>
          </a:xfrm>
          <a:prstGeom prst="rect">
            <a:avLst/>
          </a:prstGeom>
          <a:noFill/>
        </p:spPr>
        <p:txBody>
          <a:bodyPr wrap="square" rtlCol="0">
            <a:spAutoFit/>
          </a:bodyPr>
          <a:lstStyle/>
          <a:p>
            <a:r>
              <a:rPr lang="en-US" dirty="0" smtClean="0"/>
              <a:t>x*+h</a:t>
            </a:r>
            <a:endParaRPr lang="en-US" dirty="0"/>
          </a:p>
        </p:txBody>
      </p:sp>
      <p:sp>
        <p:nvSpPr>
          <p:cNvPr id="27" name="TextBox 26"/>
          <p:cNvSpPr txBox="1"/>
          <p:nvPr/>
        </p:nvSpPr>
        <p:spPr>
          <a:xfrm>
            <a:off x="2166258" y="3725158"/>
            <a:ext cx="881744" cy="461665"/>
          </a:xfrm>
          <a:prstGeom prst="rect">
            <a:avLst/>
          </a:prstGeom>
          <a:noFill/>
        </p:spPr>
        <p:txBody>
          <a:bodyPr wrap="square" rtlCol="0">
            <a:spAutoFit/>
          </a:bodyPr>
          <a:lstStyle/>
          <a:p>
            <a:r>
              <a:rPr lang="en-US" dirty="0" smtClean="0"/>
              <a:t>x*-h</a:t>
            </a:r>
            <a:endParaRPr lang="en-US" dirty="0"/>
          </a:p>
        </p:txBody>
      </p:sp>
      <p:sp>
        <p:nvSpPr>
          <p:cNvPr id="28" name="Flowchart: Connector 27"/>
          <p:cNvSpPr/>
          <p:nvPr/>
        </p:nvSpPr>
        <p:spPr>
          <a:xfrm>
            <a:off x="3581401" y="3530196"/>
            <a:ext cx="87085" cy="97972"/>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Flowchart: Connector 28"/>
          <p:cNvSpPr/>
          <p:nvPr/>
        </p:nvSpPr>
        <p:spPr>
          <a:xfrm>
            <a:off x="2607130" y="3546524"/>
            <a:ext cx="87085" cy="97972"/>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Flowchart: Connector 29"/>
          <p:cNvSpPr/>
          <p:nvPr/>
        </p:nvSpPr>
        <p:spPr>
          <a:xfrm>
            <a:off x="4757057" y="2330447"/>
            <a:ext cx="87085" cy="97972"/>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Flowchart: Connector 30"/>
          <p:cNvSpPr/>
          <p:nvPr/>
        </p:nvSpPr>
        <p:spPr>
          <a:xfrm>
            <a:off x="4724401" y="3562853"/>
            <a:ext cx="87085" cy="97972"/>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3" name="Straight Connector 32"/>
          <p:cNvCxnSpPr/>
          <p:nvPr/>
        </p:nvCxnSpPr>
        <p:spPr>
          <a:xfrm>
            <a:off x="2002973" y="1641526"/>
            <a:ext cx="2079171" cy="1904998"/>
          </a:xfrm>
          <a:prstGeom prst="line">
            <a:avLst/>
          </a:prstGeom>
          <a:ln w="50800"/>
        </p:spPr>
        <p:style>
          <a:lnRef idx="3">
            <a:schemeClr val="accent5"/>
          </a:lnRef>
          <a:fillRef idx="0">
            <a:schemeClr val="accent5"/>
          </a:fillRef>
          <a:effectRef idx="2">
            <a:schemeClr val="accent5"/>
          </a:effectRef>
          <a:fontRef idx="minor">
            <a:schemeClr val="tx1"/>
          </a:fontRef>
        </p:style>
      </p:cxnSp>
      <p:sp>
        <p:nvSpPr>
          <p:cNvPr id="34" name="Flowchart: Connector 33"/>
          <p:cNvSpPr/>
          <p:nvPr/>
        </p:nvSpPr>
        <p:spPr>
          <a:xfrm>
            <a:off x="2650672" y="2202140"/>
            <a:ext cx="87085" cy="97972"/>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TextBox 39"/>
          <p:cNvSpPr txBox="1"/>
          <p:nvPr/>
        </p:nvSpPr>
        <p:spPr>
          <a:xfrm>
            <a:off x="979714" y="4822371"/>
            <a:ext cx="6836228" cy="830997"/>
          </a:xfrm>
          <a:prstGeom prst="rect">
            <a:avLst/>
          </a:prstGeom>
          <a:noFill/>
        </p:spPr>
        <p:txBody>
          <a:bodyPr wrap="square" rtlCol="0">
            <a:spAutoFit/>
          </a:bodyPr>
          <a:lstStyle/>
          <a:p>
            <a:r>
              <a:rPr lang="el-GR" dirty="0"/>
              <a:t>η</a:t>
            </a:r>
            <a:r>
              <a:rPr lang="en-US" baseline="-25000" dirty="0"/>
              <a:t>* </a:t>
            </a:r>
            <a:r>
              <a:rPr lang="en-US" baseline="-25000" dirty="0" smtClean="0"/>
              <a:t>  </a:t>
            </a:r>
            <a:r>
              <a:rPr lang="el-GR" dirty="0" smtClean="0"/>
              <a:t>≤ </a:t>
            </a:r>
            <a:r>
              <a:rPr lang="en-US" dirty="0" smtClean="0"/>
              <a:t> </a:t>
            </a:r>
            <a:r>
              <a:rPr lang="el-GR" dirty="0" smtClean="0"/>
              <a:t>Φ</a:t>
            </a:r>
            <a:r>
              <a:rPr lang="en-US" dirty="0" smtClean="0"/>
              <a:t>(x*+h)  =   g(u*</a:t>
            </a:r>
            <a:r>
              <a:rPr lang="en-US" baseline="-25000" dirty="0" smtClean="0"/>
              <a:t>+</a:t>
            </a:r>
            <a:r>
              <a:rPr lang="en-US" dirty="0" smtClean="0"/>
              <a:t>) + (a – d(u*</a:t>
            </a:r>
            <a:r>
              <a:rPr lang="en-US" baseline="-25000" dirty="0" smtClean="0"/>
              <a:t>+</a:t>
            </a:r>
            <a:r>
              <a:rPr lang="en-US" dirty="0" smtClean="0"/>
              <a:t>)) (x* + h) </a:t>
            </a:r>
          </a:p>
          <a:p>
            <a:r>
              <a:rPr lang="el-GR" dirty="0"/>
              <a:t>η</a:t>
            </a:r>
            <a:r>
              <a:rPr lang="en-US" baseline="-25000" dirty="0"/>
              <a:t>* </a:t>
            </a:r>
            <a:r>
              <a:rPr lang="en-US" baseline="-25000" dirty="0" smtClean="0"/>
              <a:t>  </a:t>
            </a:r>
            <a:r>
              <a:rPr lang="el-GR" dirty="0" smtClean="0"/>
              <a:t>≤ </a:t>
            </a:r>
            <a:r>
              <a:rPr lang="en-US" dirty="0" smtClean="0"/>
              <a:t> </a:t>
            </a:r>
            <a:r>
              <a:rPr lang="el-GR" dirty="0" smtClean="0"/>
              <a:t>Φ</a:t>
            </a:r>
            <a:r>
              <a:rPr lang="en-US" dirty="0" smtClean="0"/>
              <a:t>(x*-h</a:t>
            </a:r>
            <a:r>
              <a:rPr lang="en-US" dirty="0"/>
              <a:t>) </a:t>
            </a:r>
            <a:r>
              <a:rPr lang="en-US" dirty="0" smtClean="0"/>
              <a:t>  =    g(u*</a:t>
            </a:r>
            <a:r>
              <a:rPr lang="en-US" baseline="-25000" dirty="0" smtClean="0"/>
              <a:t>-</a:t>
            </a:r>
            <a:r>
              <a:rPr lang="en-US" dirty="0" smtClean="0"/>
              <a:t>) </a:t>
            </a:r>
            <a:r>
              <a:rPr lang="en-US" dirty="0"/>
              <a:t>+ (a – d(u</a:t>
            </a:r>
            <a:r>
              <a:rPr lang="en-US" dirty="0" smtClean="0"/>
              <a:t>*</a:t>
            </a:r>
            <a:r>
              <a:rPr lang="en-US" baseline="-25000" dirty="0" smtClean="0"/>
              <a:t>-</a:t>
            </a:r>
            <a:r>
              <a:rPr lang="en-US" dirty="0" smtClean="0"/>
              <a:t>)) </a:t>
            </a:r>
            <a:r>
              <a:rPr lang="en-US" dirty="0"/>
              <a:t>(x* </a:t>
            </a:r>
            <a:r>
              <a:rPr lang="en-US" dirty="0" smtClean="0"/>
              <a:t>- </a:t>
            </a:r>
            <a:r>
              <a:rPr lang="en-US" dirty="0"/>
              <a:t>h) </a:t>
            </a:r>
            <a:endParaRPr lang="en-US" baseline="-25000" dirty="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469" y="1034723"/>
            <a:ext cx="4459345" cy="556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25629" name="Ink 25628"/>
              <p14:cNvContentPartPr/>
              <p14:nvPr/>
            </p14:nvContentPartPr>
            <p14:xfrm>
              <a:off x="5112317" y="832057"/>
              <a:ext cx="1651680" cy="290880"/>
            </p14:xfrm>
          </p:contentPart>
        </mc:Choice>
        <mc:Fallback xmlns="">
          <p:pic>
            <p:nvPicPr>
              <p:cNvPr id="25629" name="Ink 25628"/>
              <p:cNvPicPr/>
              <p:nvPr/>
            </p:nvPicPr>
            <p:blipFill>
              <a:blip r:embed="rId5"/>
              <a:stretch>
                <a:fillRect/>
              </a:stretch>
            </p:blipFill>
            <p:spPr>
              <a:xfrm>
                <a:off x="5099717" y="818377"/>
                <a:ext cx="1678680" cy="318960"/>
              </a:xfrm>
              <a:prstGeom prst="rect">
                <a:avLst/>
              </a:prstGeom>
            </p:spPr>
          </p:pic>
        </mc:Fallback>
      </mc:AlternateContent>
      <p:sp>
        <p:nvSpPr>
          <p:cNvPr id="25630" name="TextBox 25629"/>
          <p:cNvSpPr txBox="1"/>
          <p:nvPr/>
        </p:nvSpPr>
        <p:spPr>
          <a:xfrm>
            <a:off x="4844140" y="319246"/>
            <a:ext cx="2634343" cy="461665"/>
          </a:xfrm>
          <a:prstGeom prst="rect">
            <a:avLst/>
          </a:prstGeom>
          <a:noFill/>
        </p:spPr>
        <p:txBody>
          <a:bodyPr wrap="square" rtlCol="0">
            <a:spAutoFit/>
          </a:bodyPr>
          <a:lstStyle/>
          <a:p>
            <a:r>
              <a:rPr lang="en-US" dirty="0" err="1" smtClean="0"/>
              <a:t>Subgradient</a:t>
            </a:r>
            <a:r>
              <a:rPr lang="en-US" dirty="0" smtClean="0"/>
              <a:t> at x</a:t>
            </a:r>
            <a:endParaRPr lang="en-US" dirty="0"/>
          </a:p>
        </p:txBody>
      </p:sp>
      <mc:AlternateContent xmlns:mc="http://schemas.openxmlformats.org/markup-compatibility/2006" xmlns:p14="http://schemas.microsoft.com/office/powerpoint/2010/main">
        <mc:Choice Requires="p14">
          <p:contentPart p14:bwMode="auto" r:id="rId6">
            <p14:nvContentPartPr>
              <p14:cNvPr id="25651" name="Ink 25650"/>
              <p14:cNvContentPartPr/>
              <p14:nvPr/>
            </p14:nvContentPartPr>
            <p14:xfrm>
              <a:off x="5387624" y="4482822"/>
              <a:ext cx="208080" cy="203400"/>
            </p14:xfrm>
          </p:contentPart>
        </mc:Choice>
        <mc:Fallback xmlns="">
          <p:pic>
            <p:nvPicPr>
              <p:cNvPr id="25651" name="Ink 25650"/>
              <p:cNvPicPr/>
              <p:nvPr/>
            </p:nvPicPr>
            <p:blipFill>
              <a:blip r:embed="rId7"/>
              <a:stretch>
                <a:fillRect/>
              </a:stretch>
            </p:blipFill>
            <p:spPr>
              <a:xfrm>
                <a:off x="5375384" y="4470582"/>
                <a:ext cx="23328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5652" name="Ink 25651"/>
              <p14:cNvContentPartPr/>
              <p14:nvPr/>
            </p14:nvContentPartPr>
            <p14:xfrm>
              <a:off x="5685344" y="4403262"/>
              <a:ext cx="153360" cy="202680"/>
            </p14:xfrm>
          </p:contentPart>
        </mc:Choice>
        <mc:Fallback xmlns="">
          <p:pic>
            <p:nvPicPr>
              <p:cNvPr id="25652" name="Ink 25651"/>
              <p:cNvPicPr/>
              <p:nvPr/>
            </p:nvPicPr>
            <p:blipFill>
              <a:blip r:embed="rId9"/>
              <a:stretch>
                <a:fillRect/>
              </a:stretch>
            </p:blipFill>
            <p:spPr>
              <a:xfrm>
                <a:off x="5672744" y="4388862"/>
                <a:ext cx="17928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653" name="Ink 25652"/>
              <p14:cNvContentPartPr/>
              <p14:nvPr/>
            </p14:nvContentPartPr>
            <p14:xfrm>
              <a:off x="4869224" y="4745622"/>
              <a:ext cx="1473840" cy="212040"/>
            </p14:xfrm>
          </p:contentPart>
        </mc:Choice>
        <mc:Fallback xmlns="">
          <p:pic>
            <p:nvPicPr>
              <p:cNvPr id="25653" name="Ink 25652"/>
              <p:cNvPicPr/>
              <p:nvPr/>
            </p:nvPicPr>
            <p:blipFill>
              <a:blip r:embed="rId11"/>
              <a:stretch>
                <a:fillRect/>
              </a:stretch>
            </p:blipFill>
            <p:spPr>
              <a:xfrm>
                <a:off x="4856984" y="4731222"/>
                <a:ext cx="15008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654" name="Ink 25653"/>
              <p14:cNvContentPartPr/>
              <p14:nvPr/>
            </p14:nvContentPartPr>
            <p14:xfrm>
              <a:off x="4882004" y="5653368"/>
              <a:ext cx="1427400" cy="379080"/>
            </p14:xfrm>
          </p:contentPart>
        </mc:Choice>
        <mc:Fallback xmlns="">
          <p:pic>
            <p:nvPicPr>
              <p:cNvPr id="25654" name="Ink 25653"/>
              <p:cNvPicPr/>
              <p:nvPr/>
            </p:nvPicPr>
            <p:blipFill>
              <a:blip r:embed="rId13"/>
              <a:stretch>
                <a:fillRect/>
              </a:stretch>
            </p:blipFill>
            <p:spPr>
              <a:xfrm>
                <a:off x="4869044" y="5642928"/>
                <a:ext cx="1455120" cy="403920"/>
              </a:xfrm>
              <a:prstGeom prst="rect">
                <a:avLst/>
              </a:prstGeom>
            </p:spPr>
          </p:pic>
        </mc:Fallback>
      </mc:AlternateContent>
      <p:sp>
        <p:nvSpPr>
          <p:cNvPr id="25655" name="TextBox 25654"/>
          <p:cNvSpPr txBox="1"/>
          <p:nvPr/>
        </p:nvSpPr>
        <p:spPr>
          <a:xfrm>
            <a:off x="4370614" y="1896099"/>
            <a:ext cx="628698" cy="461665"/>
          </a:xfrm>
          <a:prstGeom prst="rect">
            <a:avLst/>
          </a:prstGeom>
          <a:noFill/>
        </p:spPr>
        <p:txBody>
          <a:bodyPr wrap="none" rtlCol="0">
            <a:spAutoFit/>
          </a:bodyPr>
          <a:lstStyle/>
          <a:p>
            <a:r>
              <a:rPr lang="en-US" dirty="0"/>
              <a:t>u*</a:t>
            </a:r>
            <a:r>
              <a:rPr lang="en-US" baseline="-25000" dirty="0"/>
              <a:t>+</a:t>
            </a:r>
            <a:endParaRPr lang="en-US" dirty="0"/>
          </a:p>
        </p:txBody>
      </p:sp>
      <p:sp>
        <p:nvSpPr>
          <p:cNvPr id="25656" name="Rectangle 25655"/>
          <p:cNvSpPr/>
          <p:nvPr/>
        </p:nvSpPr>
        <p:spPr>
          <a:xfrm>
            <a:off x="2570927" y="1868186"/>
            <a:ext cx="572593" cy="461665"/>
          </a:xfrm>
          <a:prstGeom prst="rect">
            <a:avLst/>
          </a:prstGeom>
        </p:spPr>
        <p:txBody>
          <a:bodyPr wrap="none">
            <a:spAutoFit/>
          </a:bodyPr>
          <a:lstStyle/>
          <a:p>
            <a:r>
              <a:rPr lang="en-US" dirty="0"/>
              <a:t>u*</a:t>
            </a:r>
            <a:r>
              <a:rPr lang="en-US" baseline="-25000" dirty="0"/>
              <a:t>-</a:t>
            </a:r>
            <a:endParaRPr lang="en-US" dirty="0"/>
          </a:p>
        </p:txBody>
      </p:sp>
      <p:sp>
        <p:nvSpPr>
          <p:cNvPr id="2" name="TextBox 1"/>
          <p:cNvSpPr txBox="1"/>
          <p:nvPr/>
        </p:nvSpPr>
        <p:spPr>
          <a:xfrm>
            <a:off x="793320" y="2909285"/>
            <a:ext cx="7783285" cy="1569660"/>
          </a:xfrm>
          <a:prstGeom prst="rect">
            <a:avLst/>
          </a:prstGeom>
          <a:gradFill>
            <a:gsLst>
              <a:gs pos="0">
                <a:srgbClr val="03D4A8"/>
              </a:gs>
              <a:gs pos="25000">
                <a:srgbClr val="21D6E0"/>
              </a:gs>
              <a:gs pos="75000">
                <a:srgbClr val="0087E6"/>
              </a:gs>
              <a:gs pos="100000">
                <a:srgbClr val="005CBF"/>
              </a:gs>
            </a:gsLst>
            <a:lin ang="16200000" scaled="0"/>
          </a:gradFill>
        </p:spPr>
        <p:txBody>
          <a:bodyPr wrap="square" rtlCol="0">
            <a:spAutoFit/>
          </a:bodyPr>
          <a:lstStyle/>
          <a:p>
            <a:pPr marL="342900" indent="-342900">
              <a:buFont typeface="Arial" pitchFamily="34" charset="0"/>
              <a:buChar char="•"/>
            </a:pPr>
            <a:r>
              <a:rPr lang="en-US" dirty="0" smtClean="0"/>
              <a:t>Define u* as convex combination of </a:t>
            </a:r>
            <a:r>
              <a:rPr lang="en-US" dirty="0"/>
              <a:t>u</a:t>
            </a:r>
            <a:r>
              <a:rPr lang="en-US" dirty="0" smtClean="0"/>
              <a:t>*</a:t>
            </a:r>
            <a:r>
              <a:rPr lang="en-US" baseline="-25000" dirty="0" smtClean="0"/>
              <a:t>+</a:t>
            </a:r>
            <a:r>
              <a:rPr lang="en-US" dirty="0" smtClean="0"/>
              <a:t> and </a:t>
            </a:r>
            <a:r>
              <a:rPr lang="en-US" dirty="0"/>
              <a:t>u</a:t>
            </a:r>
            <a:r>
              <a:rPr lang="en-US" dirty="0" smtClean="0"/>
              <a:t>*</a:t>
            </a:r>
            <a:r>
              <a:rPr lang="en-US" baseline="-25000" dirty="0" smtClean="0"/>
              <a:t>-</a:t>
            </a:r>
          </a:p>
          <a:p>
            <a:r>
              <a:rPr lang="en-US" dirty="0"/>
              <a:t> </a:t>
            </a:r>
            <a:r>
              <a:rPr lang="en-US" dirty="0" smtClean="0"/>
              <a:t>   such that </a:t>
            </a:r>
            <a:r>
              <a:rPr lang="en-US" dirty="0" smtClean="0">
                <a:solidFill>
                  <a:srgbClr val="C00000"/>
                </a:solidFill>
              </a:rPr>
              <a:t>a = d(u</a:t>
            </a:r>
            <a:r>
              <a:rPr lang="en-US" dirty="0" smtClean="0">
                <a:solidFill>
                  <a:srgbClr val="C00000"/>
                </a:solidFill>
              </a:rPr>
              <a:t>*)</a:t>
            </a:r>
          </a:p>
          <a:p>
            <a:endParaRPr lang="en-US" dirty="0" smtClean="0">
              <a:solidFill>
                <a:srgbClr val="C00000"/>
              </a:solidFill>
            </a:endParaRPr>
          </a:p>
          <a:p>
            <a:pPr marL="342900" indent="-342900">
              <a:buFont typeface="Arial" pitchFamily="34" charset="0"/>
              <a:buChar char="•"/>
            </a:pPr>
            <a:r>
              <a:rPr lang="en-US" dirty="0" smtClean="0">
                <a:solidFill>
                  <a:srgbClr val="C00000"/>
                </a:solidFill>
              </a:rPr>
              <a:t>g(u</a:t>
            </a:r>
            <a:r>
              <a:rPr lang="en-US" dirty="0" smtClean="0">
                <a:solidFill>
                  <a:srgbClr val="C00000"/>
                </a:solidFill>
              </a:rPr>
              <a:t>*) </a:t>
            </a:r>
            <a:r>
              <a:rPr lang="en-US" dirty="0" smtClean="0">
                <a:solidFill>
                  <a:srgbClr val="C00000"/>
                </a:solidFill>
              </a:rPr>
              <a:t>≥ </a:t>
            </a:r>
            <a:r>
              <a:rPr lang="el-GR" dirty="0" smtClean="0">
                <a:solidFill>
                  <a:srgbClr val="C00000"/>
                </a:solidFill>
              </a:rPr>
              <a:t>η</a:t>
            </a:r>
            <a:r>
              <a:rPr lang="en-US" baseline="-25000" dirty="0" smtClean="0">
                <a:solidFill>
                  <a:srgbClr val="C00000"/>
                </a:solidFill>
              </a:rPr>
              <a:t>* </a:t>
            </a:r>
            <a:r>
              <a:rPr lang="en-US" dirty="0" smtClean="0">
                <a:solidFill>
                  <a:srgbClr val="C00000"/>
                </a:solidFill>
              </a:rPr>
              <a:t>- </a:t>
            </a:r>
            <a:r>
              <a:rPr lang="el-GR" dirty="0" smtClean="0">
                <a:solidFill>
                  <a:srgbClr val="C00000"/>
                </a:solidFill>
              </a:rPr>
              <a:t>ε</a:t>
            </a:r>
            <a:r>
              <a:rPr lang="en-US" dirty="0" smtClean="0">
                <a:solidFill>
                  <a:srgbClr val="C00000"/>
                </a:solidFill>
              </a:rPr>
              <a:t> </a:t>
            </a:r>
            <a:r>
              <a:rPr lang="en-US" dirty="0" smtClean="0"/>
              <a:t>by choosing h small enough</a:t>
            </a:r>
            <a:endParaRPr lang="en-US" baseline="-25000" dirty="0"/>
          </a:p>
        </p:txBody>
      </p:sp>
    </p:spTree>
    <p:extLst>
      <p:ext uri="{BB962C8B-B14F-4D97-AF65-F5344CB8AC3E}">
        <p14:creationId xmlns:p14="http://schemas.microsoft.com/office/powerpoint/2010/main" val="272698136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1482896" y="4520873"/>
            <a:ext cx="4613104" cy="9764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345578" y="2113669"/>
            <a:ext cx="4848393" cy="14677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77</a:t>
            </a:fld>
            <a:endParaRPr lang="en-US"/>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047" y="629182"/>
            <a:ext cx="8094209" cy="685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970314" y="1428261"/>
            <a:ext cx="4517572" cy="830997"/>
          </a:xfrm>
          <a:prstGeom prst="rect">
            <a:avLst/>
          </a:prstGeom>
          <a:noFill/>
        </p:spPr>
        <p:txBody>
          <a:bodyPr wrap="square" rtlCol="0">
            <a:spAutoFit/>
          </a:bodyPr>
          <a:lstStyle/>
          <a:p>
            <a:r>
              <a:rPr lang="en-US" dirty="0" smtClean="0"/>
              <a:t>Assume (for proof illustration)</a:t>
            </a:r>
          </a:p>
          <a:p>
            <a:pPr marL="342900" indent="-342900">
              <a:buFont typeface="Arial" pitchFamily="34" charset="0"/>
              <a:buChar char="•"/>
            </a:pPr>
            <a:endParaRPr lang="en-US" dirty="0"/>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896" y="2207156"/>
            <a:ext cx="4420595" cy="654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345578" y="2957790"/>
            <a:ext cx="2606136" cy="461665"/>
          </a:xfrm>
          <a:prstGeom prst="rect">
            <a:avLst/>
          </a:prstGeom>
          <a:noFill/>
        </p:spPr>
        <p:txBody>
          <a:bodyPr wrap="square" rtlCol="0">
            <a:spAutoFit/>
          </a:bodyPr>
          <a:lstStyle/>
          <a:p>
            <a:r>
              <a:rPr lang="en-US" dirty="0" smtClean="0"/>
              <a:t>with </a:t>
            </a:r>
            <a:r>
              <a:rPr lang="en-US" dirty="0" err="1" smtClean="0"/>
              <a:t>argmax</a:t>
            </a:r>
            <a:r>
              <a:rPr lang="en-US" dirty="0" smtClean="0"/>
              <a:t> = </a:t>
            </a:r>
            <a:endParaRPr lang="en-US" dirty="0"/>
          </a:p>
        </p:txBody>
      </p:sp>
      <p:pic>
        <p:nvPicPr>
          <p:cNvPr id="245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3194" y="3001768"/>
            <a:ext cx="772330" cy="373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564954" y="3744685"/>
            <a:ext cx="922549" cy="461665"/>
          </a:xfrm>
          <a:prstGeom prst="rect">
            <a:avLst/>
          </a:prstGeom>
          <a:noFill/>
        </p:spPr>
        <p:txBody>
          <a:bodyPr wrap="square" rtlCol="0">
            <a:spAutoFit/>
          </a:bodyPr>
          <a:lstStyle/>
          <a:p>
            <a:r>
              <a:rPr lang="en-US" dirty="0" smtClean="0"/>
              <a:t>and</a:t>
            </a:r>
            <a:endParaRPr lang="en-US" dirty="0"/>
          </a:p>
        </p:txBody>
      </p:sp>
      <p:sp>
        <p:nvSpPr>
          <p:cNvPr id="9" name="TextBox 8"/>
          <p:cNvSpPr txBox="1"/>
          <p:nvPr/>
        </p:nvSpPr>
        <p:spPr>
          <a:xfrm>
            <a:off x="1453176" y="4520873"/>
            <a:ext cx="4248279" cy="830997"/>
          </a:xfrm>
          <a:prstGeom prst="rect">
            <a:avLst/>
          </a:prstGeom>
          <a:noFill/>
        </p:spPr>
        <p:txBody>
          <a:bodyPr wrap="none" rtlCol="0">
            <a:spAutoFit/>
          </a:bodyPr>
          <a:lstStyle/>
          <a:p>
            <a:r>
              <a:rPr lang="el-GR" dirty="0" smtClean="0"/>
              <a:t>Φ</a:t>
            </a:r>
            <a:r>
              <a:rPr lang="en-US" dirty="0" smtClean="0"/>
              <a:t>(x) achieves minimum </a:t>
            </a:r>
          </a:p>
          <a:p>
            <a:r>
              <a:rPr lang="en-US" dirty="0" smtClean="0"/>
              <a:t>at single point (not interval)</a:t>
            </a:r>
            <a:endParaRPr lang="en-US" dirty="0"/>
          </a:p>
        </p:txBody>
      </p:sp>
    </p:spTree>
    <p:extLst>
      <p:ext uri="{BB962C8B-B14F-4D97-AF65-F5344CB8AC3E}">
        <p14:creationId xmlns:p14="http://schemas.microsoft.com/office/powerpoint/2010/main" val="127556749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78</a:t>
            </a:fld>
            <a:endParaRPr lang="en-US"/>
          </a:p>
        </p:txBody>
      </p:sp>
      <p:cxnSp>
        <p:nvCxnSpPr>
          <p:cNvPr id="23" name="Straight Arrow Connector 22"/>
          <p:cNvCxnSpPr/>
          <p:nvPr/>
        </p:nvCxnSpPr>
        <p:spPr>
          <a:xfrm flipV="1">
            <a:off x="1466849" y="1654088"/>
            <a:ext cx="1" cy="287382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Freeform 23"/>
          <p:cNvSpPr/>
          <p:nvPr/>
        </p:nvSpPr>
        <p:spPr>
          <a:xfrm>
            <a:off x="1488622" y="1926230"/>
            <a:ext cx="3603171" cy="1797950"/>
          </a:xfrm>
          <a:custGeom>
            <a:avLst/>
            <a:gdLst>
              <a:gd name="connsiteX0" fmla="*/ 0 w 3603171"/>
              <a:gd name="connsiteY0" fmla="*/ 0 h 1797950"/>
              <a:gd name="connsiteX1" fmla="*/ 500743 w 3603171"/>
              <a:gd name="connsiteY1" fmla="*/ 1066800 h 1797950"/>
              <a:gd name="connsiteX2" fmla="*/ 1621971 w 3603171"/>
              <a:gd name="connsiteY2" fmla="*/ 1796143 h 1797950"/>
              <a:gd name="connsiteX3" fmla="*/ 2928257 w 3603171"/>
              <a:gd name="connsiteY3" fmla="*/ 1240971 h 1797950"/>
              <a:gd name="connsiteX4" fmla="*/ 3603171 w 3603171"/>
              <a:gd name="connsiteY4" fmla="*/ 250371 h 179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3171" h="1797950">
                <a:moveTo>
                  <a:pt x="0" y="0"/>
                </a:moveTo>
                <a:cubicBezTo>
                  <a:pt x="115207" y="383721"/>
                  <a:pt x="230415" y="767443"/>
                  <a:pt x="500743" y="1066800"/>
                </a:cubicBezTo>
                <a:cubicBezTo>
                  <a:pt x="771072" y="1366157"/>
                  <a:pt x="1217385" y="1767115"/>
                  <a:pt x="1621971" y="1796143"/>
                </a:cubicBezTo>
                <a:cubicBezTo>
                  <a:pt x="2026557" y="1825172"/>
                  <a:pt x="2598057" y="1498600"/>
                  <a:pt x="2928257" y="1240971"/>
                </a:cubicBezTo>
                <a:cubicBezTo>
                  <a:pt x="3258457" y="983342"/>
                  <a:pt x="3501571" y="415471"/>
                  <a:pt x="3603171" y="250371"/>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5" name="Straight Arrow Connector 24"/>
          <p:cNvCxnSpPr/>
          <p:nvPr/>
        </p:nvCxnSpPr>
        <p:spPr>
          <a:xfrm>
            <a:off x="1488622" y="4506144"/>
            <a:ext cx="3603171"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6" name="Freeform 25"/>
          <p:cNvSpPr/>
          <p:nvPr/>
        </p:nvSpPr>
        <p:spPr>
          <a:xfrm>
            <a:off x="1575708" y="1293051"/>
            <a:ext cx="3603171" cy="1797950"/>
          </a:xfrm>
          <a:custGeom>
            <a:avLst/>
            <a:gdLst>
              <a:gd name="connsiteX0" fmla="*/ 0 w 3603171"/>
              <a:gd name="connsiteY0" fmla="*/ 0 h 1797950"/>
              <a:gd name="connsiteX1" fmla="*/ 500743 w 3603171"/>
              <a:gd name="connsiteY1" fmla="*/ 1066800 h 1797950"/>
              <a:gd name="connsiteX2" fmla="*/ 1621971 w 3603171"/>
              <a:gd name="connsiteY2" fmla="*/ 1796143 h 1797950"/>
              <a:gd name="connsiteX3" fmla="*/ 2928257 w 3603171"/>
              <a:gd name="connsiteY3" fmla="*/ 1240971 h 1797950"/>
              <a:gd name="connsiteX4" fmla="*/ 3603171 w 3603171"/>
              <a:gd name="connsiteY4" fmla="*/ 250371 h 179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3171" h="1797950">
                <a:moveTo>
                  <a:pt x="0" y="0"/>
                </a:moveTo>
                <a:cubicBezTo>
                  <a:pt x="115207" y="383721"/>
                  <a:pt x="230415" y="767443"/>
                  <a:pt x="500743" y="1066800"/>
                </a:cubicBezTo>
                <a:cubicBezTo>
                  <a:pt x="771072" y="1366157"/>
                  <a:pt x="1217385" y="1767115"/>
                  <a:pt x="1621971" y="1796143"/>
                </a:cubicBezTo>
                <a:cubicBezTo>
                  <a:pt x="2026557" y="1825172"/>
                  <a:pt x="2598057" y="1498600"/>
                  <a:pt x="2928257" y="1240971"/>
                </a:cubicBezTo>
                <a:cubicBezTo>
                  <a:pt x="3258457" y="983342"/>
                  <a:pt x="3501571" y="415471"/>
                  <a:pt x="3603171" y="250371"/>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7" name="Straight Connector 26"/>
          <p:cNvCxnSpPr/>
          <p:nvPr/>
        </p:nvCxnSpPr>
        <p:spPr>
          <a:xfrm flipH="1">
            <a:off x="3377293" y="2192026"/>
            <a:ext cx="2062842" cy="2065964"/>
          </a:xfrm>
          <a:prstGeom prst="line">
            <a:avLst/>
          </a:prstGeom>
          <a:effectLst>
            <a:glow rad="63500">
              <a:schemeClr val="accent6">
                <a:satMod val="175000"/>
                <a:alpha val="40000"/>
              </a:schemeClr>
            </a:glow>
          </a:effectLst>
        </p:spPr>
        <p:style>
          <a:lnRef idx="1">
            <a:schemeClr val="dk1"/>
          </a:lnRef>
          <a:fillRef idx="0">
            <a:schemeClr val="dk1"/>
          </a:fillRef>
          <a:effectRef idx="0">
            <a:schemeClr val="dk1"/>
          </a:effectRef>
          <a:fontRef idx="minor">
            <a:schemeClr val="tx1"/>
          </a:fontRef>
        </p:style>
      </p:cxnSp>
      <p:sp>
        <p:nvSpPr>
          <p:cNvPr id="28" name="Flowchart: Connector 27"/>
          <p:cNvSpPr/>
          <p:nvPr/>
        </p:nvSpPr>
        <p:spPr>
          <a:xfrm>
            <a:off x="4498520" y="2982144"/>
            <a:ext cx="157844" cy="217714"/>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9" name="Straight Arrow Connector 28"/>
          <p:cNvCxnSpPr/>
          <p:nvPr/>
        </p:nvCxnSpPr>
        <p:spPr>
          <a:xfrm flipH="1">
            <a:off x="1994806" y="2385647"/>
            <a:ext cx="32655" cy="596497"/>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30" name="TextBox 29"/>
          <p:cNvSpPr txBox="1"/>
          <p:nvPr/>
        </p:nvSpPr>
        <p:spPr>
          <a:xfrm>
            <a:off x="1706334" y="2233116"/>
            <a:ext cx="315686" cy="461665"/>
          </a:xfrm>
          <a:prstGeom prst="rect">
            <a:avLst/>
          </a:prstGeom>
          <a:noFill/>
        </p:spPr>
        <p:txBody>
          <a:bodyPr wrap="square" rtlCol="0">
            <a:spAutoFit/>
          </a:bodyPr>
          <a:lstStyle/>
          <a:p>
            <a:r>
              <a:rPr lang="el-GR" dirty="0" smtClean="0"/>
              <a:t>ε</a:t>
            </a:r>
            <a:endParaRPr lang="en-US" dirty="0"/>
          </a:p>
        </p:txBody>
      </p:sp>
      <p:cxnSp>
        <p:nvCxnSpPr>
          <p:cNvPr id="31" name="Straight Connector 30"/>
          <p:cNvCxnSpPr/>
          <p:nvPr/>
        </p:nvCxnSpPr>
        <p:spPr>
          <a:xfrm flipH="1">
            <a:off x="1864177" y="2825205"/>
            <a:ext cx="4022272" cy="692557"/>
          </a:xfrm>
          <a:prstGeom prst="line">
            <a:avLst/>
          </a:prstGeom>
          <a:effectLst>
            <a:glow rad="63500">
              <a:schemeClr val="accent6">
                <a:satMod val="175000"/>
                <a:alpha val="40000"/>
              </a:schemeClr>
            </a:glow>
          </a:effectLst>
        </p:spPr>
        <p:style>
          <a:lnRef idx="1">
            <a:schemeClr val="accent2"/>
          </a:lnRef>
          <a:fillRef idx="0">
            <a:schemeClr val="accent2"/>
          </a:fillRef>
          <a:effectRef idx="0">
            <a:schemeClr val="accent2"/>
          </a:effectRef>
          <a:fontRef idx="minor">
            <a:schemeClr val="tx1"/>
          </a:fontRef>
        </p:style>
      </p:cxnSp>
      <p:sp>
        <p:nvSpPr>
          <p:cNvPr id="32" name="TextBox 31"/>
          <p:cNvSpPr txBox="1"/>
          <p:nvPr/>
        </p:nvSpPr>
        <p:spPr>
          <a:xfrm>
            <a:off x="5537943" y="2763343"/>
            <a:ext cx="2275278" cy="461665"/>
          </a:xfrm>
          <a:prstGeom prst="rect">
            <a:avLst/>
          </a:prstGeom>
          <a:noFill/>
        </p:spPr>
        <p:txBody>
          <a:bodyPr wrap="square" rtlCol="0">
            <a:spAutoFit/>
          </a:bodyPr>
          <a:lstStyle/>
          <a:p>
            <a:r>
              <a:rPr lang="el-GR" dirty="0" smtClean="0"/>
              <a:t>ε</a:t>
            </a:r>
            <a:r>
              <a:rPr lang="en-US" dirty="0" smtClean="0"/>
              <a:t>-</a:t>
            </a:r>
            <a:r>
              <a:rPr lang="en-US" dirty="0" err="1" smtClean="0"/>
              <a:t>subgradient</a:t>
            </a:r>
            <a:endParaRPr lang="en-US" dirty="0"/>
          </a:p>
        </p:txBody>
      </p:sp>
      <p:sp>
        <p:nvSpPr>
          <p:cNvPr id="33" name="TextBox 32"/>
          <p:cNvSpPr txBox="1"/>
          <p:nvPr/>
        </p:nvSpPr>
        <p:spPr>
          <a:xfrm>
            <a:off x="5341999" y="1961193"/>
            <a:ext cx="2471221" cy="461665"/>
          </a:xfrm>
          <a:prstGeom prst="rect">
            <a:avLst/>
          </a:prstGeom>
          <a:noFill/>
        </p:spPr>
        <p:txBody>
          <a:bodyPr wrap="square" rtlCol="0">
            <a:spAutoFit/>
          </a:bodyPr>
          <a:lstStyle/>
          <a:p>
            <a:r>
              <a:rPr lang="en-US" dirty="0" smtClean="0"/>
              <a:t>(0-)</a:t>
            </a:r>
            <a:r>
              <a:rPr lang="en-US" dirty="0" err="1" smtClean="0"/>
              <a:t>subgradient</a:t>
            </a:r>
            <a:endParaRPr lang="en-US" dirty="0"/>
          </a:p>
        </p:txBody>
      </p:sp>
    </p:spTree>
    <p:extLst>
      <p:ext uri="{BB962C8B-B14F-4D97-AF65-F5344CB8AC3E}">
        <p14:creationId xmlns:p14="http://schemas.microsoft.com/office/powerpoint/2010/main" val="2352697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171" y="315664"/>
            <a:ext cx="5029200" cy="1143000"/>
          </a:xfrm>
        </p:spPr>
        <p:txBody>
          <a:bodyPr/>
          <a:lstStyle/>
          <a:p>
            <a:r>
              <a:rPr lang="en-US" dirty="0" err="1" smtClean="0"/>
              <a:t>liminf</a:t>
            </a:r>
            <a:r>
              <a:rPr lang="en-US" dirty="0" smtClean="0"/>
              <a:t> V</a:t>
            </a:r>
            <a:r>
              <a:rPr lang="el-GR" baseline="-25000" dirty="0" smtClean="0"/>
              <a:t>β</a:t>
            </a:r>
            <a:r>
              <a:rPr lang="en-US" dirty="0" smtClean="0"/>
              <a:t>(0) ≥ </a:t>
            </a:r>
            <a:r>
              <a:rPr lang="el-GR" dirty="0" smtClean="0"/>
              <a:t>η</a:t>
            </a:r>
            <a:r>
              <a:rPr lang="en-US" baseline="-25000" dirty="0" smtClean="0"/>
              <a:t>*</a:t>
            </a:r>
            <a:endParaRPr lang="en-US" baseline="-25000"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79</a:t>
            </a:fld>
            <a:endParaRPr lang="en-US"/>
          </a:p>
        </p:txBody>
      </p:sp>
      <p:sp>
        <p:nvSpPr>
          <p:cNvPr id="7" name="TextBox 6"/>
          <p:cNvSpPr txBox="1"/>
          <p:nvPr/>
        </p:nvSpPr>
        <p:spPr>
          <a:xfrm>
            <a:off x="3064324" y="998082"/>
            <a:ext cx="707572" cy="461665"/>
          </a:xfrm>
          <a:prstGeom prst="rect">
            <a:avLst/>
          </a:prstGeom>
          <a:noFill/>
        </p:spPr>
        <p:txBody>
          <a:bodyPr wrap="square" rtlCol="0">
            <a:spAutoFit/>
          </a:bodyPr>
          <a:lstStyle/>
          <a:p>
            <a:r>
              <a:rPr lang="el-GR" baseline="-25000" dirty="0" smtClean="0"/>
              <a:t>β</a:t>
            </a:r>
            <a:r>
              <a:rPr lang="en-US" baseline="-25000" dirty="0" smtClean="0"/>
              <a:t>     0  </a:t>
            </a:r>
            <a:endParaRPr lang="en-US" dirty="0"/>
          </a:p>
        </p:txBody>
      </p:sp>
      <p:cxnSp>
        <p:nvCxnSpPr>
          <p:cNvPr id="8" name="Straight Arrow Connector 7"/>
          <p:cNvCxnSpPr/>
          <p:nvPr/>
        </p:nvCxnSpPr>
        <p:spPr>
          <a:xfrm>
            <a:off x="3287481" y="1336744"/>
            <a:ext cx="26125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857" y="1750411"/>
            <a:ext cx="7704704" cy="524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40931" y="4125686"/>
            <a:ext cx="7315200" cy="1200329"/>
          </a:xfrm>
          <a:prstGeom prst="rect">
            <a:avLst/>
          </a:prstGeom>
          <a:noFill/>
        </p:spPr>
        <p:txBody>
          <a:bodyPr wrap="square" rtlCol="0">
            <a:spAutoFit/>
          </a:bodyPr>
          <a:lstStyle/>
          <a:p>
            <a:r>
              <a:rPr lang="en-US" i="1" dirty="0" smtClean="0">
                <a:solidFill>
                  <a:srgbClr val="00B0F0"/>
                </a:solidFill>
              </a:rPr>
              <a:t>But every now and then balance is exhausted, so we need a variant of u* that still manages to achieve nearly as much payoff</a:t>
            </a:r>
            <a:endParaRPr lang="en-US" i="1" dirty="0">
              <a:solidFill>
                <a:srgbClr val="00B0F0"/>
              </a:solidFill>
            </a:endParaRPr>
          </a:p>
        </p:txBody>
      </p:sp>
      <p:sp>
        <p:nvSpPr>
          <p:cNvPr id="5" name="TextBox 4"/>
          <p:cNvSpPr txBox="1"/>
          <p:nvPr/>
        </p:nvSpPr>
        <p:spPr>
          <a:xfrm>
            <a:off x="1239781" y="2579913"/>
            <a:ext cx="7393779" cy="461665"/>
          </a:xfrm>
          <a:prstGeom prst="rect">
            <a:avLst/>
          </a:prstGeom>
          <a:noFill/>
        </p:spPr>
        <p:txBody>
          <a:bodyPr wrap="square" rtlCol="0">
            <a:spAutoFit/>
          </a:bodyPr>
          <a:lstStyle/>
          <a:p>
            <a:r>
              <a:rPr lang="en-US" dirty="0" smtClean="0"/>
              <a:t>If u* is played for all time, value attained is:</a:t>
            </a:r>
          </a:p>
        </p:txBody>
      </p:sp>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242" y="3041578"/>
            <a:ext cx="6792578" cy="888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0205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Fountain Codes for Storage?</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8</a:t>
            </a:fld>
            <a:endParaRPr lang="en-US"/>
          </a:p>
        </p:txBody>
      </p:sp>
      <p:sp>
        <p:nvSpPr>
          <p:cNvPr id="11" name="Cloud 10"/>
          <p:cNvSpPr/>
          <p:nvPr/>
        </p:nvSpPr>
        <p:spPr>
          <a:xfrm>
            <a:off x="587829" y="3276600"/>
            <a:ext cx="7630885" cy="276962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2873831" y="436505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9" name="Rounded Rectangle 38"/>
          <p:cNvSpPr/>
          <p:nvPr/>
        </p:nvSpPr>
        <p:spPr>
          <a:xfrm>
            <a:off x="3799116" y="3494315"/>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0" name="Rounded Rectangle 39"/>
          <p:cNvSpPr/>
          <p:nvPr/>
        </p:nvSpPr>
        <p:spPr>
          <a:xfrm>
            <a:off x="1915889" y="5083630"/>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1" name="Rounded Rectangle 40"/>
          <p:cNvSpPr/>
          <p:nvPr/>
        </p:nvSpPr>
        <p:spPr>
          <a:xfrm>
            <a:off x="3837218" y="4400828"/>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2" name="Rounded Rectangle 41"/>
          <p:cNvSpPr/>
          <p:nvPr/>
        </p:nvSpPr>
        <p:spPr>
          <a:xfrm>
            <a:off x="5725886" y="3739243"/>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3" name="Rounded Rectangle 42"/>
          <p:cNvSpPr/>
          <p:nvPr/>
        </p:nvSpPr>
        <p:spPr>
          <a:xfrm>
            <a:off x="5932717" y="4514457"/>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4" name="Rounded Rectangle 43"/>
          <p:cNvSpPr/>
          <p:nvPr/>
        </p:nvSpPr>
        <p:spPr>
          <a:xfrm>
            <a:off x="3064331" y="5033943"/>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5" name="Rounded Rectangle 44"/>
          <p:cNvSpPr/>
          <p:nvPr/>
        </p:nvSpPr>
        <p:spPr>
          <a:xfrm>
            <a:off x="4659087" y="4936673"/>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6" name="Rounded Rectangle 45"/>
          <p:cNvSpPr/>
          <p:nvPr/>
        </p:nvSpPr>
        <p:spPr>
          <a:xfrm>
            <a:off x="7255329" y="4598512"/>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7" name="Rounded Rectangle 46"/>
          <p:cNvSpPr/>
          <p:nvPr/>
        </p:nvSpPr>
        <p:spPr>
          <a:xfrm>
            <a:off x="4691744" y="401068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8" name="Rounded Rectangle 47"/>
          <p:cNvSpPr/>
          <p:nvPr/>
        </p:nvSpPr>
        <p:spPr>
          <a:xfrm>
            <a:off x="1779816" y="4101469"/>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9" name="Rounded Rectangle 48"/>
          <p:cNvSpPr/>
          <p:nvPr/>
        </p:nvSpPr>
        <p:spPr>
          <a:xfrm>
            <a:off x="4659087" y="5540127"/>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0" name="Rounded Rectangle 49"/>
          <p:cNvSpPr/>
          <p:nvPr/>
        </p:nvSpPr>
        <p:spPr>
          <a:xfrm>
            <a:off x="6580416" y="436505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1" name="Explosion 1 30"/>
          <p:cNvSpPr/>
          <p:nvPr/>
        </p:nvSpPr>
        <p:spPr>
          <a:xfrm>
            <a:off x="3837218" y="4392151"/>
            <a:ext cx="435428" cy="293914"/>
          </a:xfrm>
          <a:prstGeom prst="irregularSeal1">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23211" y="1719944"/>
            <a:ext cx="6863442" cy="830997"/>
          </a:xfrm>
          <a:prstGeom prst="rect">
            <a:avLst/>
          </a:prstGeom>
          <a:noFill/>
        </p:spPr>
        <p:txBody>
          <a:bodyPr wrap="square" rtlCol="0">
            <a:spAutoFit/>
          </a:bodyPr>
          <a:lstStyle/>
          <a:p>
            <a:r>
              <a:rPr lang="en-US" dirty="0" smtClean="0">
                <a:latin typeface="Arial" pitchFamily="34" charset="0"/>
                <a:cs typeface="Arial" pitchFamily="34" charset="0"/>
              </a:rPr>
              <a:t>Not possible to repair even one failure</a:t>
            </a:r>
            <a:r>
              <a:rPr lang="en-US" dirty="0">
                <a:latin typeface="Arial" pitchFamily="34" charset="0"/>
                <a:cs typeface="Arial" pitchFamily="34" charset="0"/>
              </a:rPr>
              <a:t> </a:t>
            </a:r>
            <a:r>
              <a:rPr lang="en-US" dirty="0" smtClean="0">
                <a:latin typeface="Arial" pitchFamily="34" charset="0"/>
                <a:cs typeface="Arial" pitchFamily="34" charset="0"/>
              </a:rPr>
              <a:t>without dealing with the whole block!</a:t>
            </a:r>
            <a:endParaRPr lang="en-US" dirty="0">
              <a:latin typeface="Arial" pitchFamily="34" charset="0"/>
              <a:cs typeface="Arial" pitchFamily="34" charset="0"/>
            </a:endParaRPr>
          </a:p>
        </p:txBody>
      </p:sp>
    </p:spTree>
    <p:extLst>
      <p:ext uri="{BB962C8B-B14F-4D97-AF65-F5344CB8AC3E}">
        <p14:creationId xmlns:p14="http://schemas.microsoft.com/office/powerpoint/2010/main" val="337890213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6936793" y="3042521"/>
            <a:ext cx="1891522" cy="129090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4795153" y="3042521"/>
            <a:ext cx="1713819" cy="129090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47" name="Rectangle 26646"/>
          <p:cNvSpPr/>
          <p:nvPr/>
        </p:nvSpPr>
        <p:spPr>
          <a:xfrm>
            <a:off x="1317172" y="3052504"/>
            <a:ext cx="3079320" cy="129090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60171" y="315664"/>
            <a:ext cx="5029200" cy="1143000"/>
          </a:xfrm>
        </p:spPr>
        <p:txBody>
          <a:bodyPr/>
          <a:lstStyle/>
          <a:p>
            <a:r>
              <a:rPr lang="en-US" dirty="0" err="1" smtClean="0"/>
              <a:t>liminf</a:t>
            </a:r>
            <a:r>
              <a:rPr lang="en-US" dirty="0" smtClean="0"/>
              <a:t> V</a:t>
            </a:r>
            <a:r>
              <a:rPr lang="el-GR" baseline="-25000" dirty="0" smtClean="0"/>
              <a:t>β</a:t>
            </a:r>
            <a:r>
              <a:rPr lang="en-US" dirty="0" smtClean="0"/>
              <a:t>(0) ≥ </a:t>
            </a:r>
            <a:r>
              <a:rPr lang="el-GR" dirty="0" smtClean="0"/>
              <a:t>η</a:t>
            </a:r>
            <a:r>
              <a:rPr lang="en-US" baseline="-25000" dirty="0" smtClean="0"/>
              <a:t>*</a:t>
            </a:r>
            <a:endParaRPr lang="en-US" baseline="-25000"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80</a:t>
            </a:fld>
            <a:endParaRPr lang="en-US"/>
          </a:p>
        </p:txBody>
      </p:sp>
      <p:sp>
        <p:nvSpPr>
          <p:cNvPr id="7" name="TextBox 6"/>
          <p:cNvSpPr txBox="1"/>
          <p:nvPr/>
        </p:nvSpPr>
        <p:spPr>
          <a:xfrm>
            <a:off x="3064324" y="998082"/>
            <a:ext cx="707572" cy="461665"/>
          </a:xfrm>
          <a:prstGeom prst="rect">
            <a:avLst/>
          </a:prstGeom>
          <a:noFill/>
        </p:spPr>
        <p:txBody>
          <a:bodyPr wrap="square" rtlCol="0">
            <a:spAutoFit/>
          </a:bodyPr>
          <a:lstStyle/>
          <a:p>
            <a:r>
              <a:rPr lang="el-GR" baseline="-25000" dirty="0" smtClean="0"/>
              <a:t>β</a:t>
            </a:r>
            <a:r>
              <a:rPr lang="en-US" baseline="-25000" dirty="0" smtClean="0"/>
              <a:t>     0  </a:t>
            </a:r>
            <a:endParaRPr lang="en-US" dirty="0"/>
          </a:p>
        </p:txBody>
      </p:sp>
      <p:cxnSp>
        <p:nvCxnSpPr>
          <p:cNvPr id="8" name="Straight Arrow Connector 7"/>
          <p:cNvCxnSpPr/>
          <p:nvPr/>
        </p:nvCxnSpPr>
        <p:spPr>
          <a:xfrm>
            <a:off x="3287481" y="1336744"/>
            <a:ext cx="261257"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p:nvPr/>
        </p:nvCxnSpPr>
        <p:spPr>
          <a:xfrm flipH="1" flipV="1">
            <a:off x="914401" y="2072790"/>
            <a:ext cx="21771" cy="2286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936172" y="4358790"/>
            <a:ext cx="7783286"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4" name="TextBox 13"/>
          <p:cNvSpPr txBox="1"/>
          <p:nvPr/>
        </p:nvSpPr>
        <p:spPr>
          <a:xfrm>
            <a:off x="2601190" y="4883536"/>
            <a:ext cx="838691" cy="461665"/>
          </a:xfrm>
          <a:prstGeom prst="rect">
            <a:avLst/>
          </a:prstGeom>
          <a:noFill/>
        </p:spPr>
        <p:txBody>
          <a:bodyPr wrap="none" rtlCol="0">
            <a:spAutoFit/>
          </a:bodyPr>
          <a:lstStyle/>
          <a:p>
            <a:r>
              <a:rPr lang="en-US" dirty="0" smtClean="0"/>
              <a:t>time</a:t>
            </a:r>
            <a:endParaRPr lang="en-US" dirty="0"/>
          </a:p>
        </p:txBody>
      </p:sp>
      <p:sp>
        <p:nvSpPr>
          <p:cNvPr id="15" name="TextBox 14"/>
          <p:cNvSpPr txBox="1"/>
          <p:nvPr/>
        </p:nvSpPr>
        <p:spPr>
          <a:xfrm>
            <a:off x="700195" y="2407076"/>
            <a:ext cx="692818" cy="461665"/>
          </a:xfrm>
          <a:prstGeom prst="rect">
            <a:avLst/>
          </a:prstGeom>
          <a:noFill/>
        </p:spPr>
        <p:txBody>
          <a:bodyPr wrap="none" rtlCol="0">
            <a:spAutoFit/>
          </a:bodyPr>
          <a:lstStyle/>
          <a:p>
            <a:r>
              <a:rPr lang="en-US" dirty="0" smtClean="0"/>
              <a:t>B(t)</a:t>
            </a:r>
            <a:endParaRPr lang="en-US" dirty="0"/>
          </a:p>
        </p:txBody>
      </p:sp>
      <p:sp>
        <p:nvSpPr>
          <p:cNvPr id="16" name="Flowchart: Connector 15"/>
          <p:cNvSpPr/>
          <p:nvPr/>
        </p:nvSpPr>
        <p:spPr>
          <a:xfrm>
            <a:off x="874366" y="3657778"/>
            <a:ext cx="119743" cy="119743"/>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p:cNvSpPr txBox="1"/>
          <p:nvPr/>
        </p:nvSpPr>
        <p:spPr>
          <a:xfrm>
            <a:off x="491598" y="3500913"/>
            <a:ext cx="360996" cy="461665"/>
          </a:xfrm>
          <a:prstGeom prst="rect">
            <a:avLst/>
          </a:prstGeom>
          <a:noFill/>
        </p:spPr>
        <p:txBody>
          <a:bodyPr wrap="none" rtlCol="0">
            <a:spAutoFit/>
          </a:bodyPr>
          <a:lstStyle/>
          <a:p>
            <a:r>
              <a:rPr lang="en-US" dirty="0" smtClean="0"/>
              <a:t>B</a:t>
            </a:r>
            <a:endParaRPr lang="en-US" dirty="0"/>
          </a:p>
        </p:txBody>
      </p:sp>
      <p:cxnSp>
        <p:nvCxnSpPr>
          <p:cNvPr id="19" name="Straight Connector 18"/>
          <p:cNvCxnSpPr/>
          <p:nvPr/>
        </p:nvCxnSpPr>
        <p:spPr>
          <a:xfrm flipV="1">
            <a:off x="936172" y="3731745"/>
            <a:ext cx="381000" cy="6270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6"/>
          </p:cNvCxnSpPr>
          <p:nvPr/>
        </p:nvCxnSpPr>
        <p:spPr>
          <a:xfrm flipV="1">
            <a:off x="994109" y="3717649"/>
            <a:ext cx="7507634" cy="1"/>
          </a:xfrm>
          <a:prstGeom prst="line">
            <a:avLst/>
          </a:prstGeom>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4396492" y="3777521"/>
            <a:ext cx="381000" cy="50695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6508972" y="3717649"/>
            <a:ext cx="387720" cy="55479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6635" name="Ink 26634"/>
              <p14:cNvContentPartPr/>
              <p14:nvPr/>
            </p14:nvContentPartPr>
            <p14:xfrm>
              <a:off x="6896692" y="3139316"/>
              <a:ext cx="1753920" cy="695520"/>
            </p14:xfrm>
          </p:contentPart>
        </mc:Choice>
        <mc:Fallback xmlns="">
          <p:pic>
            <p:nvPicPr>
              <p:cNvPr id="26635" name="Ink 26634"/>
              <p:cNvPicPr/>
              <p:nvPr/>
            </p:nvPicPr>
            <p:blipFill>
              <a:blip r:embed="rId3"/>
              <a:stretch>
                <a:fillRect/>
              </a:stretch>
            </p:blipFill>
            <p:spPr>
              <a:xfrm>
                <a:off x="6889852" y="3128516"/>
                <a:ext cx="1771560" cy="717840"/>
              </a:xfrm>
              <a:prstGeom prst="rect">
                <a:avLst/>
              </a:prstGeom>
            </p:spPr>
          </p:pic>
        </mc:Fallback>
      </mc:AlternateContent>
      <p:cxnSp>
        <p:nvCxnSpPr>
          <p:cNvPr id="26637" name="Straight Connector 26636"/>
          <p:cNvCxnSpPr/>
          <p:nvPr/>
        </p:nvCxnSpPr>
        <p:spPr>
          <a:xfrm>
            <a:off x="1317172" y="3777521"/>
            <a:ext cx="0" cy="581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396492" y="3762144"/>
            <a:ext cx="0" cy="581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519858" y="3754633"/>
            <a:ext cx="0" cy="58126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53" name="Ink 52"/>
              <p14:cNvContentPartPr/>
              <p14:nvPr/>
            </p14:nvContentPartPr>
            <p14:xfrm>
              <a:off x="4408372" y="4383836"/>
              <a:ext cx="2720160" cy="492068"/>
            </p14:xfrm>
          </p:contentPart>
        </mc:Choice>
        <mc:Fallback xmlns="">
          <p:pic>
            <p:nvPicPr>
              <p:cNvPr id="53" name="Ink 52"/>
              <p:cNvPicPr/>
              <p:nvPr/>
            </p:nvPicPr>
            <p:blipFill>
              <a:blip r:embed="rId5"/>
              <a:stretch>
                <a:fillRect/>
              </a:stretch>
            </p:blipFill>
            <p:spPr>
              <a:xfrm>
                <a:off x="4395052" y="4370877"/>
                <a:ext cx="2739240" cy="52050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6668" name="Ink 26667"/>
              <p14:cNvContentPartPr/>
              <p14:nvPr/>
            </p14:nvContentPartPr>
            <p14:xfrm>
              <a:off x="935812" y="3288304"/>
              <a:ext cx="5573160" cy="1601280"/>
            </p14:xfrm>
          </p:contentPart>
        </mc:Choice>
        <mc:Fallback xmlns="">
          <p:pic>
            <p:nvPicPr>
              <p:cNvPr id="26668" name="Ink 26667"/>
              <p:cNvPicPr/>
              <p:nvPr/>
            </p:nvPicPr>
            <p:blipFill>
              <a:blip r:embed="rId7"/>
              <a:stretch>
                <a:fillRect/>
              </a:stretch>
            </p:blipFill>
            <p:spPr>
              <a:xfrm>
                <a:off x="924292" y="3277502"/>
                <a:ext cx="5596200" cy="1625405"/>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6682" name="Ink 26681"/>
              <p14:cNvContentPartPr/>
              <p14:nvPr/>
            </p14:nvContentPartPr>
            <p14:xfrm>
              <a:off x="4221892" y="4168916"/>
              <a:ext cx="203040" cy="103988"/>
            </p14:xfrm>
          </p:contentPart>
        </mc:Choice>
        <mc:Fallback xmlns="">
          <p:pic>
            <p:nvPicPr>
              <p:cNvPr id="26682" name="Ink 26681"/>
              <p:cNvPicPr/>
              <p:nvPr/>
            </p:nvPicPr>
            <p:blipFill>
              <a:blip r:embed="rId9"/>
              <a:stretch>
                <a:fillRect/>
              </a:stretch>
            </p:blipFill>
            <p:spPr>
              <a:xfrm>
                <a:off x="4210732" y="4157723"/>
                <a:ext cx="226080" cy="126374"/>
              </a:xfrm>
              <a:prstGeom prst="rect">
                <a:avLst/>
              </a:prstGeom>
            </p:spPr>
          </p:pic>
        </mc:Fallback>
      </mc:AlternateContent>
      <p:sp>
        <p:nvSpPr>
          <p:cNvPr id="26696" name="TextBox 26695"/>
          <p:cNvSpPr txBox="1"/>
          <p:nvPr/>
        </p:nvSpPr>
        <p:spPr>
          <a:xfrm>
            <a:off x="4396492" y="1617667"/>
            <a:ext cx="1366153" cy="461665"/>
          </a:xfrm>
          <a:prstGeom prst="rect">
            <a:avLst/>
          </a:prstGeom>
          <a:noFill/>
        </p:spPr>
        <p:txBody>
          <a:bodyPr wrap="square" rtlCol="0">
            <a:spAutoFit/>
          </a:bodyPr>
          <a:lstStyle/>
          <a:p>
            <a:r>
              <a:rPr lang="en-US" dirty="0" smtClean="0"/>
              <a:t>Play U*</a:t>
            </a:r>
            <a:endParaRPr lang="en-US" dirty="0"/>
          </a:p>
        </p:txBody>
      </p:sp>
      <p:cxnSp>
        <p:nvCxnSpPr>
          <p:cNvPr id="26700" name="Straight Arrow Connector 26699"/>
          <p:cNvCxnSpPr>
            <a:stCxn id="26696" idx="2"/>
          </p:cNvCxnSpPr>
          <p:nvPr/>
        </p:nvCxnSpPr>
        <p:spPr>
          <a:xfrm flipH="1">
            <a:off x="3287481" y="2079332"/>
            <a:ext cx="1792088" cy="789409"/>
          </a:xfrm>
          <a:prstGeom prst="straightConnector1">
            <a:avLst/>
          </a:prstGeom>
          <a:ln>
            <a:solidFill>
              <a:srgbClr val="800000"/>
            </a:solidFill>
            <a:tailEnd type="arrow"/>
          </a:ln>
          <a:effectLst>
            <a:glow rad="63500">
              <a:schemeClr val="accent6">
                <a:satMod val="175000"/>
                <a:alpha val="40000"/>
              </a:schemeClr>
            </a:glow>
            <a:innerShdw blurRad="63500" dist="50800" dir="162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26696" idx="2"/>
          </p:cNvCxnSpPr>
          <p:nvPr/>
        </p:nvCxnSpPr>
        <p:spPr>
          <a:xfrm>
            <a:off x="5079569" y="2079332"/>
            <a:ext cx="330631" cy="789409"/>
          </a:xfrm>
          <a:prstGeom prst="straightConnector1">
            <a:avLst/>
          </a:prstGeom>
          <a:ln>
            <a:solidFill>
              <a:srgbClr val="800000"/>
            </a:solidFill>
            <a:tailEnd type="arrow"/>
          </a:ln>
          <a:effectLst>
            <a:glow rad="63500">
              <a:schemeClr val="accent6">
                <a:satMod val="175000"/>
                <a:alpha val="40000"/>
              </a:schemeClr>
            </a:glow>
            <a:innerShdw blurRad="63500" dist="50800" dir="162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26696" idx="2"/>
          </p:cNvCxnSpPr>
          <p:nvPr/>
        </p:nvCxnSpPr>
        <p:spPr>
          <a:xfrm>
            <a:off x="5079569" y="2079332"/>
            <a:ext cx="2562202" cy="789409"/>
          </a:xfrm>
          <a:prstGeom prst="straightConnector1">
            <a:avLst/>
          </a:prstGeom>
          <a:ln>
            <a:solidFill>
              <a:srgbClr val="800000"/>
            </a:solidFill>
            <a:tailEnd type="arrow"/>
          </a:ln>
          <a:effectLst>
            <a:glow rad="63500">
              <a:schemeClr val="accent6">
                <a:satMod val="175000"/>
                <a:alpha val="40000"/>
              </a:schemeClr>
            </a:glow>
            <a:innerShdw blurRad="63500" dist="50800" dir="162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939309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4" name="Rounded Rectangle 15373"/>
          <p:cNvSpPr/>
          <p:nvPr/>
        </p:nvSpPr>
        <p:spPr>
          <a:xfrm>
            <a:off x="3462990" y="1721907"/>
            <a:ext cx="5076152" cy="23663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2" name="Rounded Rectangle 15371"/>
          <p:cNvSpPr/>
          <p:nvPr/>
        </p:nvSpPr>
        <p:spPr>
          <a:xfrm>
            <a:off x="330710" y="4228038"/>
            <a:ext cx="7845609" cy="113861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Server with Online Constraint</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81</a:t>
            </a:fld>
            <a:endParaRPr lang="en-US" dirty="0"/>
          </a:p>
        </p:txBody>
      </p:sp>
      <p:sp>
        <p:nvSpPr>
          <p:cNvPr id="6" name="AutoShape 2" descr="http://www.simplyamsterdam.nl/img/tap-water-amsterdam.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5" descr="http://www.auto-types.com/images/_autonews/Fuel-drop_38.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36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8683" y="2080016"/>
            <a:ext cx="1061357" cy="69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5586647" y="2766282"/>
            <a:ext cx="2122714" cy="7911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610827" y="3067042"/>
            <a:ext cx="2122714" cy="461665"/>
          </a:xfrm>
          <a:prstGeom prst="rect">
            <a:avLst/>
          </a:prstGeom>
          <a:noFill/>
        </p:spPr>
        <p:txBody>
          <a:bodyPr wrap="square" rtlCol="0">
            <a:spAutoFit/>
          </a:bodyPr>
          <a:lstStyle/>
          <a:p>
            <a:r>
              <a:rPr lang="en-US" dirty="0" smtClean="0">
                <a:solidFill>
                  <a:srgbClr val="92D050"/>
                </a:solidFill>
              </a:rPr>
              <a:t>Balance</a:t>
            </a:r>
            <a:r>
              <a:rPr lang="en-US" dirty="0" smtClean="0"/>
              <a:t>: b(i)</a:t>
            </a:r>
            <a:endParaRPr lang="en-US" dirty="0"/>
          </a:p>
        </p:txBody>
      </p:sp>
      <p:sp>
        <p:nvSpPr>
          <p:cNvPr id="10" name="TextBox 9"/>
          <p:cNvSpPr txBox="1"/>
          <p:nvPr/>
        </p:nvSpPr>
        <p:spPr>
          <a:xfrm>
            <a:off x="881220" y="1260243"/>
            <a:ext cx="5445722" cy="461665"/>
          </a:xfrm>
          <a:prstGeom prst="rect">
            <a:avLst/>
          </a:prstGeom>
          <a:noFill/>
        </p:spPr>
        <p:txBody>
          <a:bodyPr wrap="none" rtlCol="0">
            <a:spAutoFit/>
          </a:bodyPr>
          <a:lstStyle/>
          <a:p>
            <a:r>
              <a:rPr lang="en-US" b="1" dirty="0" smtClean="0">
                <a:solidFill>
                  <a:srgbClr val="7030A0"/>
                </a:solidFill>
              </a:rPr>
              <a:t>Time interval following i</a:t>
            </a:r>
            <a:r>
              <a:rPr lang="en-US" b="1" baseline="30000" dirty="0" smtClean="0">
                <a:solidFill>
                  <a:srgbClr val="7030A0"/>
                </a:solidFill>
              </a:rPr>
              <a:t>th</a:t>
            </a:r>
            <a:r>
              <a:rPr lang="en-US" b="1" dirty="0" smtClean="0">
                <a:solidFill>
                  <a:srgbClr val="7030A0"/>
                </a:solidFill>
              </a:rPr>
              <a:t> broadcast</a:t>
            </a:r>
            <a:endParaRPr lang="en-US" b="1" dirty="0">
              <a:solidFill>
                <a:srgbClr val="7030A0"/>
              </a:solidFill>
            </a:endParaRPr>
          </a:p>
        </p:txBody>
      </p:sp>
      <p:sp>
        <p:nvSpPr>
          <p:cNvPr id="16" name="TextBox 15"/>
          <p:cNvSpPr txBox="1"/>
          <p:nvPr/>
        </p:nvSpPr>
        <p:spPr>
          <a:xfrm rot="20224369">
            <a:off x="5844729" y="1879436"/>
            <a:ext cx="2087457" cy="461665"/>
          </a:xfrm>
          <a:prstGeom prst="rect">
            <a:avLst/>
          </a:prstGeom>
          <a:noFill/>
        </p:spPr>
        <p:txBody>
          <a:bodyPr wrap="square" rtlCol="0">
            <a:spAutoFit/>
          </a:bodyPr>
          <a:lstStyle/>
          <a:p>
            <a:r>
              <a:rPr lang="en-US" dirty="0" smtClean="0">
                <a:solidFill>
                  <a:srgbClr val="92D050"/>
                </a:solidFill>
              </a:rPr>
              <a:t>Income</a:t>
            </a:r>
            <a:r>
              <a:rPr lang="en-US" dirty="0" smtClean="0"/>
              <a:t>: a(i)</a:t>
            </a:r>
            <a:endParaRPr lang="en-US" dirty="0"/>
          </a:p>
        </p:txBody>
      </p:sp>
      <p:sp>
        <p:nvSpPr>
          <p:cNvPr id="18" name="TextBox 17"/>
          <p:cNvSpPr txBox="1"/>
          <p:nvPr/>
        </p:nvSpPr>
        <p:spPr>
          <a:xfrm rot="636656">
            <a:off x="3332403" y="2033364"/>
            <a:ext cx="2449287" cy="830997"/>
          </a:xfrm>
          <a:prstGeom prst="rect">
            <a:avLst/>
          </a:prstGeom>
          <a:noFill/>
        </p:spPr>
        <p:txBody>
          <a:bodyPr wrap="square" rtlCol="0">
            <a:spAutoFit/>
          </a:bodyPr>
          <a:lstStyle/>
          <a:p>
            <a:r>
              <a:rPr lang="en-US" dirty="0" smtClean="0">
                <a:solidFill>
                  <a:srgbClr val="92D050"/>
                </a:solidFill>
              </a:rPr>
              <a:t>Consumption</a:t>
            </a:r>
            <a:r>
              <a:rPr lang="en-US" dirty="0" smtClean="0"/>
              <a:t> d(u(i)) = u(i)</a:t>
            </a:r>
            <a:endParaRPr lang="en-US" dirty="0"/>
          </a:p>
        </p:txBody>
      </p:sp>
      <p:sp>
        <p:nvSpPr>
          <p:cNvPr id="19" name="Oval 18"/>
          <p:cNvSpPr/>
          <p:nvPr/>
        </p:nvSpPr>
        <p:spPr>
          <a:xfrm>
            <a:off x="526662" y="1790598"/>
            <a:ext cx="2641081" cy="1567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Striped Right Arrow 19"/>
          <p:cNvSpPr/>
          <p:nvPr/>
        </p:nvSpPr>
        <p:spPr>
          <a:xfrm rot="16200000" flipH="1">
            <a:off x="1295202" y="3165277"/>
            <a:ext cx="996637" cy="113988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36740" y="2575755"/>
            <a:ext cx="2820924" cy="461665"/>
          </a:xfrm>
          <a:prstGeom prst="rect">
            <a:avLst/>
          </a:prstGeom>
          <a:noFill/>
        </p:spPr>
        <p:txBody>
          <a:bodyPr wrap="square" rtlCol="0">
            <a:spAutoFit/>
          </a:bodyPr>
          <a:lstStyle/>
          <a:p>
            <a:r>
              <a:rPr lang="en-US" dirty="0" smtClean="0">
                <a:solidFill>
                  <a:srgbClr val="92D050"/>
                </a:solidFill>
              </a:rPr>
              <a:t>Action</a:t>
            </a:r>
            <a:r>
              <a:rPr lang="en-US" dirty="0" smtClean="0"/>
              <a:t>: Rate, u(i)</a:t>
            </a:r>
            <a:endParaRPr lang="en-US" dirty="0"/>
          </a:p>
        </p:txBody>
      </p:sp>
      <p:sp>
        <p:nvSpPr>
          <p:cNvPr id="23" name="Cloud 22"/>
          <p:cNvSpPr/>
          <p:nvPr/>
        </p:nvSpPr>
        <p:spPr>
          <a:xfrm>
            <a:off x="526662" y="4228038"/>
            <a:ext cx="1959428" cy="867741"/>
          </a:xfrm>
          <a:prstGeom prst="cloud">
            <a:avLst/>
          </a:prstGeom>
          <a:gradFill>
            <a:gsLst>
              <a:gs pos="0">
                <a:srgbClr val="03D4A8"/>
              </a:gs>
              <a:gs pos="25000">
                <a:srgbClr val="21D6E0"/>
              </a:gs>
              <a:gs pos="75000">
                <a:srgbClr val="0087E6"/>
              </a:gs>
              <a:gs pos="100000">
                <a:srgbClr val="005CBF"/>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30711" y="4431077"/>
            <a:ext cx="2351331" cy="461665"/>
          </a:xfrm>
          <a:prstGeom prst="rect">
            <a:avLst/>
          </a:prstGeom>
          <a:noFill/>
        </p:spPr>
        <p:txBody>
          <a:bodyPr wrap="square" rtlCol="0">
            <a:spAutoFit/>
          </a:bodyPr>
          <a:lstStyle/>
          <a:p>
            <a:r>
              <a:rPr lang="en-US" dirty="0" smtClean="0"/>
              <a:t>Customers x</a:t>
            </a:r>
            <a:r>
              <a:rPr lang="en-US" baseline="-25000" dirty="0" smtClean="0"/>
              <a:t>t</a:t>
            </a:r>
            <a:endParaRPr lang="en-US" baseline="-25000" dirty="0"/>
          </a:p>
        </p:txBody>
      </p:sp>
      <p:sp>
        <p:nvSpPr>
          <p:cNvPr id="25" name="TextBox 24"/>
          <p:cNvSpPr txBox="1"/>
          <p:nvPr/>
        </p:nvSpPr>
        <p:spPr>
          <a:xfrm>
            <a:off x="4227627" y="3552171"/>
            <a:ext cx="3548743" cy="461665"/>
          </a:xfrm>
          <a:prstGeom prst="rect">
            <a:avLst/>
          </a:prstGeom>
          <a:noFill/>
        </p:spPr>
        <p:txBody>
          <a:bodyPr wrap="square" rtlCol="0">
            <a:spAutoFit/>
          </a:bodyPr>
          <a:lstStyle/>
          <a:p>
            <a:r>
              <a:rPr lang="en-US" dirty="0" smtClean="0">
                <a:solidFill>
                  <a:srgbClr val="CC0000"/>
                </a:solidFill>
              </a:rPr>
              <a:t>b(i+1) = b(i) + a(i) – u(i)</a:t>
            </a:r>
            <a:endParaRPr lang="en-US" dirty="0">
              <a:solidFill>
                <a:srgbClr val="CC0000"/>
              </a:solidFill>
            </a:endParaRPr>
          </a:p>
        </p:txBody>
      </p:sp>
      <p:pic>
        <p:nvPicPr>
          <p:cNvPr id="1536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9218" y="4611725"/>
            <a:ext cx="2633182" cy="63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3055206" y="4149469"/>
            <a:ext cx="5352596" cy="461665"/>
          </a:xfrm>
          <a:prstGeom prst="rect">
            <a:avLst/>
          </a:prstGeom>
          <a:noFill/>
        </p:spPr>
        <p:txBody>
          <a:bodyPr wrap="square" rtlCol="0">
            <a:spAutoFit/>
          </a:bodyPr>
          <a:lstStyle/>
          <a:p>
            <a:r>
              <a:rPr lang="en-US" dirty="0" smtClean="0">
                <a:solidFill>
                  <a:srgbClr val="92D050"/>
                </a:solidFill>
              </a:rPr>
              <a:t>Cost</a:t>
            </a:r>
            <a:r>
              <a:rPr lang="en-US" dirty="0"/>
              <a:t>:</a:t>
            </a:r>
            <a:r>
              <a:rPr lang="en-US" dirty="0" smtClean="0"/>
              <a:t> c</a:t>
            </a:r>
            <a:r>
              <a:rPr lang="en-US" baseline="-25000" dirty="0" smtClean="0"/>
              <a:t>i </a:t>
            </a:r>
            <a:r>
              <a:rPr lang="en-US" dirty="0"/>
              <a:t> </a:t>
            </a:r>
            <a:r>
              <a:rPr lang="en-US" dirty="0" smtClean="0"/>
              <a:t>is average holding cost</a:t>
            </a:r>
            <a:endParaRPr lang="en-US" baseline="-25000" dirty="0"/>
          </a:p>
        </p:txBody>
      </p:sp>
      <p:sp>
        <p:nvSpPr>
          <p:cNvPr id="29" name="Left Arrow 28"/>
          <p:cNvSpPr/>
          <p:nvPr/>
        </p:nvSpPr>
        <p:spPr>
          <a:xfrm rot="714384" flipH="1">
            <a:off x="3129434" y="2782643"/>
            <a:ext cx="2406529" cy="5815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5">
            <p14:nvContentPartPr>
              <p14:cNvPr id="15365" name="Ink 15364"/>
              <p14:cNvContentPartPr/>
              <p14:nvPr/>
            </p14:nvContentPartPr>
            <p14:xfrm>
              <a:off x="8176320" y="5169703"/>
              <a:ext cx="8280" cy="0"/>
            </p14:xfrm>
          </p:contentPart>
        </mc:Choice>
        <mc:Fallback xmlns="">
          <p:pic>
            <p:nvPicPr>
              <p:cNvPr id="15365" name="Ink 15364"/>
              <p:cNvPicPr/>
              <p:nvPr/>
            </p:nvPicPr>
            <p:blipFill>
              <a:blip r:embed="rId6"/>
              <a:stretch>
                <a:fillRect/>
              </a:stretch>
            </p:blipFill>
            <p:spPr>
              <a:xfrm>
                <a:off x="0" y="0"/>
                <a:ext cx="8280" cy="0"/>
              </a:xfrm>
              <a:prstGeom prst="rect">
                <a:avLst/>
              </a:prstGeom>
            </p:spPr>
          </p:pic>
        </mc:Fallback>
      </mc:AlternateContent>
      <p:sp>
        <p:nvSpPr>
          <p:cNvPr id="15375" name="TextBox 15374"/>
          <p:cNvSpPr txBox="1"/>
          <p:nvPr/>
        </p:nvSpPr>
        <p:spPr>
          <a:xfrm>
            <a:off x="2656103" y="5749248"/>
            <a:ext cx="1744388" cy="461665"/>
          </a:xfrm>
          <a:prstGeom prst="rect">
            <a:avLst/>
          </a:prstGeom>
          <a:noFill/>
        </p:spPr>
        <p:txBody>
          <a:bodyPr wrap="none" rtlCol="0">
            <a:spAutoFit/>
          </a:bodyPr>
          <a:lstStyle/>
          <a:p>
            <a:r>
              <a:rPr lang="en-US" dirty="0"/>
              <a:t>O</a:t>
            </a:r>
            <a:r>
              <a:rPr lang="en-US" dirty="0" smtClean="0"/>
              <a:t>bjective:</a:t>
            </a:r>
            <a:endParaRPr lang="en-US" dirty="0"/>
          </a:p>
        </p:txBody>
      </p:sp>
      <p:pic>
        <p:nvPicPr>
          <p:cNvPr id="1537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7113" y="5366656"/>
            <a:ext cx="2150494" cy="1203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77" name="TextBox 15376"/>
          <p:cNvSpPr txBox="1"/>
          <p:nvPr/>
        </p:nvSpPr>
        <p:spPr>
          <a:xfrm>
            <a:off x="1223579" y="2110268"/>
            <a:ext cx="1432524" cy="464176"/>
          </a:xfrm>
          <a:prstGeom prst="rect">
            <a:avLst/>
          </a:prstGeom>
          <a:noFill/>
        </p:spPr>
        <p:txBody>
          <a:bodyPr wrap="square" rtlCol="0">
            <a:spAutoFit/>
          </a:bodyPr>
          <a:lstStyle/>
          <a:p>
            <a:r>
              <a:rPr lang="en-US" dirty="0" smtClean="0"/>
              <a:t>Server</a:t>
            </a:r>
            <a:endParaRPr lang="en-US" dirty="0"/>
          </a:p>
        </p:txBody>
      </p:sp>
    </p:spTree>
    <p:extLst>
      <p:ext uri="{BB962C8B-B14F-4D97-AF65-F5344CB8AC3E}">
        <p14:creationId xmlns:p14="http://schemas.microsoft.com/office/powerpoint/2010/main" val="248927169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82</a:t>
            </a:fld>
            <a:endParaRPr lang="en-US"/>
          </a:p>
        </p:txBody>
      </p:sp>
      <p:sp>
        <p:nvSpPr>
          <p:cNvPr id="4" name="TextBox 3"/>
          <p:cNvSpPr txBox="1"/>
          <p:nvPr/>
        </p:nvSpPr>
        <p:spPr>
          <a:xfrm>
            <a:off x="718456" y="631371"/>
            <a:ext cx="7990115" cy="4524315"/>
          </a:xfrm>
          <a:prstGeom prst="rect">
            <a:avLst/>
          </a:prstGeom>
          <a:noFill/>
        </p:spPr>
        <p:txBody>
          <a:bodyPr wrap="square" rtlCol="0">
            <a:spAutoFit/>
          </a:bodyPr>
          <a:lstStyle/>
          <a:p>
            <a:pPr marL="342900" indent="-342900">
              <a:buFont typeface="Arial" pitchFamily="34" charset="0"/>
              <a:buChar char="•"/>
            </a:pPr>
            <a:r>
              <a:rPr lang="en-US" dirty="0" smtClean="0"/>
              <a:t>Let u(</a:t>
            </a:r>
            <a:r>
              <a:rPr lang="el-GR" dirty="0" smtClean="0"/>
              <a:t>λ</a:t>
            </a:r>
            <a:r>
              <a:rPr lang="en-US" dirty="0" smtClean="0"/>
              <a:t>,b) denote the rate for arrival </a:t>
            </a:r>
            <a:r>
              <a:rPr lang="el-GR" dirty="0" smtClean="0"/>
              <a:t>λ</a:t>
            </a:r>
            <a:r>
              <a:rPr lang="en-US" dirty="0"/>
              <a:t> </a:t>
            </a:r>
            <a:r>
              <a:rPr lang="en-US" dirty="0" smtClean="0"/>
              <a:t>balance b</a:t>
            </a:r>
          </a:p>
          <a:p>
            <a:endParaRPr lang="en-US" dirty="0" smtClean="0"/>
          </a:p>
          <a:p>
            <a:pPr marL="342900" indent="-342900">
              <a:buFont typeface="Arial" pitchFamily="34" charset="0"/>
              <a:buChar char="•"/>
            </a:pPr>
            <a:r>
              <a:rPr lang="en-US" dirty="0" smtClean="0"/>
              <a:t>c</a:t>
            </a:r>
            <a:r>
              <a:rPr lang="en-US" baseline="-25000" dirty="0" smtClean="0"/>
              <a:t>i</a:t>
            </a:r>
            <a:r>
              <a:rPr lang="en-US" dirty="0" smtClean="0"/>
              <a:t>  = </a:t>
            </a:r>
            <a:r>
              <a:rPr lang="el-GR" dirty="0"/>
              <a:t>λ </a:t>
            </a:r>
            <a:r>
              <a:rPr lang="en-US" dirty="0" smtClean="0"/>
              <a:t>T/2  =&gt;</a:t>
            </a:r>
          </a:p>
          <a:p>
            <a:pPr marL="342900" indent="-342900">
              <a:buFont typeface="Arial" pitchFamily="34" charset="0"/>
              <a:buChar char="•"/>
            </a:pPr>
            <a:endParaRPr lang="en-US" dirty="0"/>
          </a:p>
          <a:p>
            <a:pPr marL="342900" indent="-342900">
              <a:buFont typeface="Arial" pitchFamily="34" charset="0"/>
              <a:buChar char="•"/>
            </a:pPr>
            <a:r>
              <a:rPr lang="en-US" dirty="0" smtClean="0"/>
              <a:t> </a:t>
            </a:r>
          </a:p>
          <a:p>
            <a:pPr marL="342900" indent="-342900">
              <a:buFont typeface="Arial" pitchFamily="34" charset="0"/>
              <a:buChar char="•"/>
            </a:pPr>
            <a:endParaRPr lang="en-US" dirty="0" smtClean="0"/>
          </a:p>
          <a:p>
            <a:pPr marL="342900" indent="-342900">
              <a:buFont typeface="Arial" pitchFamily="34" charset="0"/>
              <a:buChar char="•"/>
            </a:pPr>
            <a:r>
              <a:rPr lang="en-US" dirty="0" smtClean="0"/>
              <a:t>If </a:t>
            </a:r>
            <a:r>
              <a:rPr lang="el-GR" dirty="0" smtClean="0"/>
              <a:t>λ</a:t>
            </a:r>
            <a:r>
              <a:rPr lang="en-US" dirty="0" smtClean="0"/>
              <a:t> is deterministic, </a:t>
            </a:r>
            <a:r>
              <a:rPr lang="el-GR" dirty="0" smtClean="0"/>
              <a:t>φ</a:t>
            </a:r>
            <a:r>
              <a:rPr lang="en-US" dirty="0" smtClean="0"/>
              <a:t> can be written compactly as</a:t>
            </a:r>
          </a:p>
          <a:p>
            <a:pPr marL="342900" indent="-342900">
              <a:buFont typeface="Arial" pitchFamily="34" charset="0"/>
              <a:buChar char="•"/>
            </a:pPr>
            <a:endParaRPr lang="en-US" dirty="0"/>
          </a:p>
          <a:p>
            <a:pPr marL="342900" indent="-342900">
              <a:buFont typeface="Arial" pitchFamily="34" charset="0"/>
              <a:buChar char="•"/>
            </a:pPr>
            <a:endParaRPr lang="en-US" dirty="0" smtClean="0"/>
          </a:p>
          <a:p>
            <a:pPr marL="342900" indent="-342900">
              <a:buFont typeface="Arial" pitchFamily="34" charset="0"/>
              <a:buChar char="•"/>
            </a:pPr>
            <a:endParaRPr lang="en-US" dirty="0"/>
          </a:p>
          <a:p>
            <a:endParaRPr lang="en-US" dirty="0" smtClean="0"/>
          </a:p>
          <a:p>
            <a:endParaRPr lang="en-US"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8671" y="1231763"/>
            <a:ext cx="3339458" cy="850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0343" y="2082031"/>
            <a:ext cx="3040741" cy="570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3741" y="3428999"/>
            <a:ext cx="4878840" cy="1099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420262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Plots of </a:t>
            </a:r>
            <a:r>
              <a:rPr lang="el-GR" dirty="0" smtClean="0"/>
              <a:t>φ</a:t>
            </a:r>
            <a:r>
              <a:rPr lang="en-US" dirty="0" smtClean="0"/>
              <a:t> </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83</a:t>
            </a:fld>
            <a:endParaRPr lang="en-US"/>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360" y="1581149"/>
            <a:ext cx="6595436" cy="4863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571985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Plots of V(B)</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84</a:t>
            </a:fld>
            <a:endParaRPr lang="en-US"/>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679" y="1462088"/>
            <a:ext cx="6513464" cy="497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246639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Plots of Optimal Control</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85</a:t>
            </a:fld>
            <a:endParaRPr lang="en-US"/>
          </a:p>
        </p:txBody>
      </p:sp>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941" y="1334963"/>
            <a:ext cx="6324602" cy="5042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triped Right Arrow 7"/>
          <p:cNvSpPr/>
          <p:nvPr/>
        </p:nvSpPr>
        <p:spPr>
          <a:xfrm rot="16200000">
            <a:off x="3756688" y="3792554"/>
            <a:ext cx="1064567" cy="92528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3614057" y="4139478"/>
            <a:ext cx="1426029" cy="461665"/>
          </a:xfrm>
          <a:prstGeom prst="rect">
            <a:avLst/>
          </a:prstGeom>
          <a:noFill/>
        </p:spPr>
        <p:txBody>
          <a:bodyPr wrap="square" rtlCol="0">
            <a:spAutoFit/>
          </a:bodyPr>
          <a:lstStyle/>
          <a:p>
            <a:r>
              <a:rPr lang="en-US" dirty="0" smtClean="0"/>
              <a:t>Income</a:t>
            </a:r>
            <a:endParaRPr lang="en-US" dirty="0"/>
          </a:p>
        </p:txBody>
      </p:sp>
      <p:sp>
        <p:nvSpPr>
          <p:cNvPr id="10" name="Striped Right Arrow 9"/>
          <p:cNvSpPr/>
          <p:nvPr/>
        </p:nvSpPr>
        <p:spPr>
          <a:xfrm>
            <a:off x="5083629" y="4675414"/>
            <a:ext cx="1306285" cy="6858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181599" y="4787481"/>
            <a:ext cx="957313" cy="461665"/>
          </a:xfrm>
          <a:prstGeom prst="rect">
            <a:avLst/>
          </a:prstGeom>
          <a:noFill/>
        </p:spPr>
        <p:txBody>
          <a:bodyPr wrap="none" rtlCol="0">
            <a:spAutoFit/>
          </a:bodyPr>
          <a:lstStyle/>
          <a:p>
            <a:r>
              <a:rPr lang="en-US" dirty="0" smtClean="0"/>
              <a:t>Asset</a:t>
            </a:r>
            <a:endParaRPr lang="en-US" dirty="0"/>
          </a:p>
        </p:txBody>
      </p:sp>
    </p:spTree>
    <p:extLst>
      <p:ext uri="{BB962C8B-B14F-4D97-AF65-F5344CB8AC3E}">
        <p14:creationId xmlns:p14="http://schemas.microsoft.com/office/powerpoint/2010/main" val="135492049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7256" y="2789238"/>
            <a:ext cx="4071258" cy="1143000"/>
          </a:xfrm>
        </p:spPr>
        <p:txBody>
          <a:bodyPr/>
          <a:lstStyle/>
          <a:p>
            <a:r>
              <a:rPr lang="en-US" dirty="0" smtClean="0"/>
              <a:t>Thank you!</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86</a:t>
            </a:fld>
            <a:endParaRPr lang="en-US"/>
          </a:p>
        </p:txBody>
      </p:sp>
    </p:spTree>
    <p:extLst>
      <p:ext uri="{BB962C8B-B14F-4D97-AF65-F5344CB8AC3E}">
        <p14:creationId xmlns:p14="http://schemas.microsoft.com/office/powerpoint/2010/main" val="258809726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0C13CE6-BD51-574C-BBD2-44B687C64E57}" type="slidenum">
              <a:rPr lang="en-US" smtClean="0"/>
              <a:pPr>
                <a:defRPr/>
              </a:pPr>
              <a:t>87</a:t>
            </a:fld>
            <a:endParaRPr lang="en-US"/>
          </a:p>
        </p:txBody>
      </p:sp>
      <p:sp>
        <p:nvSpPr>
          <p:cNvPr id="3" name="Oval 2"/>
          <p:cNvSpPr/>
          <p:nvPr/>
        </p:nvSpPr>
        <p:spPr>
          <a:xfrm>
            <a:off x="1632857" y="1741714"/>
            <a:ext cx="576943" cy="55517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145971" y="1763486"/>
            <a:ext cx="576943" cy="55517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659085" y="1763486"/>
            <a:ext cx="576943" cy="55517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976257" y="1763486"/>
            <a:ext cx="576943" cy="55517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42257" y="3918857"/>
            <a:ext cx="751114" cy="48985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155371" y="3962399"/>
            <a:ext cx="751114" cy="48985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521528" y="3946063"/>
            <a:ext cx="751114" cy="48985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094515" y="3946063"/>
            <a:ext cx="751114" cy="48985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906985" y="3918856"/>
            <a:ext cx="751114" cy="48985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3" idx="4"/>
            <a:endCxn id="7" idx="0"/>
          </p:cNvCxnSpPr>
          <p:nvPr/>
        </p:nvCxnSpPr>
        <p:spPr>
          <a:xfrm flipH="1">
            <a:off x="1017814" y="2296886"/>
            <a:ext cx="903515" cy="1621971"/>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endCxn id="8" idx="0"/>
          </p:cNvCxnSpPr>
          <p:nvPr/>
        </p:nvCxnSpPr>
        <p:spPr>
          <a:xfrm>
            <a:off x="1921329" y="2318658"/>
            <a:ext cx="609599" cy="1643741"/>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3" idx="4"/>
            <a:endCxn id="9" idx="0"/>
          </p:cNvCxnSpPr>
          <p:nvPr/>
        </p:nvCxnSpPr>
        <p:spPr>
          <a:xfrm>
            <a:off x="1921329" y="2296886"/>
            <a:ext cx="1975756" cy="1649177"/>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4" idx="4"/>
            <a:endCxn id="8" idx="0"/>
          </p:cNvCxnSpPr>
          <p:nvPr/>
        </p:nvCxnSpPr>
        <p:spPr>
          <a:xfrm flipH="1">
            <a:off x="2530928" y="2318658"/>
            <a:ext cx="903515" cy="1643741"/>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endCxn id="10" idx="0"/>
          </p:cNvCxnSpPr>
          <p:nvPr/>
        </p:nvCxnSpPr>
        <p:spPr>
          <a:xfrm>
            <a:off x="3434442" y="2318658"/>
            <a:ext cx="2035630" cy="1627405"/>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5" idx="4"/>
            <a:endCxn id="10" idx="0"/>
          </p:cNvCxnSpPr>
          <p:nvPr/>
        </p:nvCxnSpPr>
        <p:spPr>
          <a:xfrm>
            <a:off x="4947557" y="2318658"/>
            <a:ext cx="522515" cy="1627405"/>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6" idx="4"/>
            <a:endCxn id="10" idx="0"/>
          </p:cNvCxnSpPr>
          <p:nvPr/>
        </p:nvCxnSpPr>
        <p:spPr>
          <a:xfrm flipH="1">
            <a:off x="5470072" y="2318658"/>
            <a:ext cx="794657" cy="1627405"/>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6" idx="4"/>
            <a:endCxn id="11" idx="0"/>
          </p:cNvCxnSpPr>
          <p:nvPr/>
        </p:nvCxnSpPr>
        <p:spPr>
          <a:xfrm>
            <a:off x="6264729" y="2318658"/>
            <a:ext cx="1017813" cy="160019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6715354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0C13CE6-BD51-574C-BBD2-44B687C64E57}" type="slidenum">
              <a:rPr lang="en-US" smtClean="0"/>
              <a:pPr>
                <a:defRPr/>
              </a:pPr>
              <a:t>88</a:t>
            </a:fld>
            <a:endParaRPr lang="en-US"/>
          </a:p>
        </p:txBody>
      </p:sp>
      <p:sp>
        <p:nvSpPr>
          <p:cNvPr id="3" name="Oval 2"/>
          <p:cNvSpPr/>
          <p:nvPr/>
        </p:nvSpPr>
        <p:spPr>
          <a:xfrm>
            <a:off x="1632857" y="1741714"/>
            <a:ext cx="576943" cy="55517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145971" y="1763486"/>
            <a:ext cx="576943" cy="55517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659085" y="1763486"/>
            <a:ext cx="576943" cy="55517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976257" y="1763486"/>
            <a:ext cx="576943" cy="55517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42257" y="3918857"/>
            <a:ext cx="751114" cy="489857"/>
          </a:xfrm>
          <a:prstGeom prst="roundRect">
            <a:avLst/>
          </a:prstGeom>
          <a:solidFill>
            <a:srgbClr val="FFFF00"/>
          </a:solidFill>
          <a:effectLst>
            <a:glow rad="139700">
              <a:schemeClr val="accent6">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155371" y="3962399"/>
            <a:ext cx="751114" cy="48985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521528" y="3946063"/>
            <a:ext cx="751114" cy="48985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094515" y="3946063"/>
            <a:ext cx="751114" cy="48985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906985" y="3918856"/>
            <a:ext cx="751114" cy="48985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3" idx="4"/>
            <a:endCxn id="7" idx="0"/>
          </p:cNvCxnSpPr>
          <p:nvPr/>
        </p:nvCxnSpPr>
        <p:spPr>
          <a:xfrm flipH="1">
            <a:off x="1017814" y="2296886"/>
            <a:ext cx="903515" cy="1621971"/>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endCxn id="8" idx="0"/>
          </p:cNvCxnSpPr>
          <p:nvPr/>
        </p:nvCxnSpPr>
        <p:spPr>
          <a:xfrm>
            <a:off x="1921329" y="2318658"/>
            <a:ext cx="609599" cy="1643741"/>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3" idx="4"/>
            <a:endCxn id="9" idx="0"/>
          </p:cNvCxnSpPr>
          <p:nvPr/>
        </p:nvCxnSpPr>
        <p:spPr>
          <a:xfrm>
            <a:off x="1921329" y="2296886"/>
            <a:ext cx="1975756" cy="1649177"/>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4" idx="4"/>
            <a:endCxn id="8" idx="0"/>
          </p:cNvCxnSpPr>
          <p:nvPr/>
        </p:nvCxnSpPr>
        <p:spPr>
          <a:xfrm flipH="1">
            <a:off x="2530928" y="2318658"/>
            <a:ext cx="903515" cy="1643741"/>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endCxn id="10" idx="0"/>
          </p:cNvCxnSpPr>
          <p:nvPr/>
        </p:nvCxnSpPr>
        <p:spPr>
          <a:xfrm>
            <a:off x="3434442" y="2318658"/>
            <a:ext cx="2035630" cy="1627405"/>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5" idx="4"/>
            <a:endCxn id="10" idx="0"/>
          </p:cNvCxnSpPr>
          <p:nvPr/>
        </p:nvCxnSpPr>
        <p:spPr>
          <a:xfrm>
            <a:off x="4947557" y="2318658"/>
            <a:ext cx="522515" cy="1627405"/>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6" idx="4"/>
            <a:endCxn id="10" idx="0"/>
          </p:cNvCxnSpPr>
          <p:nvPr/>
        </p:nvCxnSpPr>
        <p:spPr>
          <a:xfrm flipH="1">
            <a:off x="5470072" y="2318658"/>
            <a:ext cx="794657" cy="1627405"/>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6" idx="4"/>
            <a:endCxn id="11" idx="0"/>
          </p:cNvCxnSpPr>
          <p:nvPr/>
        </p:nvCxnSpPr>
        <p:spPr>
          <a:xfrm>
            <a:off x="6264729" y="2318658"/>
            <a:ext cx="1017813" cy="160019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1751575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0C13CE6-BD51-574C-BBD2-44B687C64E57}" type="slidenum">
              <a:rPr lang="en-US" smtClean="0"/>
              <a:pPr>
                <a:defRPr/>
              </a:pPr>
              <a:t>89</a:t>
            </a:fld>
            <a:endParaRPr lang="en-US"/>
          </a:p>
        </p:txBody>
      </p:sp>
      <p:sp>
        <p:nvSpPr>
          <p:cNvPr id="3" name="Oval 2"/>
          <p:cNvSpPr/>
          <p:nvPr/>
        </p:nvSpPr>
        <p:spPr>
          <a:xfrm>
            <a:off x="1632857" y="1741714"/>
            <a:ext cx="576943" cy="55517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145971" y="1763486"/>
            <a:ext cx="576943" cy="55517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659085" y="1763486"/>
            <a:ext cx="576943" cy="55517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976257" y="1763486"/>
            <a:ext cx="576943" cy="55517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42257" y="3918857"/>
            <a:ext cx="751114" cy="48985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155371" y="3962399"/>
            <a:ext cx="751114" cy="48985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521528" y="3946063"/>
            <a:ext cx="751114" cy="48985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094515" y="3946063"/>
            <a:ext cx="751114" cy="48985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906985" y="3918856"/>
            <a:ext cx="751114" cy="48985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4" idx="4"/>
            <a:endCxn id="8" idx="0"/>
          </p:cNvCxnSpPr>
          <p:nvPr/>
        </p:nvCxnSpPr>
        <p:spPr>
          <a:xfrm flipH="1">
            <a:off x="2530928" y="2318658"/>
            <a:ext cx="903515" cy="1643741"/>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endCxn id="10" idx="0"/>
          </p:cNvCxnSpPr>
          <p:nvPr/>
        </p:nvCxnSpPr>
        <p:spPr>
          <a:xfrm>
            <a:off x="3434442" y="2318658"/>
            <a:ext cx="2035630" cy="1627405"/>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5" idx="4"/>
            <a:endCxn id="10" idx="0"/>
          </p:cNvCxnSpPr>
          <p:nvPr/>
        </p:nvCxnSpPr>
        <p:spPr>
          <a:xfrm>
            <a:off x="4947557" y="2318658"/>
            <a:ext cx="522515" cy="1627405"/>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6" idx="4"/>
            <a:endCxn id="10" idx="0"/>
          </p:cNvCxnSpPr>
          <p:nvPr/>
        </p:nvCxnSpPr>
        <p:spPr>
          <a:xfrm flipH="1">
            <a:off x="5470072" y="2318658"/>
            <a:ext cx="794657" cy="1627405"/>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6" idx="4"/>
            <a:endCxn id="11" idx="0"/>
          </p:cNvCxnSpPr>
          <p:nvPr/>
        </p:nvCxnSpPr>
        <p:spPr>
          <a:xfrm>
            <a:off x="6264729" y="2318658"/>
            <a:ext cx="1017813" cy="160019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246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29" y="1122931"/>
            <a:ext cx="7576457" cy="197949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Fountain Codes for Storage?</a:t>
            </a:r>
            <a:endParaRPr lang="en-US" dirty="0"/>
          </a:p>
        </p:txBody>
      </p:sp>
      <p:sp>
        <p:nvSpPr>
          <p:cNvPr id="3" name="Slide Number Placeholder 2"/>
          <p:cNvSpPr>
            <a:spLocks noGrp="1"/>
          </p:cNvSpPr>
          <p:nvPr>
            <p:ph type="sldNum" sz="quarter" idx="12"/>
          </p:nvPr>
        </p:nvSpPr>
        <p:spPr/>
        <p:txBody>
          <a:bodyPr/>
          <a:lstStyle/>
          <a:p>
            <a:pPr>
              <a:defRPr/>
            </a:pPr>
            <a:fld id="{9569564A-C75E-1A4B-8622-3D015599CA41}" type="slidenum">
              <a:rPr lang="en-US" smtClean="0"/>
              <a:pPr>
                <a:defRPr/>
              </a:pPr>
              <a:t>9</a:t>
            </a:fld>
            <a:endParaRPr lang="en-US"/>
          </a:p>
        </p:txBody>
      </p:sp>
      <p:sp>
        <p:nvSpPr>
          <p:cNvPr id="4" name="Rounded Rectangle 3"/>
          <p:cNvSpPr/>
          <p:nvPr/>
        </p:nvSpPr>
        <p:spPr>
          <a:xfrm>
            <a:off x="3494314" y="2503247"/>
            <a:ext cx="1643743" cy="49398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a:p>
            <a:pPr algn="ctr"/>
            <a:r>
              <a:rPr lang="en-US"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a:t>
            </a:r>
            <a:endParaRPr lang="en-US"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cxnSp>
        <p:nvCxnSpPr>
          <p:cNvPr id="5" name="Straight Connector 4"/>
          <p:cNvCxnSpPr/>
          <p:nvPr/>
        </p:nvCxnSpPr>
        <p:spPr>
          <a:xfrm>
            <a:off x="4103914" y="2503247"/>
            <a:ext cx="0" cy="493982"/>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4746171" y="2495784"/>
            <a:ext cx="0" cy="50890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3766457" y="2503247"/>
            <a:ext cx="0" cy="493982"/>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408714" y="2518173"/>
            <a:ext cx="0" cy="493982"/>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494314" y="2543027"/>
            <a:ext cx="1643743" cy="461665"/>
          </a:xfrm>
          <a:prstGeom prst="rect">
            <a:avLst/>
          </a:prstGeom>
          <a:noFill/>
        </p:spPr>
        <p:txBody>
          <a:bodyPr wrap="square" rtlCol="0">
            <a:spAutoFit/>
          </a:bodyPr>
          <a:lstStyle/>
          <a:p>
            <a:r>
              <a:rPr lang="en-US" dirty="0" smtClean="0"/>
              <a:t>1  2…..   k</a:t>
            </a:r>
            <a:endParaRPr lang="en-US" dirty="0"/>
          </a:p>
        </p:txBody>
      </p:sp>
      <p:sp>
        <p:nvSpPr>
          <p:cNvPr id="11" name="Cloud 10"/>
          <p:cNvSpPr/>
          <p:nvPr/>
        </p:nvSpPr>
        <p:spPr>
          <a:xfrm>
            <a:off x="587829" y="3276600"/>
            <a:ext cx="7630885" cy="276962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239735" y="2570678"/>
            <a:ext cx="187780" cy="1380836"/>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2939144" y="2495784"/>
            <a:ext cx="250370" cy="1608130"/>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H="1">
            <a:off x="5464629" y="2570678"/>
            <a:ext cx="185059" cy="1380836"/>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6738258" y="2543027"/>
            <a:ext cx="707571" cy="1560887"/>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6324602" y="2711947"/>
            <a:ext cx="283027" cy="1239567"/>
          </a:xfrm>
          <a:prstGeom prst="straightConnector1">
            <a:avLst/>
          </a:prstGeom>
          <a:ln>
            <a:solidFill>
              <a:srgbClr val="00B0F0"/>
            </a:solidFill>
            <a:prstDash val="sysDot"/>
            <a:tailEnd type="arrow"/>
          </a:ln>
          <a:effectLst>
            <a:glow rad="1016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sp>
        <p:nvSpPr>
          <p:cNvPr id="38" name="Rounded Rectangle 37"/>
          <p:cNvSpPr/>
          <p:nvPr/>
        </p:nvSpPr>
        <p:spPr>
          <a:xfrm>
            <a:off x="2873831" y="436505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9" name="Rounded Rectangle 38"/>
          <p:cNvSpPr/>
          <p:nvPr/>
        </p:nvSpPr>
        <p:spPr>
          <a:xfrm>
            <a:off x="3799116" y="3494315"/>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0" name="Rounded Rectangle 39"/>
          <p:cNvSpPr/>
          <p:nvPr/>
        </p:nvSpPr>
        <p:spPr>
          <a:xfrm>
            <a:off x="1915889" y="5083630"/>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1" name="Rounded Rectangle 40"/>
          <p:cNvSpPr/>
          <p:nvPr/>
        </p:nvSpPr>
        <p:spPr>
          <a:xfrm>
            <a:off x="3837218" y="4400828"/>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2" name="Rounded Rectangle 41"/>
          <p:cNvSpPr/>
          <p:nvPr/>
        </p:nvSpPr>
        <p:spPr>
          <a:xfrm>
            <a:off x="5725886" y="3739243"/>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3" name="Rounded Rectangle 42"/>
          <p:cNvSpPr/>
          <p:nvPr/>
        </p:nvSpPr>
        <p:spPr>
          <a:xfrm>
            <a:off x="5932717" y="4514457"/>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4" name="Rounded Rectangle 43"/>
          <p:cNvSpPr/>
          <p:nvPr/>
        </p:nvSpPr>
        <p:spPr>
          <a:xfrm>
            <a:off x="3064331" y="5033943"/>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5" name="Rounded Rectangle 44"/>
          <p:cNvSpPr/>
          <p:nvPr/>
        </p:nvSpPr>
        <p:spPr>
          <a:xfrm>
            <a:off x="4659087" y="4936673"/>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6" name="Rounded Rectangle 45"/>
          <p:cNvSpPr/>
          <p:nvPr/>
        </p:nvSpPr>
        <p:spPr>
          <a:xfrm>
            <a:off x="7255329" y="4598512"/>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7" name="Rounded Rectangle 46"/>
          <p:cNvSpPr/>
          <p:nvPr/>
        </p:nvSpPr>
        <p:spPr>
          <a:xfrm>
            <a:off x="4691744" y="401068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8" name="Rounded Rectangle 47"/>
          <p:cNvSpPr/>
          <p:nvPr/>
        </p:nvSpPr>
        <p:spPr>
          <a:xfrm>
            <a:off x="1779816" y="4101469"/>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9" name="Rounded Rectangle 48"/>
          <p:cNvSpPr/>
          <p:nvPr/>
        </p:nvSpPr>
        <p:spPr>
          <a:xfrm>
            <a:off x="4659087" y="5540127"/>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0" name="Rounded Rectangle 49"/>
          <p:cNvSpPr/>
          <p:nvPr/>
        </p:nvSpPr>
        <p:spPr>
          <a:xfrm>
            <a:off x="6580416" y="4365054"/>
            <a:ext cx="381000" cy="293914"/>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0" name="TextBox 9"/>
          <p:cNvSpPr txBox="1"/>
          <p:nvPr/>
        </p:nvSpPr>
        <p:spPr>
          <a:xfrm>
            <a:off x="696686" y="2750239"/>
            <a:ext cx="7787367" cy="2062103"/>
          </a:xfrm>
          <a:prstGeom prst="rect">
            <a:avLst/>
          </a:prstGeom>
          <a:gradFill>
            <a:gsLst>
              <a:gs pos="0">
                <a:srgbClr val="000000"/>
              </a:gs>
              <a:gs pos="39999">
                <a:srgbClr val="0A128C"/>
              </a:gs>
              <a:gs pos="70000">
                <a:srgbClr val="181CC7"/>
              </a:gs>
              <a:gs pos="88000">
                <a:srgbClr val="7005D4"/>
              </a:gs>
              <a:gs pos="100000">
                <a:srgbClr val="8C3D91"/>
              </a:gs>
            </a:gsLst>
            <a:lin ang="16200000" scaled="0"/>
          </a:gradFill>
        </p:spPr>
        <p:txBody>
          <a:bodyPr wrap="square" rtlCol="0">
            <a:spAutoFit/>
          </a:bodyPr>
          <a:lstStyle/>
          <a:p>
            <a:pPr marL="342900" indent="-342900">
              <a:buFont typeface="Arial" pitchFamily="34" charset="0"/>
              <a:buChar char="•"/>
            </a:pPr>
            <a:r>
              <a:rPr lang="en-US" dirty="0" smtClean="0">
                <a:solidFill>
                  <a:srgbClr val="92D050"/>
                </a:solidFill>
              </a:rPr>
              <a:t>Low (En/De)-coding Complexity		</a:t>
            </a:r>
          </a:p>
          <a:p>
            <a:pPr marL="342900" indent="-342900">
              <a:buFont typeface="Arial" pitchFamily="34" charset="0"/>
              <a:buChar char="•"/>
            </a:pPr>
            <a:r>
              <a:rPr lang="en-US" dirty="0" smtClean="0">
                <a:solidFill>
                  <a:srgbClr val="92D050"/>
                </a:solidFill>
              </a:rPr>
              <a:t>Low Overhead</a:t>
            </a:r>
          </a:p>
          <a:p>
            <a:pPr marL="342900" indent="-342900">
              <a:buFont typeface="Arial" pitchFamily="34" charset="0"/>
              <a:buChar char="•"/>
            </a:pPr>
            <a:r>
              <a:rPr lang="en-US" dirty="0" err="1" smtClean="0">
                <a:solidFill>
                  <a:srgbClr val="92D050"/>
                </a:solidFill>
              </a:rPr>
              <a:t>Rateless</a:t>
            </a:r>
            <a:endParaRPr lang="en-US" dirty="0" smtClean="0">
              <a:solidFill>
                <a:srgbClr val="92D050"/>
              </a:solidFill>
            </a:endParaRPr>
          </a:p>
          <a:p>
            <a:pPr marL="342900" indent="-342900">
              <a:buFont typeface="Arial" pitchFamily="34" charset="0"/>
              <a:buChar char="•"/>
            </a:pPr>
            <a:r>
              <a:rPr lang="en-US" dirty="0" smtClean="0">
                <a:solidFill>
                  <a:srgbClr val="FF0000"/>
                </a:solidFill>
              </a:rPr>
              <a:t>Repair Complexity</a:t>
            </a:r>
            <a:r>
              <a:rPr lang="en-US" sz="3200" dirty="0" smtClean="0">
                <a:solidFill>
                  <a:srgbClr val="FF0000"/>
                </a:solidFill>
              </a:rPr>
              <a:t>	</a:t>
            </a:r>
          </a:p>
          <a:p>
            <a:pPr marL="342900" indent="-342900">
              <a:buFont typeface="Arial" pitchFamily="34" charset="0"/>
              <a:buChar char="•"/>
            </a:pPr>
            <a:endParaRPr lang="en-US" dirty="0"/>
          </a:p>
        </p:txBody>
      </p:sp>
      <p:sp>
        <p:nvSpPr>
          <p:cNvPr id="12" name="Multiply 11"/>
          <p:cNvSpPr/>
          <p:nvPr/>
        </p:nvSpPr>
        <p:spPr>
          <a:xfrm>
            <a:off x="3967843" y="3852139"/>
            <a:ext cx="778328" cy="76744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069837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0C13CE6-BD51-574C-BBD2-44B687C64E57}" type="slidenum">
              <a:rPr lang="en-US" smtClean="0"/>
              <a:pPr>
                <a:defRPr/>
              </a:pPr>
              <a:t>90</a:t>
            </a:fld>
            <a:endParaRPr lang="en-US"/>
          </a:p>
        </p:txBody>
      </p:sp>
      <p:sp>
        <p:nvSpPr>
          <p:cNvPr id="3" name="Oval 2"/>
          <p:cNvSpPr/>
          <p:nvPr/>
        </p:nvSpPr>
        <p:spPr>
          <a:xfrm>
            <a:off x="1632857" y="1741714"/>
            <a:ext cx="576943" cy="55517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145971" y="1763486"/>
            <a:ext cx="576943" cy="55517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659085" y="1763486"/>
            <a:ext cx="576943" cy="55517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976257" y="1763486"/>
            <a:ext cx="576943" cy="55517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42257" y="3918857"/>
            <a:ext cx="751114" cy="48985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155371" y="3962399"/>
            <a:ext cx="751114" cy="489857"/>
          </a:xfrm>
          <a:prstGeom prst="roundRect">
            <a:avLst/>
          </a:prstGeom>
          <a:solidFill>
            <a:srgbClr val="FFFF00"/>
          </a:solidFill>
          <a:effectLst>
            <a:glow rad="1397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521528" y="3946063"/>
            <a:ext cx="751114" cy="48985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094515" y="3946063"/>
            <a:ext cx="751114" cy="48985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906985" y="3918856"/>
            <a:ext cx="751114" cy="48985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4" idx="4"/>
            <a:endCxn id="8" idx="0"/>
          </p:cNvCxnSpPr>
          <p:nvPr/>
        </p:nvCxnSpPr>
        <p:spPr>
          <a:xfrm flipH="1">
            <a:off x="2530928" y="2318658"/>
            <a:ext cx="903515" cy="1643741"/>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endCxn id="10" idx="0"/>
          </p:cNvCxnSpPr>
          <p:nvPr/>
        </p:nvCxnSpPr>
        <p:spPr>
          <a:xfrm>
            <a:off x="3434442" y="2318658"/>
            <a:ext cx="2035630" cy="1627405"/>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5" idx="4"/>
            <a:endCxn id="10" idx="0"/>
          </p:cNvCxnSpPr>
          <p:nvPr/>
        </p:nvCxnSpPr>
        <p:spPr>
          <a:xfrm>
            <a:off x="4947557" y="2318658"/>
            <a:ext cx="522515" cy="1627405"/>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6" idx="4"/>
            <a:endCxn id="10" idx="0"/>
          </p:cNvCxnSpPr>
          <p:nvPr/>
        </p:nvCxnSpPr>
        <p:spPr>
          <a:xfrm flipH="1">
            <a:off x="5470072" y="2318658"/>
            <a:ext cx="794657" cy="1627405"/>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6" idx="4"/>
            <a:endCxn id="11" idx="0"/>
          </p:cNvCxnSpPr>
          <p:nvPr/>
        </p:nvCxnSpPr>
        <p:spPr>
          <a:xfrm>
            <a:off x="6264729" y="2318658"/>
            <a:ext cx="1017813" cy="160019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4490929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0C13CE6-BD51-574C-BBD2-44B687C64E57}" type="slidenum">
              <a:rPr lang="en-US" smtClean="0"/>
              <a:pPr>
                <a:defRPr/>
              </a:pPr>
              <a:t>91</a:t>
            </a:fld>
            <a:endParaRPr lang="en-US"/>
          </a:p>
        </p:txBody>
      </p:sp>
      <p:sp>
        <p:nvSpPr>
          <p:cNvPr id="3" name="Oval 2"/>
          <p:cNvSpPr/>
          <p:nvPr/>
        </p:nvSpPr>
        <p:spPr>
          <a:xfrm>
            <a:off x="1632857" y="1741714"/>
            <a:ext cx="576943" cy="55517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145971" y="1763486"/>
            <a:ext cx="576943" cy="55517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659085" y="1763486"/>
            <a:ext cx="576943" cy="55517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976257" y="1763486"/>
            <a:ext cx="576943" cy="55517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42257" y="3918857"/>
            <a:ext cx="751114" cy="48985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155371" y="3962399"/>
            <a:ext cx="751114" cy="489857"/>
          </a:xfrm>
          <a:prstGeom prst="roundRect">
            <a:avLst/>
          </a:prstGeom>
          <a:solidFill>
            <a:srgbClr val="00B05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521528" y="3946063"/>
            <a:ext cx="751114" cy="48985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094515" y="3946063"/>
            <a:ext cx="751114" cy="48985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906985" y="3918856"/>
            <a:ext cx="751114" cy="489857"/>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5" idx="4"/>
            <a:endCxn id="10" idx="0"/>
          </p:cNvCxnSpPr>
          <p:nvPr/>
        </p:nvCxnSpPr>
        <p:spPr>
          <a:xfrm>
            <a:off x="4947557" y="2318658"/>
            <a:ext cx="522515" cy="1627405"/>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6" idx="4"/>
            <a:endCxn id="10" idx="0"/>
          </p:cNvCxnSpPr>
          <p:nvPr/>
        </p:nvCxnSpPr>
        <p:spPr>
          <a:xfrm flipH="1">
            <a:off x="5470072" y="2318658"/>
            <a:ext cx="794657" cy="1627405"/>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6" idx="4"/>
            <a:endCxn id="11" idx="0"/>
          </p:cNvCxnSpPr>
          <p:nvPr/>
        </p:nvCxnSpPr>
        <p:spPr>
          <a:xfrm>
            <a:off x="6264729" y="2318658"/>
            <a:ext cx="1017813" cy="160019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181872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0C13CE6-BD51-574C-BBD2-44B687C64E57}" type="slidenum">
              <a:rPr lang="en-US" smtClean="0"/>
              <a:pPr>
                <a:defRPr/>
              </a:pPr>
              <a:t>92</a:t>
            </a:fld>
            <a:endParaRPr lang="en-US"/>
          </a:p>
        </p:txBody>
      </p:sp>
      <p:sp>
        <p:nvSpPr>
          <p:cNvPr id="3" name="Oval 2"/>
          <p:cNvSpPr/>
          <p:nvPr/>
        </p:nvSpPr>
        <p:spPr>
          <a:xfrm>
            <a:off x="1632857" y="1741714"/>
            <a:ext cx="576943" cy="55517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145971" y="1763486"/>
            <a:ext cx="576943" cy="55517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659085" y="1763486"/>
            <a:ext cx="576943" cy="55517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976257" y="1763486"/>
            <a:ext cx="576943" cy="55517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42257" y="3918857"/>
            <a:ext cx="751114" cy="48985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155371" y="3962399"/>
            <a:ext cx="751114" cy="489857"/>
          </a:xfrm>
          <a:prstGeom prst="roundRect">
            <a:avLst/>
          </a:prstGeom>
          <a:solidFill>
            <a:srgbClr val="00B05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521528" y="3946063"/>
            <a:ext cx="751114" cy="48985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094515" y="3946063"/>
            <a:ext cx="751114" cy="48985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906985" y="3918856"/>
            <a:ext cx="751114" cy="489857"/>
          </a:xfrm>
          <a:prstGeom prst="roundRect">
            <a:avLst/>
          </a:prstGeom>
          <a:solidFill>
            <a:srgbClr val="FFFF00"/>
          </a:solidFill>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5" idx="4"/>
            <a:endCxn id="10" idx="0"/>
          </p:cNvCxnSpPr>
          <p:nvPr/>
        </p:nvCxnSpPr>
        <p:spPr>
          <a:xfrm>
            <a:off x="4947557" y="2318658"/>
            <a:ext cx="522515" cy="1627405"/>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6" idx="4"/>
            <a:endCxn id="10" idx="0"/>
          </p:cNvCxnSpPr>
          <p:nvPr/>
        </p:nvCxnSpPr>
        <p:spPr>
          <a:xfrm flipH="1">
            <a:off x="5470072" y="2318658"/>
            <a:ext cx="794657" cy="1627405"/>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6" idx="4"/>
            <a:endCxn id="11" idx="0"/>
          </p:cNvCxnSpPr>
          <p:nvPr/>
        </p:nvCxnSpPr>
        <p:spPr>
          <a:xfrm>
            <a:off x="6264729" y="2318658"/>
            <a:ext cx="1017813" cy="160019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26365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0C13CE6-BD51-574C-BBD2-44B687C64E57}" type="slidenum">
              <a:rPr lang="en-US" smtClean="0"/>
              <a:pPr>
                <a:defRPr/>
              </a:pPr>
              <a:t>93</a:t>
            </a:fld>
            <a:endParaRPr lang="en-US"/>
          </a:p>
        </p:txBody>
      </p:sp>
      <p:sp>
        <p:nvSpPr>
          <p:cNvPr id="3" name="Oval 2"/>
          <p:cNvSpPr/>
          <p:nvPr/>
        </p:nvSpPr>
        <p:spPr>
          <a:xfrm>
            <a:off x="1632857" y="1741714"/>
            <a:ext cx="576943" cy="55517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145971" y="1763486"/>
            <a:ext cx="576943" cy="55517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659085" y="1763486"/>
            <a:ext cx="576943" cy="55517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976257" y="1763486"/>
            <a:ext cx="576943" cy="55517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42257" y="3918857"/>
            <a:ext cx="751114" cy="48985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155371" y="3962399"/>
            <a:ext cx="751114" cy="489857"/>
          </a:xfrm>
          <a:prstGeom prst="roundRect">
            <a:avLst/>
          </a:prstGeom>
          <a:solidFill>
            <a:srgbClr val="00B05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521528" y="3946063"/>
            <a:ext cx="751114" cy="48985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094515" y="3946063"/>
            <a:ext cx="751114" cy="489857"/>
          </a:xfrm>
          <a:prstGeom prst="roundRect">
            <a:avLst/>
          </a:prstGeom>
          <a:solidFill>
            <a:srgbClr val="FFFF00"/>
          </a:solidFill>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906985" y="3918856"/>
            <a:ext cx="751114" cy="48985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5" idx="4"/>
            <a:endCxn id="10" idx="0"/>
          </p:cNvCxnSpPr>
          <p:nvPr/>
        </p:nvCxnSpPr>
        <p:spPr>
          <a:xfrm>
            <a:off x="4947557" y="2318658"/>
            <a:ext cx="522515" cy="162740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246122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0C13CE6-BD51-574C-BBD2-44B687C64E57}" type="slidenum">
              <a:rPr lang="en-US" smtClean="0"/>
              <a:pPr>
                <a:defRPr/>
              </a:pPr>
              <a:t>94</a:t>
            </a:fld>
            <a:endParaRPr lang="en-US"/>
          </a:p>
        </p:txBody>
      </p:sp>
      <p:sp>
        <p:nvSpPr>
          <p:cNvPr id="3" name="Oval 2"/>
          <p:cNvSpPr/>
          <p:nvPr/>
        </p:nvSpPr>
        <p:spPr>
          <a:xfrm>
            <a:off x="1632857" y="1741714"/>
            <a:ext cx="576943" cy="55517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145971" y="1763486"/>
            <a:ext cx="576943" cy="55517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659085" y="1763486"/>
            <a:ext cx="576943" cy="55517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976257" y="1763486"/>
            <a:ext cx="576943" cy="55517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42257" y="3918857"/>
            <a:ext cx="751114" cy="48985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155371" y="3962399"/>
            <a:ext cx="751114" cy="489857"/>
          </a:xfrm>
          <a:prstGeom prst="roundRect">
            <a:avLst/>
          </a:prstGeom>
          <a:solidFill>
            <a:srgbClr val="00B05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521528" y="3946063"/>
            <a:ext cx="751114" cy="48985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094515" y="3946063"/>
            <a:ext cx="751114" cy="48985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906985" y="3918856"/>
            <a:ext cx="751114" cy="48985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939078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17280</TotalTime>
  <Words>3718</Words>
  <Application>Microsoft Office PowerPoint</Application>
  <PresentationFormat>On-screen Show (4:3)</PresentationFormat>
  <Paragraphs>739</Paragraphs>
  <Slides>94</Slides>
  <Notes>44</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Default Design</vt:lpstr>
      <vt:lpstr>PowerPoint Presentation</vt:lpstr>
      <vt:lpstr>Overview</vt:lpstr>
      <vt:lpstr>Overview</vt:lpstr>
      <vt:lpstr>A Dynamic Storage System</vt:lpstr>
      <vt:lpstr>A Dynamic Storage System</vt:lpstr>
      <vt:lpstr>A Dynamic Storage System</vt:lpstr>
      <vt:lpstr>Fountain Codes for Storage?</vt:lpstr>
      <vt:lpstr>Fountain Codes for Storage?</vt:lpstr>
      <vt:lpstr>Fountain Codes for Storage?</vt:lpstr>
      <vt:lpstr> Augmented LT Code</vt:lpstr>
      <vt:lpstr> Augmented LT Code</vt:lpstr>
      <vt:lpstr> Augmented LT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Augmented LT Code</vt:lpstr>
      <vt:lpstr> Augmented LT Code</vt:lpstr>
      <vt:lpstr>Augmented Raptor Codes </vt:lpstr>
      <vt:lpstr>Augmented Raptor Codes </vt:lpstr>
      <vt:lpstr>Augmented Raptor Codes </vt:lpstr>
      <vt:lpstr>Overhead Optimization</vt:lpstr>
      <vt:lpstr>Overhead Optimization</vt:lpstr>
      <vt:lpstr>Overhead Optimization</vt:lpstr>
      <vt:lpstr>Background: Degree design</vt:lpstr>
      <vt:lpstr>Recovery Constraint</vt:lpstr>
      <vt:lpstr>Optimal Overhead</vt:lpstr>
      <vt:lpstr>Optimal Overhead</vt:lpstr>
      <vt:lpstr>Optimal Overhead</vt:lpstr>
      <vt:lpstr>Thm: Achievable Profile</vt:lpstr>
      <vt:lpstr>Some optimized profiles</vt:lpstr>
      <vt:lpstr>Systematic Raptor Codes</vt:lpstr>
      <vt:lpstr>Systematic Rateless Codes </vt:lpstr>
      <vt:lpstr>Overview</vt:lpstr>
      <vt:lpstr>Coding in Networks</vt:lpstr>
      <vt:lpstr>Wireless Erasure Unicast</vt:lpstr>
      <vt:lpstr>Backpressure Policy for local broadcast</vt:lpstr>
      <vt:lpstr>Backpressure Policy for local broadcast</vt:lpstr>
      <vt:lpstr>Backpressure Policy for local broadcast</vt:lpstr>
      <vt:lpstr>Backpressure Policy for local broadcast</vt:lpstr>
      <vt:lpstr>Formalizing a constraint on distributed Routing</vt:lpstr>
      <vt:lpstr>Formalizing a constraint on distributed Routing</vt:lpstr>
      <vt:lpstr>Formalizing a constraint on distributed Routing</vt:lpstr>
      <vt:lpstr>Formalizing a constraint on distributed Routing</vt:lpstr>
      <vt:lpstr>Examples of schemes  distributed routing constraint</vt:lpstr>
      <vt:lpstr>Capacity under distributed routing</vt:lpstr>
      <vt:lpstr>LB for independent erasures</vt:lpstr>
      <vt:lpstr>LB for independent erasures</vt:lpstr>
      <vt:lpstr>Dependent losses</vt:lpstr>
      <vt:lpstr>Dependent losses</vt:lpstr>
      <vt:lpstr>Overview</vt:lpstr>
      <vt:lpstr>Broadcast Server</vt:lpstr>
      <vt:lpstr>A General Online Problem</vt:lpstr>
      <vt:lpstr>A General Online Problem</vt:lpstr>
      <vt:lpstr>A General Online Problem</vt:lpstr>
      <vt:lpstr>A General Online Problem</vt:lpstr>
      <vt:lpstr>Notation and Assumptions</vt:lpstr>
      <vt:lpstr>Theorem</vt:lpstr>
      <vt:lpstr>PowerPoint Presentation</vt:lpstr>
      <vt:lpstr>PowerPoint Presentation</vt:lpstr>
      <vt:lpstr>Proof Map</vt:lpstr>
      <vt:lpstr>Dt-problem with exit payoff</vt:lpstr>
      <vt:lpstr>Proof Map</vt:lpstr>
      <vt:lpstr>Proof Map</vt:lpstr>
      <vt:lpstr>Proof Map</vt:lpstr>
      <vt:lpstr>PowerPoint Presentation</vt:lpstr>
      <vt:lpstr>PowerPoint Presentation</vt:lpstr>
      <vt:lpstr>PowerPoint Presentation</vt:lpstr>
      <vt:lpstr>PowerPoint Presentation</vt:lpstr>
      <vt:lpstr>PowerPoint Presentation</vt:lpstr>
      <vt:lpstr>liminf Vβ(0) ≥ η*</vt:lpstr>
      <vt:lpstr>liminf Vβ(0) ≥ η*</vt:lpstr>
      <vt:lpstr>Server with Online Constraint</vt:lpstr>
      <vt:lpstr>PowerPoint Presentation</vt:lpstr>
      <vt:lpstr>Plots of φ </vt:lpstr>
      <vt:lpstr>Plots of V(B)</vt:lpstr>
      <vt:lpstr>Plots of Optimal Control</vt:lpstr>
      <vt:lpstr>Thank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EECS - University of California,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Approximate Data Collection in Sensor Networks</dc:title>
  <dc:creator>dcc</dc:creator>
  <cp:lastModifiedBy>ramki</cp:lastModifiedBy>
  <cp:revision>1303</cp:revision>
  <cp:lastPrinted>2007-11-20T11:11:24Z</cp:lastPrinted>
  <dcterms:created xsi:type="dcterms:W3CDTF">2010-06-21T11:53:02Z</dcterms:created>
  <dcterms:modified xsi:type="dcterms:W3CDTF">2011-06-24T17:36:20Z</dcterms:modified>
</cp:coreProperties>
</file>