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tags/tag11.xml" ContentType="application/vnd.openxmlformats-officedocument.presentationml.tags+xml"/>
  <Override PartName="/ppt/notesSlides/notesSlide14.xml" ContentType="application/vnd.openxmlformats-officedocument.presentationml.notesSlide+xml"/>
  <Override PartName="/ppt/tags/tag12.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3.xml" ContentType="application/vnd.openxmlformats-officedocument.presentationml.tags+xml"/>
  <Override PartName="/ppt/notesSlides/notesSlide20.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tags/tag16.xml" ContentType="application/vnd.openxmlformats-officedocument.presentationml.tags+xml"/>
  <Override PartName="/ppt/notesSlides/notesSlide23.xml" ContentType="application/vnd.openxmlformats-officedocument.presentationml.notesSlide+xml"/>
  <Override PartName="/ppt/tags/tag17.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2" r:id="rId3"/>
    <p:sldId id="263" r:id="rId4"/>
    <p:sldId id="279" r:id="rId5"/>
    <p:sldId id="280" r:id="rId6"/>
    <p:sldId id="258" r:id="rId7"/>
    <p:sldId id="259" r:id="rId8"/>
    <p:sldId id="282" r:id="rId9"/>
    <p:sldId id="268" r:id="rId10"/>
    <p:sldId id="277" r:id="rId11"/>
    <p:sldId id="267" r:id="rId12"/>
    <p:sldId id="261" r:id="rId13"/>
    <p:sldId id="281" r:id="rId14"/>
    <p:sldId id="271" r:id="rId15"/>
    <p:sldId id="278" r:id="rId16"/>
    <p:sldId id="283" r:id="rId17"/>
    <p:sldId id="286" r:id="rId18"/>
    <p:sldId id="285" r:id="rId19"/>
    <p:sldId id="287" r:id="rId20"/>
    <p:sldId id="273" r:id="rId21"/>
    <p:sldId id="272" r:id="rId22"/>
    <p:sldId id="274" r:id="rId23"/>
    <p:sldId id="276" r:id="rId24"/>
    <p:sldId id="27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9129" autoAdjust="0"/>
  </p:normalViewPr>
  <p:slideViewPr>
    <p:cSldViewPr>
      <p:cViewPr varScale="1">
        <p:scale>
          <a:sx n="45" d="100"/>
          <a:sy n="45" d="100"/>
        </p:scale>
        <p:origin x="-1234" y="-77"/>
      </p:cViewPr>
      <p:guideLst>
        <p:guide orient="horz" pos="2160"/>
        <p:guide pos="2880"/>
      </p:guideLst>
    </p:cSldViewPr>
  </p:slideViewPr>
  <p:outlineViewPr>
    <p:cViewPr>
      <p:scale>
        <a:sx n="33" d="100"/>
        <a:sy n="33" d="100"/>
      </p:scale>
      <p:origin x="53"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237912-BFC4-41EE-956A-E4728B633786}" type="datetimeFigureOut">
              <a:rPr lang="en-US" smtClean="0"/>
              <a:t>6/5/2012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DAA14F-FBA8-4135-AB6C-B4B5257FE49B}" type="slidenum">
              <a:rPr lang="en-US" smtClean="0"/>
              <a:t>‹#›</a:t>
            </a:fld>
            <a:endParaRPr lang="en-US"/>
          </a:p>
        </p:txBody>
      </p:sp>
    </p:spTree>
    <p:extLst>
      <p:ext uri="{BB962C8B-B14F-4D97-AF65-F5344CB8AC3E}">
        <p14:creationId xmlns:p14="http://schemas.microsoft.com/office/powerpoint/2010/main" val="2902022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DAA14F-FBA8-4135-AB6C-B4B5257FE49B}" type="slidenum">
              <a:rPr lang="en-US" smtClean="0"/>
              <a:t>1</a:t>
            </a:fld>
            <a:endParaRPr lang="en-US"/>
          </a:p>
        </p:txBody>
      </p:sp>
    </p:spTree>
    <p:extLst>
      <p:ext uri="{BB962C8B-B14F-4D97-AF65-F5344CB8AC3E}">
        <p14:creationId xmlns:p14="http://schemas.microsoft.com/office/powerpoint/2010/main" val="2880626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closer</a:t>
            </a:r>
            <a:r>
              <a:rPr lang="en-US" baseline="0" dirty="0" smtClean="0"/>
              <a:t> look at how a single agent evolves under this model:</a:t>
            </a:r>
          </a:p>
          <a:p>
            <a:endParaRPr lang="en-US" baseline="0" dirty="0" smtClean="0"/>
          </a:p>
          <a:p>
            <a:r>
              <a:rPr lang="en-US" baseline="0" dirty="0" smtClean="0"/>
              <a:t>The agent has a state z where </a:t>
            </a:r>
            <a:r>
              <a:rPr lang="en-US" baseline="0" dirty="0" err="1" smtClean="0"/>
              <a:t>wi</a:t>
            </a:r>
            <a:r>
              <a:rPr lang="en-US" baseline="0" dirty="0" smtClean="0"/>
              <a:t> refers to the number of wins on arm </a:t>
            </a:r>
            <a:r>
              <a:rPr lang="en-US" baseline="0" dirty="0" err="1" smtClean="0"/>
              <a:t>i</a:t>
            </a:r>
            <a:r>
              <a:rPr lang="en-US" baseline="0" dirty="0" smtClean="0"/>
              <a:t> and li refers to the number of losses on arm </a:t>
            </a:r>
            <a:r>
              <a:rPr lang="en-US" baseline="0" dirty="0" err="1" smtClean="0"/>
              <a:t>i</a:t>
            </a:r>
            <a:r>
              <a:rPr lang="en-US" baseline="0" dirty="0" smtClean="0"/>
              <a:t> that this agent has seen so far.</a:t>
            </a:r>
          </a:p>
          <a:p>
            <a:endParaRPr lang="en-US" baseline="0" dirty="0" smtClean="0"/>
          </a:p>
          <a:p>
            <a:r>
              <a:rPr lang="en-US" baseline="0" dirty="0" smtClean="0"/>
              <a:t>It has a type theta, which specifies the </a:t>
            </a:r>
            <a:r>
              <a:rPr lang="en-US" baseline="0" dirty="0" err="1" smtClean="0"/>
              <a:t>unkown</a:t>
            </a:r>
            <a:r>
              <a:rPr lang="en-US" baseline="0" dirty="0" smtClean="0"/>
              <a:t> intrinsic arm preferences. </a:t>
            </a:r>
          </a:p>
          <a:p>
            <a:endParaRPr lang="en-US" baseline="0" dirty="0" smtClean="0"/>
          </a:p>
          <a:p>
            <a:r>
              <a:rPr lang="en-US" baseline="0" dirty="0" smtClean="0"/>
              <a:t>It chooses an arm that depends exclusively on the state, z. T</a:t>
            </a:r>
            <a:r>
              <a:rPr lang="en-US" dirty="0" smtClean="0"/>
              <a:t>his results in a win</a:t>
            </a:r>
            <a:r>
              <a:rPr lang="en-US" baseline="0" dirty="0" smtClean="0"/>
              <a:t> or a loss with probability Q(</a:t>
            </a:r>
            <a:r>
              <a:rPr lang="en-US" baseline="0" dirty="0" err="1" smtClean="0"/>
              <a:t>thetai</a:t>
            </a:r>
            <a:r>
              <a:rPr lang="en-US" baseline="0" dirty="0" smtClean="0"/>
              <a:t>, fi), where I is the arm chosen according to sigma.</a:t>
            </a:r>
          </a:p>
          <a:p>
            <a:endParaRPr lang="en-US" baseline="0" dirty="0" smtClean="0"/>
          </a:p>
          <a:p>
            <a:r>
              <a:rPr lang="en-US" baseline="0" dirty="0" smtClean="0"/>
              <a:t>Conditional on there being no regeneration, with probability beta, the agent increments its win or loss component appropriately for the chosen arm. </a:t>
            </a:r>
            <a:endParaRPr lang="en-US" dirty="0"/>
          </a:p>
        </p:txBody>
      </p:sp>
      <p:sp>
        <p:nvSpPr>
          <p:cNvPr id="4" name="Slide Number Placeholder 3"/>
          <p:cNvSpPr>
            <a:spLocks noGrp="1"/>
          </p:cNvSpPr>
          <p:nvPr>
            <p:ph type="sldNum" sz="quarter" idx="10"/>
          </p:nvPr>
        </p:nvSpPr>
        <p:spPr/>
        <p:txBody>
          <a:bodyPr/>
          <a:lstStyle/>
          <a:p>
            <a:fld id="{7CDAA14F-FBA8-4135-AB6C-B4B5257FE49B}" type="slidenum">
              <a:rPr lang="en-US" smtClean="0"/>
              <a:t>10</a:t>
            </a:fld>
            <a:endParaRPr lang="en-US"/>
          </a:p>
        </p:txBody>
      </p:sp>
    </p:spTree>
    <p:extLst>
      <p:ext uri="{BB962C8B-B14F-4D97-AF65-F5344CB8AC3E}">
        <p14:creationId xmlns:p14="http://schemas.microsoft.com/office/powerpoint/2010/main" val="1275707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What kind of reward functions can we model within this </a:t>
            </a:r>
            <a:r>
              <a:rPr lang="en-US" baseline="0" dirty="0" err="1" smtClean="0"/>
              <a:t>framwork</a:t>
            </a:r>
            <a:r>
              <a:rPr lang="en-US" baseline="0" dirty="0" smtClean="0"/>
              <a:t>?</a:t>
            </a:r>
          </a:p>
          <a:p>
            <a:endParaRPr lang="en-US" baseline="0" dirty="0" smtClean="0"/>
          </a:p>
          <a:p>
            <a:r>
              <a:rPr lang="en-US" baseline="0" dirty="0" smtClean="0"/>
              <a:t>We could have a negative externality models, for which Q is decreasing in f for any theta.  </a:t>
            </a:r>
          </a:p>
          <a:p>
            <a:endParaRPr lang="en-US" baseline="0" dirty="0" smtClean="0"/>
          </a:p>
          <a:p>
            <a:r>
              <a:rPr lang="en-US" baseline="0" dirty="0" smtClean="0"/>
              <a:t>Alternately, we could have positive externalities, for which one example is Q(theta, f) = theta *f.</a:t>
            </a:r>
          </a:p>
          <a:p>
            <a:endParaRPr lang="en-US" baseline="0" dirty="0" smtClean="0"/>
          </a:p>
          <a:p>
            <a:r>
              <a:rPr lang="en-US" baseline="0" dirty="0" smtClean="0"/>
              <a:t>Its not necessary to restrict ourselves to products of theta and some function of f. Here is an example which places an additive weight on theta and f according to the parameter lambda. So, when </a:t>
            </a:r>
            <a:r>
              <a:rPr lang="en-US" baseline="0" dirty="0" err="1" smtClean="0"/>
              <a:t>lamda</a:t>
            </a:r>
            <a:r>
              <a:rPr lang="en-US" baseline="0" dirty="0" smtClean="0"/>
              <a:t> is 0, the reward depends solely on the population profile and all arms are symmetric. Conversely, when lambda is 1, the agents are solving completely independent MAB problems. </a:t>
            </a:r>
          </a:p>
        </p:txBody>
      </p:sp>
      <p:sp>
        <p:nvSpPr>
          <p:cNvPr id="4" name="Slide Number Placeholder 3"/>
          <p:cNvSpPr>
            <a:spLocks noGrp="1"/>
          </p:cNvSpPr>
          <p:nvPr>
            <p:ph type="sldNum" sz="quarter" idx="10"/>
          </p:nvPr>
        </p:nvSpPr>
        <p:spPr/>
        <p:txBody>
          <a:bodyPr/>
          <a:lstStyle/>
          <a:p>
            <a:fld id="{7CDAA14F-FBA8-4135-AB6C-B4B5257FE49B}" type="slidenum">
              <a:rPr lang="en-US" smtClean="0"/>
              <a:t>11</a:t>
            </a:fld>
            <a:endParaRPr lang="en-US"/>
          </a:p>
        </p:txBody>
      </p:sp>
    </p:spTree>
    <p:extLst>
      <p:ext uri="{BB962C8B-B14F-4D97-AF65-F5344CB8AC3E}">
        <p14:creationId xmlns:p14="http://schemas.microsoft.com/office/powerpoint/2010/main" val="2641214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a:t>
            </a:r>
            <a:r>
              <a:rPr lang="en-US" baseline="0" dirty="0" smtClean="0"/>
              <a:t> me now specify what an equilibrium is.</a:t>
            </a:r>
          </a:p>
          <a:p>
            <a:r>
              <a:rPr lang="en-US" baseline="0" dirty="0" smtClean="0"/>
              <a:t>It has three components.</a:t>
            </a:r>
          </a:p>
          <a:p>
            <a:r>
              <a:rPr lang="en-US" baseline="0" dirty="0" smtClean="0"/>
              <a:t>The first is a joint distribution for the agent population on the state and type space, denoted mu.</a:t>
            </a:r>
          </a:p>
          <a:p>
            <a:r>
              <a:rPr lang="en-US" baseline="0" dirty="0" smtClean="0"/>
              <a:t>The second is a population profile, f.</a:t>
            </a:r>
          </a:p>
          <a:p>
            <a:r>
              <a:rPr lang="en-US" baseline="0" dirty="0" smtClean="0"/>
              <a:t>The third is the policy sigma.</a:t>
            </a:r>
          </a:p>
          <a:p>
            <a:pPr marL="0" indent="0">
              <a:buNone/>
            </a:pPr>
            <a:endParaRPr lang="en-US" baseline="0" dirty="0" smtClean="0"/>
          </a:p>
          <a:p>
            <a:pPr marL="0" indent="0">
              <a:buNone/>
            </a:pPr>
            <a:r>
              <a:rPr lang="en-US" baseline="0" dirty="0" smtClean="0"/>
              <a:t>Equilibrium conditions for this triple are:</a:t>
            </a:r>
          </a:p>
          <a:p>
            <a:pPr marL="228600" indent="-228600">
              <a:buAutoNum type="arabicPeriod"/>
            </a:pPr>
            <a:r>
              <a:rPr lang="en-US" baseline="0" dirty="0" smtClean="0"/>
              <a:t>If we fix the population profile constant at f, and look at the evolution of an agent’s state and type over time, this should converge to the unique stationary joint distribution mu.</a:t>
            </a:r>
          </a:p>
          <a:p>
            <a:pPr marL="228600" indent="-228600">
              <a:buAutoNum type="arabicPeriod"/>
            </a:pPr>
            <a:r>
              <a:rPr lang="en-US" baseline="0" dirty="0" smtClean="0"/>
              <a:t>The second condition requires that f should in fact be the population profile that arises when agent population in steady state mu uses policy sigma. </a:t>
            </a:r>
            <a:endParaRPr lang="en-US" dirty="0"/>
          </a:p>
        </p:txBody>
      </p:sp>
      <p:sp>
        <p:nvSpPr>
          <p:cNvPr id="4" name="Slide Number Placeholder 3"/>
          <p:cNvSpPr>
            <a:spLocks noGrp="1"/>
          </p:cNvSpPr>
          <p:nvPr>
            <p:ph type="sldNum" sz="quarter" idx="10"/>
          </p:nvPr>
        </p:nvSpPr>
        <p:spPr/>
        <p:txBody>
          <a:bodyPr/>
          <a:lstStyle/>
          <a:p>
            <a:fld id="{7CDAA14F-FBA8-4135-AB6C-B4B5257FE49B}" type="slidenum">
              <a:rPr lang="en-US" smtClean="0"/>
              <a:t>12</a:t>
            </a:fld>
            <a:endParaRPr lang="en-US"/>
          </a:p>
        </p:txBody>
      </p:sp>
    </p:spTree>
    <p:extLst>
      <p:ext uri="{BB962C8B-B14F-4D97-AF65-F5344CB8AC3E}">
        <p14:creationId xmlns:p14="http://schemas.microsoft.com/office/powerpoint/2010/main" val="2170914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remark here is that we did not </a:t>
            </a:r>
            <a:r>
              <a:rPr lang="en-US" baseline="0" dirty="0" err="1" smtClean="0"/>
              <a:t>explictly</a:t>
            </a:r>
            <a:r>
              <a:rPr lang="en-US" baseline="0" dirty="0" smtClean="0"/>
              <a:t> discuss why agents find it acceptable to use some arbitrary sigma. The answer is that sigma could be any policy that agents consider optimal when the reward distribution is </a:t>
            </a:r>
            <a:r>
              <a:rPr lang="en-US" baseline="0" dirty="0" err="1" smtClean="0"/>
              <a:t>i.i.d</a:t>
            </a:r>
            <a:r>
              <a:rPr lang="en-US" baseline="0" dirty="0" smtClean="0"/>
              <a:t>.,  i.e. from the classical bandit framework.  </a:t>
            </a:r>
            <a:r>
              <a:rPr lang="en-US" baseline="0" smtClean="0"/>
              <a:t>Since this holds in an equilibrium, such a policy is indeed optimal. </a:t>
            </a:r>
            <a:endParaRPr lang="en-US" smtClean="0"/>
          </a:p>
          <a:p>
            <a:endParaRPr lang="en-US" dirty="0"/>
          </a:p>
        </p:txBody>
      </p:sp>
      <p:sp>
        <p:nvSpPr>
          <p:cNvPr id="4" name="Slide Number Placeholder 3"/>
          <p:cNvSpPr>
            <a:spLocks noGrp="1"/>
          </p:cNvSpPr>
          <p:nvPr>
            <p:ph type="sldNum" sz="quarter" idx="10"/>
          </p:nvPr>
        </p:nvSpPr>
        <p:spPr/>
        <p:txBody>
          <a:bodyPr/>
          <a:lstStyle/>
          <a:p>
            <a:fld id="{7CDAA14F-FBA8-4135-AB6C-B4B5257FE49B}" type="slidenum">
              <a:rPr lang="en-US" smtClean="0"/>
              <a:t>13</a:t>
            </a:fld>
            <a:endParaRPr lang="en-US"/>
          </a:p>
        </p:txBody>
      </p:sp>
    </p:spTree>
    <p:extLst>
      <p:ext uri="{BB962C8B-B14F-4D97-AF65-F5344CB8AC3E}">
        <p14:creationId xmlns:p14="http://schemas.microsoft.com/office/powerpoint/2010/main" val="2373163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first result argues that an equilibrium exists whenever the reward function is </a:t>
            </a:r>
            <a:r>
              <a:rPr lang="en-US" dirty="0" err="1" smtClean="0"/>
              <a:t>cts</a:t>
            </a:r>
            <a:r>
              <a:rPr lang="en-US" dirty="0" smtClean="0"/>
              <a:t> in f for every theta. </a:t>
            </a:r>
          </a:p>
          <a:p>
            <a:endParaRPr lang="en-US" dirty="0" smtClean="0"/>
          </a:p>
          <a:p>
            <a:r>
              <a:rPr lang="en-US" dirty="0" smtClean="0"/>
              <a:t>The proof is fairly </a:t>
            </a:r>
            <a:r>
              <a:rPr lang="en-US" dirty="0" err="1" smtClean="0"/>
              <a:t>straightfoward</a:t>
            </a:r>
            <a:r>
              <a:rPr lang="en-US" baseline="0" dirty="0" smtClean="0"/>
              <a:t> and </a:t>
            </a:r>
            <a:r>
              <a:rPr lang="en-US" dirty="0" smtClean="0"/>
              <a:t>involves</a:t>
            </a:r>
            <a:r>
              <a:rPr lang="en-US" baseline="0" dirty="0" smtClean="0"/>
              <a:t> deriving conditions for continuity two mappings implicit in the equilibrium definition and then using </a:t>
            </a:r>
            <a:r>
              <a:rPr lang="en-US" baseline="0" dirty="0" err="1" smtClean="0"/>
              <a:t>brouwer’s</a:t>
            </a:r>
            <a:r>
              <a:rPr lang="en-US" baseline="0" dirty="0" smtClean="0"/>
              <a:t> fixed point theorem on their composition.</a:t>
            </a:r>
          </a:p>
        </p:txBody>
      </p:sp>
      <p:sp>
        <p:nvSpPr>
          <p:cNvPr id="4" name="Slide Number Placeholder 3"/>
          <p:cNvSpPr>
            <a:spLocks noGrp="1"/>
          </p:cNvSpPr>
          <p:nvPr>
            <p:ph type="sldNum" sz="quarter" idx="10"/>
          </p:nvPr>
        </p:nvSpPr>
        <p:spPr/>
        <p:txBody>
          <a:bodyPr/>
          <a:lstStyle/>
          <a:p>
            <a:fld id="{7CDAA14F-FBA8-4135-AB6C-B4B5257FE49B}" type="slidenum">
              <a:rPr lang="en-US" smtClean="0"/>
              <a:t>14</a:t>
            </a:fld>
            <a:endParaRPr lang="en-US"/>
          </a:p>
        </p:txBody>
      </p:sp>
    </p:spTree>
    <p:extLst>
      <p:ext uri="{BB962C8B-B14F-4D97-AF65-F5344CB8AC3E}">
        <p14:creationId xmlns:p14="http://schemas.microsoft.com/office/powerpoint/2010/main" val="3738336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can we say beyond existence?</a:t>
            </a:r>
          </a:p>
          <a:p>
            <a:endParaRPr lang="en-US" baseline="0" dirty="0" smtClean="0"/>
          </a:p>
          <a:p>
            <a:r>
              <a:rPr lang="en-US" baseline="0" dirty="0" smtClean="0"/>
              <a:t>When is it unique?</a:t>
            </a:r>
          </a:p>
          <a:p>
            <a:endParaRPr lang="en-US" baseline="0" dirty="0" smtClean="0"/>
          </a:p>
          <a:p>
            <a:r>
              <a:rPr lang="en-US" baseline="0" dirty="0" smtClean="0"/>
              <a:t>Even if it is unique, can the natural agent dynamics lead to such equilibrium? </a:t>
            </a:r>
          </a:p>
          <a:p>
            <a:endParaRPr lang="en-US" baseline="0" dirty="0" smtClean="0"/>
          </a:p>
          <a:p>
            <a:r>
              <a:rPr lang="en-US" baseline="0" dirty="0" smtClean="0"/>
              <a:t>And finally,  how do we relate a finite agent model to the mean field model formally?</a:t>
            </a:r>
            <a:endParaRPr lang="en-US" dirty="0"/>
          </a:p>
        </p:txBody>
      </p:sp>
      <p:sp>
        <p:nvSpPr>
          <p:cNvPr id="4" name="Slide Number Placeholder 3"/>
          <p:cNvSpPr>
            <a:spLocks noGrp="1"/>
          </p:cNvSpPr>
          <p:nvPr>
            <p:ph type="sldNum" sz="quarter" idx="10"/>
          </p:nvPr>
        </p:nvSpPr>
        <p:spPr/>
        <p:txBody>
          <a:bodyPr/>
          <a:lstStyle/>
          <a:p>
            <a:fld id="{7CDAA14F-FBA8-4135-AB6C-B4B5257FE49B}" type="slidenum">
              <a:rPr lang="en-US" smtClean="0"/>
              <a:t>15</a:t>
            </a:fld>
            <a:endParaRPr lang="en-US"/>
          </a:p>
        </p:txBody>
      </p:sp>
    </p:spTree>
    <p:extLst>
      <p:ext uri="{BB962C8B-B14F-4D97-AF65-F5344CB8AC3E}">
        <p14:creationId xmlns:p14="http://schemas.microsoft.com/office/powerpoint/2010/main" val="16968316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start by</a:t>
            </a:r>
            <a:r>
              <a:rPr lang="en-US" baseline="0" dirty="0" smtClean="0"/>
              <a:t> taking a closer look at the dynamics.</a:t>
            </a:r>
          </a:p>
          <a:p>
            <a:endParaRPr lang="en-US" baseline="0" dirty="0" smtClean="0"/>
          </a:p>
          <a:p>
            <a:r>
              <a:rPr lang="en-US" baseline="0" dirty="0" smtClean="0"/>
              <a:t>Lets say we start with an agent population distributed according to </a:t>
            </a:r>
            <a:r>
              <a:rPr lang="en-US" baseline="0" dirty="0" err="1" smtClean="0"/>
              <a:t>mu_t</a:t>
            </a:r>
            <a:r>
              <a:rPr lang="en-US" baseline="0" dirty="0" smtClean="0"/>
              <a:t> at time t. </a:t>
            </a:r>
          </a:p>
          <a:p>
            <a:r>
              <a:rPr lang="en-US" baseline="0" dirty="0" smtClean="0"/>
              <a:t>This results in a population profile ft.</a:t>
            </a:r>
          </a:p>
          <a:p>
            <a:r>
              <a:rPr lang="en-US" baseline="0" dirty="0" smtClean="0"/>
              <a:t>Based on </a:t>
            </a:r>
            <a:r>
              <a:rPr lang="en-US" baseline="0" dirty="0" err="1" smtClean="0"/>
              <a:t>ft</a:t>
            </a:r>
            <a:r>
              <a:rPr lang="en-US" baseline="0" dirty="0" smtClean="0"/>
              <a:t> and the reward function Q(), the agent population collectively transitions into a new dist. Mu t+1. </a:t>
            </a:r>
          </a:p>
          <a:p>
            <a:endParaRPr lang="en-US" baseline="0" dirty="0" smtClean="0"/>
          </a:p>
          <a:p>
            <a:r>
              <a:rPr lang="en-US" baseline="0" dirty="0" smtClean="0"/>
              <a:t>We are interested in how this sequence of distributions behaves. </a:t>
            </a:r>
          </a:p>
          <a:p>
            <a:r>
              <a:rPr lang="en-US" baseline="0" dirty="0" smtClean="0"/>
              <a:t>What makes this difficult is the fact that the transition kernel for (</a:t>
            </a:r>
            <a:r>
              <a:rPr lang="en-US" baseline="0" dirty="0" err="1" smtClean="0"/>
              <a:t>zt</a:t>
            </a:r>
            <a:r>
              <a:rPr lang="en-US" baseline="0" dirty="0" smtClean="0"/>
              <a:t>, </a:t>
            </a:r>
            <a:r>
              <a:rPr lang="en-US" baseline="0" dirty="0" err="1" smtClean="0"/>
              <a:t>thetat</a:t>
            </a:r>
            <a:r>
              <a:rPr lang="en-US" baseline="0" dirty="0" smtClean="0"/>
              <a:t>) changes over time, because it depends on </a:t>
            </a:r>
            <a:r>
              <a:rPr lang="en-US" baseline="0" dirty="0" err="1" smtClean="0"/>
              <a:t>f_t</a:t>
            </a:r>
            <a:r>
              <a:rPr lang="en-US" baseline="0" dirty="0" smtClean="0"/>
              <a:t> and </a:t>
            </a:r>
            <a:r>
              <a:rPr lang="en-US" baseline="0" dirty="0" err="1" smtClean="0"/>
              <a:t>f_t</a:t>
            </a:r>
            <a:r>
              <a:rPr lang="en-US" baseline="0" dirty="0" smtClean="0"/>
              <a:t> is not constant unless we start at an equilibrium.</a:t>
            </a:r>
          </a:p>
        </p:txBody>
      </p:sp>
      <p:sp>
        <p:nvSpPr>
          <p:cNvPr id="4" name="Slide Number Placeholder 3"/>
          <p:cNvSpPr>
            <a:spLocks noGrp="1"/>
          </p:cNvSpPr>
          <p:nvPr>
            <p:ph type="sldNum" sz="quarter" idx="10"/>
          </p:nvPr>
        </p:nvSpPr>
        <p:spPr/>
        <p:txBody>
          <a:bodyPr/>
          <a:lstStyle/>
          <a:p>
            <a:fld id="{7CDAA14F-FBA8-4135-AB6C-B4B5257FE49B}" type="slidenum">
              <a:rPr lang="en-US" smtClean="0"/>
              <a:t>16</a:t>
            </a:fld>
            <a:endParaRPr lang="en-US"/>
          </a:p>
        </p:txBody>
      </p:sp>
    </p:spTree>
    <p:extLst>
      <p:ext uri="{BB962C8B-B14F-4D97-AF65-F5344CB8AC3E}">
        <p14:creationId xmlns:p14="http://schemas.microsoft.com/office/powerpoint/2010/main" val="27864334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start by</a:t>
            </a:r>
            <a:r>
              <a:rPr lang="en-US" baseline="0" dirty="0" smtClean="0"/>
              <a:t> taking a closer look at the dynamics.</a:t>
            </a:r>
          </a:p>
          <a:p>
            <a:endParaRPr lang="en-US" baseline="0" dirty="0" smtClean="0"/>
          </a:p>
          <a:p>
            <a:r>
              <a:rPr lang="en-US" baseline="0" dirty="0" smtClean="0"/>
              <a:t>Lets say we start with an agent population distributed according to </a:t>
            </a:r>
            <a:r>
              <a:rPr lang="en-US" baseline="0" dirty="0" err="1" smtClean="0"/>
              <a:t>mu_t</a:t>
            </a:r>
            <a:r>
              <a:rPr lang="en-US" baseline="0" dirty="0" smtClean="0"/>
              <a:t> at time t. </a:t>
            </a:r>
          </a:p>
          <a:p>
            <a:r>
              <a:rPr lang="en-US" baseline="0" dirty="0" smtClean="0"/>
              <a:t>This results in a population profile ft.</a:t>
            </a:r>
          </a:p>
          <a:p>
            <a:r>
              <a:rPr lang="en-US" baseline="0" dirty="0" smtClean="0"/>
              <a:t>Based on </a:t>
            </a:r>
            <a:r>
              <a:rPr lang="en-US" baseline="0" dirty="0" err="1" smtClean="0"/>
              <a:t>ft</a:t>
            </a:r>
            <a:r>
              <a:rPr lang="en-US" baseline="0" dirty="0" smtClean="0"/>
              <a:t> and the reward function Q(), the agent population collectively transitions into a new dist. Mu t+1. </a:t>
            </a:r>
          </a:p>
          <a:p>
            <a:endParaRPr lang="en-US" baseline="0" dirty="0" smtClean="0"/>
          </a:p>
          <a:p>
            <a:r>
              <a:rPr lang="en-US" baseline="0" dirty="0" smtClean="0"/>
              <a:t>We are interested in how this sequence of distributions behaves. </a:t>
            </a:r>
          </a:p>
          <a:p>
            <a:r>
              <a:rPr lang="en-US" baseline="0" dirty="0" smtClean="0"/>
              <a:t>What makes this difficult is the fact that the transition kernel for (</a:t>
            </a:r>
            <a:r>
              <a:rPr lang="en-US" baseline="0" dirty="0" err="1" smtClean="0"/>
              <a:t>zt</a:t>
            </a:r>
            <a:r>
              <a:rPr lang="en-US" baseline="0" dirty="0" smtClean="0"/>
              <a:t>, </a:t>
            </a:r>
            <a:r>
              <a:rPr lang="en-US" baseline="0" dirty="0" err="1" smtClean="0"/>
              <a:t>thetat</a:t>
            </a:r>
            <a:r>
              <a:rPr lang="en-US" baseline="0" dirty="0" smtClean="0"/>
              <a:t>) changes over time, because it depends on </a:t>
            </a:r>
            <a:r>
              <a:rPr lang="en-US" baseline="0" dirty="0" err="1" smtClean="0"/>
              <a:t>f_t</a:t>
            </a:r>
            <a:r>
              <a:rPr lang="en-US" baseline="0" dirty="0" smtClean="0"/>
              <a:t> and </a:t>
            </a:r>
            <a:r>
              <a:rPr lang="en-US" baseline="0" dirty="0" err="1" smtClean="0"/>
              <a:t>f_t</a:t>
            </a:r>
            <a:r>
              <a:rPr lang="en-US" baseline="0" dirty="0" smtClean="0"/>
              <a:t> is not constant unless we start at an equilibrium.</a:t>
            </a:r>
          </a:p>
        </p:txBody>
      </p:sp>
      <p:sp>
        <p:nvSpPr>
          <p:cNvPr id="4" name="Slide Number Placeholder 3"/>
          <p:cNvSpPr>
            <a:spLocks noGrp="1"/>
          </p:cNvSpPr>
          <p:nvPr>
            <p:ph type="sldNum" sz="quarter" idx="10"/>
          </p:nvPr>
        </p:nvSpPr>
        <p:spPr/>
        <p:txBody>
          <a:bodyPr/>
          <a:lstStyle/>
          <a:p>
            <a:fld id="{7CDAA14F-FBA8-4135-AB6C-B4B5257FE49B}" type="slidenum">
              <a:rPr lang="en-US" smtClean="0"/>
              <a:t>17</a:t>
            </a:fld>
            <a:endParaRPr lang="en-US"/>
          </a:p>
        </p:txBody>
      </p:sp>
    </p:spTree>
    <p:extLst>
      <p:ext uri="{BB962C8B-B14F-4D97-AF65-F5344CB8AC3E}">
        <p14:creationId xmlns:p14="http://schemas.microsoft.com/office/powerpoint/2010/main" val="27864334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start by</a:t>
            </a:r>
            <a:r>
              <a:rPr lang="en-US" baseline="0" dirty="0" smtClean="0"/>
              <a:t> taking a closer look at the dynamics.</a:t>
            </a:r>
          </a:p>
          <a:p>
            <a:endParaRPr lang="en-US" baseline="0" dirty="0" smtClean="0"/>
          </a:p>
          <a:p>
            <a:r>
              <a:rPr lang="en-US" baseline="0" dirty="0" smtClean="0"/>
              <a:t>Lets say we start with an agent population distributed according to </a:t>
            </a:r>
            <a:r>
              <a:rPr lang="en-US" baseline="0" dirty="0" err="1" smtClean="0"/>
              <a:t>mu_t</a:t>
            </a:r>
            <a:r>
              <a:rPr lang="en-US" baseline="0" dirty="0" smtClean="0"/>
              <a:t> at time t. </a:t>
            </a:r>
          </a:p>
          <a:p>
            <a:r>
              <a:rPr lang="en-US" baseline="0" dirty="0" smtClean="0"/>
              <a:t>This results in a population profile ft.</a:t>
            </a:r>
          </a:p>
          <a:p>
            <a:r>
              <a:rPr lang="en-US" baseline="0" dirty="0" smtClean="0"/>
              <a:t>Based on </a:t>
            </a:r>
            <a:r>
              <a:rPr lang="en-US" baseline="0" dirty="0" err="1" smtClean="0"/>
              <a:t>ft</a:t>
            </a:r>
            <a:r>
              <a:rPr lang="en-US" baseline="0" dirty="0" smtClean="0"/>
              <a:t> and the reward function Q(), the agent population collectively transitions into a new dist. Mu t+1. </a:t>
            </a:r>
          </a:p>
          <a:p>
            <a:endParaRPr lang="en-US" baseline="0" dirty="0" smtClean="0"/>
          </a:p>
          <a:p>
            <a:r>
              <a:rPr lang="en-US" baseline="0" dirty="0" smtClean="0"/>
              <a:t>We are interested in how this sequence of distributions behaves. </a:t>
            </a:r>
          </a:p>
          <a:p>
            <a:r>
              <a:rPr lang="en-US" baseline="0" dirty="0" smtClean="0"/>
              <a:t>What makes this difficult is the fact that the transition kernel for (</a:t>
            </a:r>
            <a:r>
              <a:rPr lang="en-US" baseline="0" dirty="0" err="1" smtClean="0"/>
              <a:t>zt</a:t>
            </a:r>
            <a:r>
              <a:rPr lang="en-US" baseline="0" dirty="0" smtClean="0"/>
              <a:t>, </a:t>
            </a:r>
            <a:r>
              <a:rPr lang="en-US" baseline="0" dirty="0" err="1" smtClean="0"/>
              <a:t>thetat</a:t>
            </a:r>
            <a:r>
              <a:rPr lang="en-US" baseline="0" dirty="0" smtClean="0"/>
              <a:t>) changes over time, because it depends on </a:t>
            </a:r>
            <a:r>
              <a:rPr lang="en-US" baseline="0" dirty="0" err="1" smtClean="0"/>
              <a:t>f_t</a:t>
            </a:r>
            <a:r>
              <a:rPr lang="en-US" baseline="0" dirty="0" smtClean="0"/>
              <a:t> and </a:t>
            </a:r>
            <a:r>
              <a:rPr lang="en-US" baseline="0" dirty="0" err="1" smtClean="0"/>
              <a:t>f_t</a:t>
            </a:r>
            <a:r>
              <a:rPr lang="en-US" baseline="0" dirty="0" smtClean="0"/>
              <a:t> is not constant unless we start at an equilibrium.</a:t>
            </a:r>
          </a:p>
        </p:txBody>
      </p:sp>
      <p:sp>
        <p:nvSpPr>
          <p:cNvPr id="4" name="Slide Number Placeholder 3"/>
          <p:cNvSpPr>
            <a:spLocks noGrp="1"/>
          </p:cNvSpPr>
          <p:nvPr>
            <p:ph type="sldNum" sz="quarter" idx="10"/>
          </p:nvPr>
        </p:nvSpPr>
        <p:spPr/>
        <p:txBody>
          <a:bodyPr/>
          <a:lstStyle/>
          <a:p>
            <a:fld id="{7CDAA14F-FBA8-4135-AB6C-B4B5257FE49B}" type="slidenum">
              <a:rPr lang="en-US" smtClean="0"/>
              <a:t>18</a:t>
            </a:fld>
            <a:endParaRPr lang="en-US"/>
          </a:p>
        </p:txBody>
      </p:sp>
    </p:spTree>
    <p:extLst>
      <p:ext uri="{BB962C8B-B14F-4D97-AF65-F5344CB8AC3E}">
        <p14:creationId xmlns:p14="http://schemas.microsoft.com/office/powerpoint/2010/main" val="27864334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start by</a:t>
            </a:r>
            <a:r>
              <a:rPr lang="en-US" baseline="0" dirty="0" smtClean="0"/>
              <a:t> taking a closer look at the dynamics.</a:t>
            </a:r>
          </a:p>
          <a:p>
            <a:endParaRPr lang="en-US" baseline="0" dirty="0" smtClean="0"/>
          </a:p>
          <a:p>
            <a:r>
              <a:rPr lang="en-US" baseline="0" dirty="0" smtClean="0"/>
              <a:t>Lets say we start with an agent population distributed according to </a:t>
            </a:r>
            <a:r>
              <a:rPr lang="en-US" baseline="0" dirty="0" err="1" smtClean="0"/>
              <a:t>mu_t</a:t>
            </a:r>
            <a:r>
              <a:rPr lang="en-US" baseline="0" dirty="0" smtClean="0"/>
              <a:t> at time t. </a:t>
            </a:r>
          </a:p>
          <a:p>
            <a:r>
              <a:rPr lang="en-US" baseline="0" dirty="0" smtClean="0"/>
              <a:t>This results in a population profile ft.</a:t>
            </a:r>
          </a:p>
          <a:p>
            <a:r>
              <a:rPr lang="en-US" baseline="0" dirty="0" smtClean="0"/>
              <a:t>Based on </a:t>
            </a:r>
            <a:r>
              <a:rPr lang="en-US" baseline="0" dirty="0" err="1" smtClean="0"/>
              <a:t>ft</a:t>
            </a:r>
            <a:r>
              <a:rPr lang="en-US" baseline="0" dirty="0" smtClean="0"/>
              <a:t> and the reward function Q(), the agent population collectively transitions into a new dist. Mu t+1. </a:t>
            </a:r>
          </a:p>
          <a:p>
            <a:endParaRPr lang="en-US" baseline="0" dirty="0" smtClean="0"/>
          </a:p>
          <a:p>
            <a:r>
              <a:rPr lang="en-US" baseline="0" dirty="0" smtClean="0"/>
              <a:t>We are interested in how this sequence of distributions behaves. </a:t>
            </a:r>
          </a:p>
          <a:p>
            <a:r>
              <a:rPr lang="en-US" baseline="0" dirty="0" smtClean="0"/>
              <a:t>What makes this difficult is the fact that the transition kernel for (</a:t>
            </a:r>
            <a:r>
              <a:rPr lang="en-US" baseline="0" dirty="0" err="1" smtClean="0"/>
              <a:t>zt</a:t>
            </a:r>
            <a:r>
              <a:rPr lang="en-US" baseline="0" dirty="0" smtClean="0"/>
              <a:t>, </a:t>
            </a:r>
            <a:r>
              <a:rPr lang="en-US" baseline="0" dirty="0" err="1" smtClean="0"/>
              <a:t>thetat</a:t>
            </a:r>
            <a:r>
              <a:rPr lang="en-US" baseline="0" dirty="0" smtClean="0"/>
              <a:t>) changes over time, because it depends on </a:t>
            </a:r>
            <a:r>
              <a:rPr lang="en-US" baseline="0" dirty="0" err="1" smtClean="0"/>
              <a:t>f_t</a:t>
            </a:r>
            <a:r>
              <a:rPr lang="en-US" baseline="0" dirty="0" smtClean="0"/>
              <a:t> and </a:t>
            </a:r>
            <a:r>
              <a:rPr lang="en-US" baseline="0" dirty="0" err="1" smtClean="0"/>
              <a:t>f_t</a:t>
            </a:r>
            <a:r>
              <a:rPr lang="en-US" baseline="0" dirty="0" smtClean="0"/>
              <a:t> is not constant unless we start at an equilibrium.</a:t>
            </a:r>
          </a:p>
        </p:txBody>
      </p:sp>
      <p:sp>
        <p:nvSpPr>
          <p:cNvPr id="4" name="Slide Number Placeholder 3"/>
          <p:cNvSpPr>
            <a:spLocks noGrp="1"/>
          </p:cNvSpPr>
          <p:nvPr>
            <p:ph type="sldNum" sz="quarter" idx="10"/>
          </p:nvPr>
        </p:nvSpPr>
        <p:spPr/>
        <p:txBody>
          <a:bodyPr/>
          <a:lstStyle/>
          <a:p>
            <a:fld id="{7CDAA14F-FBA8-4135-AB6C-B4B5257FE49B}" type="slidenum">
              <a:rPr lang="en-US" smtClean="0"/>
              <a:t>19</a:t>
            </a:fld>
            <a:endParaRPr lang="en-US"/>
          </a:p>
        </p:txBody>
      </p:sp>
    </p:spTree>
    <p:extLst>
      <p:ext uri="{BB962C8B-B14F-4D97-AF65-F5344CB8AC3E}">
        <p14:creationId xmlns:p14="http://schemas.microsoft.com/office/powerpoint/2010/main" val="2786433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me begin with</a:t>
            </a:r>
            <a:r>
              <a:rPr lang="en-US" baseline="0" dirty="0" smtClean="0"/>
              <a:t> a brief motivation.</a:t>
            </a:r>
            <a:endParaRPr lang="en-US" dirty="0" smtClean="0"/>
          </a:p>
          <a:p>
            <a:endParaRPr lang="en-US" dirty="0" smtClean="0"/>
          </a:p>
          <a:p>
            <a:r>
              <a:rPr lang="en-US" dirty="0" err="1" smtClean="0"/>
              <a:t>Multiarmed</a:t>
            </a:r>
            <a:r>
              <a:rPr lang="en-US" dirty="0" smtClean="0"/>
              <a:t> bandit models typically</a:t>
            </a:r>
            <a:r>
              <a:rPr lang="en-US" baseline="0" dirty="0" smtClean="0"/>
              <a:t> consider the sequential decision making problem of a single agent learning in an uncertain environment.</a:t>
            </a:r>
          </a:p>
          <a:p>
            <a:endParaRPr lang="en-US" baseline="0" dirty="0" smtClean="0"/>
          </a:p>
          <a:p>
            <a:r>
              <a:rPr lang="en-US" baseline="0" dirty="0" smtClean="0"/>
              <a:t>In contrast, the motivation for our work is to understand what happens when arm rewards also depend on choices made by multiple agents.</a:t>
            </a:r>
          </a:p>
          <a:p>
            <a:endParaRPr lang="en-US" dirty="0" smtClean="0"/>
          </a:p>
          <a:p>
            <a:r>
              <a:rPr lang="en-US" dirty="0" smtClean="0"/>
              <a:t>Specifically, we wish to know</a:t>
            </a:r>
            <a:r>
              <a:rPr lang="en-US" baseline="0" dirty="0" smtClean="0"/>
              <a:t> </a:t>
            </a:r>
            <a:r>
              <a:rPr lang="en-US" baseline="0" dirty="0" smtClean="0"/>
              <a:t>if </a:t>
            </a:r>
            <a:r>
              <a:rPr lang="en-US" baseline="0" dirty="0" smtClean="0"/>
              <a:t>an agent population </a:t>
            </a:r>
            <a:r>
              <a:rPr lang="en-US" baseline="0" dirty="0" smtClean="0"/>
              <a:t>using </a:t>
            </a:r>
            <a:r>
              <a:rPr lang="en-US" baseline="0" dirty="0" smtClean="0"/>
              <a:t>standard learning algorithms </a:t>
            </a:r>
            <a:r>
              <a:rPr lang="en-US" baseline="0" dirty="0" smtClean="0"/>
              <a:t>can </a:t>
            </a:r>
            <a:r>
              <a:rPr lang="en-US" baseline="0" dirty="0" smtClean="0"/>
              <a:t>reach some equilibrium </a:t>
            </a:r>
            <a:r>
              <a:rPr lang="en-US" baseline="0" dirty="0" smtClean="0"/>
              <a:t>state.</a:t>
            </a:r>
            <a:endParaRPr lang="en-US" dirty="0"/>
          </a:p>
        </p:txBody>
      </p:sp>
      <p:sp>
        <p:nvSpPr>
          <p:cNvPr id="4" name="Slide Number Placeholder 3"/>
          <p:cNvSpPr>
            <a:spLocks noGrp="1"/>
          </p:cNvSpPr>
          <p:nvPr>
            <p:ph type="sldNum" sz="quarter" idx="10"/>
          </p:nvPr>
        </p:nvSpPr>
        <p:spPr/>
        <p:txBody>
          <a:bodyPr/>
          <a:lstStyle/>
          <a:p>
            <a:fld id="{7CDAA14F-FBA8-4135-AB6C-B4B5257FE49B}" type="slidenum">
              <a:rPr lang="en-US" smtClean="0"/>
              <a:t>2</a:t>
            </a:fld>
            <a:endParaRPr lang="en-US"/>
          </a:p>
        </p:txBody>
      </p:sp>
    </p:spTree>
    <p:extLst>
      <p:ext uri="{BB962C8B-B14F-4D97-AF65-F5344CB8AC3E}">
        <p14:creationId xmlns:p14="http://schemas.microsoft.com/office/powerpoint/2010/main" val="21287338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Lets call the map </a:t>
            </a:r>
            <a:r>
              <a:rPr lang="en-US" baseline="0" dirty="0" err="1" smtClean="0"/>
              <a:t>tsigma</a:t>
            </a:r>
            <a:r>
              <a:rPr lang="en-US" baseline="0" dirty="0" smtClean="0"/>
              <a:t>.</a:t>
            </a:r>
          </a:p>
          <a:p>
            <a:r>
              <a:rPr lang="en-US" baseline="0" dirty="0" smtClean="0"/>
              <a:t>Assume that the reward function is </a:t>
            </a:r>
            <a:r>
              <a:rPr lang="en-US" baseline="0" dirty="0" err="1" smtClean="0"/>
              <a:t>lipschitz</a:t>
            </a:r>
            <a:r>
              <a:rPr lang="en-US" baseline="0" dirty="0" smtClean="0"/>
              <a:t> in f for every theta with a </a:t>
            </a:r>
            <a:r>
              <a:rPr lang="en-US" baseline="0" dirty="0" err="1" smtClean="0"/>
              <a:t>lipschitz</a:t>
            </a:r>
            <a:r>
              <a:rPr lang="en-US" baseline="0" dirty="0" smtClean="0"/>
              <a:t> constant L, i.e. loosely speaking the partial derivative w.r.t. f is never more than L.  </a:t>
            </a:r>
          </a:p>
          <a:p>
            <a:endParaRPr lang="en-US" baseline="0" dirty="0" smtClean="0"/>
          </a:p>
          <a:p>
            <a:r>
              <a:rPr lang="en-US" baseline="0" dirty="0" smtClean="0"/>
              <a:t>Then we show that </a:t>
            </a:r>
            <a:r>
              <a:rPr lang="en-US" baseline="0" dirty="0" err="1" smtClean="0"/>
              <a:t>tsigma</a:t>
            </a:r>
            <a:r>
              <a:rPr lang="en-US" baseline="0" dirty="0" smtClean="0"/>
              <a:t> is a contraction map when beta (1+L) &lt;1. </a:t>
            </a:r>
          </a:p>
          <a:p>
            <a:r>
              <a:rPr lang="en-US" baseline="0" dirty="0" smtClean="0"/>
              <a:t>Recall that we have a contraction when the map strictly shrinks the distance between any two elements by a multiplicative factor. </a:t>
            </a:r>
          </a:p>
          <a:p>
            <a:endParaRPr lang="en-US" baseline="0" dirty="0" smtClean="0"/>
          </a:p>
          <a:p>
            <a:r>
              <a:rPr lang="en-US" baseline="0" dirty="0" smtClean="0"/>
              <a:t>The proof uses a nice property of the total variation distance, which says that given two distributions </a:t>
            </a:r>
            <a:r>
              <a:rPr lang="en-US" baseline="0" dirty="0" err="1" smtClean="0"/>
              <a:t>mu_a</a:t>
            </a:r>
            <a:r>
              <a:rPr lang="en-US" baseline="0" dirty="0" smtClean="0"/>
              <a:t> and </a:t>
            </a:r>
            <a:r>
              <a:rPr lang="en-US" baseline="0" dirty="0" err="1" smtClean="0"/>
              <a:t>mu_b</a:t>
            </a:r>
            <a:r>
              <a:rPr lang="en-US" baseline="0" dirty="0" smtClean="0"/>
              <a:t>, the total variation distance between them is equal to the minimum possible probability that two random variables  A and B are unequal, while having </a:t>
            </a:r>
            <a:r>
              <a:rPr lang="en-US" baseline="0" dirty="0" err="1" smtClean="0"/>
              <a:t>marginals</a:t>
            </a:r>
            <a:r>
              <a:rPr lang="en-US" baseline="0" dirty="0" smtClean="0"/>
              <a:t> </a:t>
            </a:r>
            <a:r>
              <a:rPr lang="en-US" baseline="0" dirty="0" err="1" smtClean="0"/>
              <a:t>mu_a</a:t>
            </a:r>
            <a:r>
              <a:rPr lang="en-US" baseline="0" dirty="0" smtClean="0"/>
              <a:t> and </a:t>
            </a:r>
            <a:r>
              <a:rPr lang="en-US" baseline="0" dirty="0" err="1" smtClean="0"/>
              <a:t>mu_b</a:t>
            </a:r>
            <a:r>
              <a:rPr lang="en-US" baseline="0" dirty="0" smtClean="0"/>
              <a:t>.  </a:t>
            </a:r>
          </a:p>
          <a:p>
            <a:endParaRPr lang="en-US" baseline="0" dirty="0" smtClean="0"/>
          </a:p>
          <a:p>
            <a:r>
              <a:rPr lang="en-US" baseline="0" dirty="0" smtClean="0"/>
              <a:t>Using this, we can bound the </a:t>
            </a:r>
            <a:r>
              <a:rPr lang="en-US" baseline="0" dirty="0" err="1" smtClean="0"/>
              <a:t>tvar</a:t>
            </a:r>
            <a:r>
              <a:rPr lang="en-US" baseline="0" dirty="0" smtClean="0"/>
              <a:t> distance between the </a:t>
            </a:r>
            <a:r>
              <a:rPr lang="en-US" baseline="0" dirty="0" err="1" smtClean="0"/>
              <a:t>Tsigma</a:t>
            </a:r>
            <a:r>
              <a:rPr lang="en-US" baseline="0" dirty="0" smtClean="0"/>
              <a:t> maps of two arbitrary measures by defining an appropriate coupling on the one step transitions of their associated bandit processes.</a:t>
            </a:r>
          </a:p>
        </p:txBody>
      </p:sp>
      <p:sp>
        <p:nvSpPr>
          <p:cNvPr id="4" name="Slide Number Placeholder 3"/>
          <p:cNvSpPr>
            <a:spLocks noGrp="1"/>
          </p:cNvSpPr>
          <p:nvPr>
            <p:ph type="sldNum" sz="quarter" idx="10"/>
          </p:nvPr>
        </p:nvSpPr>
        <p:spPr/>
        <p:txBody>
          <a:bodyPr/>
          <a:lstStyle/>
          <a:p>
            <a:fld id="{7CDAA14F-FBA8-4135-AB6C-B4B5257FE49B}" type="slidenum">
              <a:rPr lang="en-US" smtClean="0"/>
              <a:t>20</a:t>
            </a:fld>
            <a:endParaRPr lang="en-US"/>
          </a:p>
        </p:txBody>
      </p:sp>
    </p:spTree>
    <p:extLst>
      <p:ext uri="{BB962C8B-B14F-4D97-AF65-F5344CB8AC3E}">
        <p14:creationId xmlns:p14="http://schemas.microsoft.com/office/powerpoint/2010/main" val="2998296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previous</a:t>
            </a:r>
            <a:r>
              <a:rPr lang="en-US" baseline="0" dirty="0" smtClean="0"/>
              <a:t> theorem has strong implications for uniqueness and convergence. </a:t>
            </a:r>
          </a:p>
          <a:p>
            <a:endParaRPr lang="en-US" baseline="0" dirty="0" smtClean="0"/>
          </a:p>
          <a:p>
            <a:r>
              <a:rPr lang="en-US" baseline="0" dirty="0" smtClean="0"/>
              <a:t>Note that a fixed point to the map </a:t>
            </a:r>
            <a:r>
              <a:rPr lang="en-US" baseline="0" dirty="0" err="1" smtClean="0"/>
              <a:t>Tsigma</a:t>
            </a:r>
            <a:r>
              <a:rPr lang="en-US" baseline="0" dirty="0" smtClean="0"/>
              <a:t> gives us an MFE and vice versa.</a:t>
            </a:r>
          </a:p>
          <a:p>
            <a:r>
              <a:rPr lang="en-US" baseline="0" dirty="0" smtClean="0"/>
              <a:t>Also, repeated application of </a:t>
            </a:r>
            <a:r>
              <a:rPr lang="en-US" baseline="0" dirty="0" err="1" smtClean="0"/>
              <a:t>tsigma</a:t>
            </a:r>
            <a:r>
              <a:rPr lang="en-US" baseline="0" dirty="0" smtClean="0"/>
              <a:t> gives us the trajectory of measures associated with the bandit process.</a:t>
            </a:r>
          </a:p>
          <a:p>
            <a:endParaRPr lang="en-US" baseline="0" dirty="0" smtClean="0"/>
          </a:p>
          <a:p>
            <a:r>
              <a:rPr lang="en-US" baseline="0" dirty="0" smtClean="0"/>
              <a:t>So, when </a:t>
            </a:r>
            <a:r>
              <a:rPr lang="en-US" baseline="0" dirty="0" err="1" smtClean="0"/>
              <a:t>tsgima</a:t>
            </a:r>
            <a:r>
              <a:rPr lang="en-US" baseline="0" dirty="0" smtClean="0"/>
              <a:t>, is a contraction, not only does it have a unique fixed point, in other words, a unique MFE -- Moreover,  agent dynamics starting from any arbitrary situation converge exponentially to this unique MFE mu*</a:t>
            </a:r>
          </a:p>
        </p:txBody>
      </p:sp>
      <p:sp>
        <p:nvSpPr>
          <p:cNvPr id="4" name="Slide Number Placeholder 3"/>
          <p:cNvSpPr>
            <a:spLocks noGrp="1"/>
          </p:cNvSpPr>
          <p:nvPr>
            <p:ph type="sldNum" sz="quarter" idx="10"/>
          </p:nvPr>
        </p:nvSpPr>
        <p:spPr/>
        <p:txBody>
          <a:bodyPr/>
          <a:lstStyle/>
          <a:p>
            <a:fld id="{7CDAA14F-FBA8-4135-AB6C-B4B5257FE49B}" type="slidenum">
              <a:rPr lang="en-US" smtClean="0"/>
              <a:t>21</a:t>
            </a:fld>
            <a:endParaRPr lang="en-US"/>
          </a:p>
        </p:txBody>
      </p:sp>
    </p:spTree>
    <p:extLst>
      <p:ext uri="{BB962C8B-B14F-4D97-AF65-F5344CB8AC3E}">
        <p14:creationId xmlns:p14="http://schemas.microsoft.com/office/powerpoint/2010/main" val="3778972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 we have been talking exclusively</a:t>
            </a:r>
            <a:r>
              <a:rPr lang="en-US" baseline="0" dirty="0" smtClean="0"/>
              <a:t> about the infinite agent model.  The main difference in a finite agent model is that reward function actually depends on the empirical population profile – we get the mean field model when we replace this random variable with its expectation</a:t>
            </a:r>
          </a:p>
          <a:p>
            <a:endParaRPr lang="en-US" baseline="0" dirty="0" smtClean="0"/>
          </a:p>
          <a:p>
            <a:r>
              <a:rPr lang="en-US" baseline="0" dirty="0" smtClean="0"/>
              <a:t>The measure </a:t>
            </a:r>
            <a:r>
              <a:rPr lang="en-US" baseline="0" dirty="0" err="1" smtClean="0"/>
              <a:t>mu_t</a:t>
            </a:r>
            <a:r>
              <a:rPr lang="en-US" baseline="0" dirty="0" smtClean="0"/>
              <a:t> was a probability distribution for the agent population which is a deterministic quantity. For a system of finite agents,  its analogue has the superscript m, and denotes a *random variable* whose value is a </a:t>
            </a:r>
            <a:r>
              <a:rPr lang="en-US" baseline="0" dirty="0" err="1" smtClean="0"/>
              <a:t>proability</a:t>
            </a:r>
            <a:r>
              <a:rPr lang="en-US" baseline="0" dirty="0" smtClean="0"/>
              <a:t> measure on the (state type) space.</a:t>
            </a:r>
          </a:p>
          <a:p>
            <a:endParaRPr lang="en-US" baseline="0" dirty="0" smtClean="0"/>
          </a:p>
          <a:p>
            <a:r>
              <a:rPr lang="en-US" baseline="0" dirty="0" smtClean="0"/>
              <a:t>The main question is how does this empirical measure, which is a random variable, converge to the limiting distribution as the system size grows.  What is easier to see is that if we fix the time, then based on LLN </a:t>
            </a:r>
            <a:r>
              <a:rPr lang="en-US" baseline="0" dirty="0" err="1" smtClean="0"/>
              <a:t>arguemnts</a:t>
            </a:r>
            <a:r>
              <a:rPr lang="en-US" baseline="0" dirty="0" smtClean="0"/>
              <a:t>, we get convergence. But this leaves open the possibility that trajectories could diverge eventually even for large m, after a large enough time. </a:t>
            </a:r>
          </a:p>
        </p:txBody>
      </p:sp>
      <p:sp>
        <p:nvSpPr>
          <p:cNvPr id="4" name="Slide Number Placeholder 3"/>
          <p:cNvSpPr>
            <a:spLocks noGrp="1"/>
          </p:cNvSpPr>
          <p:nvPr>
            <p:ph type="sldNum" sz="quarter" idx="10"/>
          </p:nvPr>
        </p:nvSpPr>
        <p:spPr/>
        <p:txBody>
          <a:bodyPr/>
          <a:lstStyle/>
          <a:p>
            <a:fld id="{7CDAA14F-FBA8-4135-AB6C-B4B5257FE49B}" type="slidenum">
              <a:rPr lang="en-US" smtClean="0"/>
              <a:t>22</a:t>
            </a:fld>
            <a:endParaRPr lang="en-US"/>
          </a:p>
        </p:txBody>
      </p:sp>
    </p:spTree>
    <p:extLst>
      <p:ext uri="{BB962C8B-B14F-4D97-AF65-F5344CB8AC3E}">
        <p14:creationId xmlns:p14="http://schemas.microsoft.com/office/powerpoint/2010/main" val="34102276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Under the same condition that leads </a:t>
            </a:r>
            <a:r>
              <a:rPr lang="en-US" baseline="0" dirty="0" err="1" smtClean="0"/>
              <a:t>tsgima</a:t>
            </a:r>
            <a:r>
              <a:rPr lang="en-US" baseline="0" dirty="0" smtClean="0"/>
              <a:t> to be a contraction, we have a fairly strong statement for approximation which says that the </a:t>
            </a:r>
            <a:r>
              <a:rPr lang="en-US" baseline="0" dirty="0" err="1" smtClean="0"/>
              <a:t>emprical</a:t>
            </a:r>
            <a:r>
              <a:rPr lang="en-US" baseline="0" dirty="0" smtClean="0"/>
              <a:t> sequence of measures converges uniformly in time to the mean field limit.  Therefore, if we let a large finite system evolve according to the natural MAB dynamics,  it gets arbitrarily close to the unique MFE, which has some fairly strong implications from a practical standpoint.</a:t>
            </a:r>
          </a:p>
          <a:p>
            <a:endParaRPr lang="en-US" baseline="0" dirty="0" smtClean="0"/>
          </a:p>
          <a:p>
            <a:r>
              <a:rPr lang="en-US" baseline="0" dirty="0" smtClean="0"/>
              <a:t>To relate the finite agent system to the mean field limit, we introduce a hypothetical finite agent system called the auxiliary system, which nevertheless transitions based on the mean field limit and is therefore easier to relate to the mean field limit. It is then coupled with the finite system carefully and acts as a bridge between the two. </a:t>
            </a:r>
          </a:p>
        </p:txBody>
      </p:sp>
      <p:sp>
        <p:nvSpPr>
          <p:cNvPr id="4" name="Slide Number Placeholder 3"/>
          <p:cNvSpPr>
            <a:spLocks noGrp="1"/>
          </p:cNvSpPr>
          <p:nvPr>
            <p:ph type="sldNum" sz="quarter" idx="10"/>
          </p:nvPr>
        </p:nvSpPr>
        <p:spPr/>
        <p:txBody>
          <a:bodyPr/>
          <a:lstStyle/>
          <a:p>
            <a:fld id="{7CDAA14F-FBA8-4135-AB6C-B4B5257FE49B}" type="slidenum">
              <a:rPr lang="en-US" smtClean="0"/>
              <a:t>23</a:t>
            </a:fld>
            <a:endParaRPr lang="en-US"/>
          </a:p>
        </p:txBody>
      </p:sp>
    </p:spTree>
    <p:extLst>
      <p:ext uri="{BB962C8B-B14F-4D97-AF65-F5344CB8AC3E}">
        <p14:creationId xmlns:p14="http://schemas.microsoft.com/office/powerpoint/2010/main" val="6902522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conclude we see that under appropriate conditions, large</a:t>
            </a:r>
            <a:r>
              <a:rPr lang="en-US" baseline="0" dirty="0" smtClean="0"/>
              <a:t> agent populations converge to a mean field equilibrium by using classical bandit algorithms.</a:t>
            </a:r>
          </a:p>
          <a:p>
            <a:endParaRPr lang="en-US" dirty="0" smtClean="0"/>
          </a:p>
          <a:p>
            <a:r>
              <a:rPr lang="en-US" dirty="0" smtClean="0"/>
              <a:t>Large agent populations can potentially mitigate the non </a:t>
            </a:r>
            <a:r>
              <a:rPr lang="en-US" dirty="0" err="1" smtClean="0"/>
              <a:t>stationarity</a:t>
            </a:r>
            <a:r>
              <a:rPr lang="en-US" dirty="0" smtClean="0"/>
              <a:t> that would arise from interlinked MAB problems.</a:t>
            </a:r>
          </a:p>
          <a:p>
            <a:endParaRPr lang="en-US" dirty="0" smtClean="0"/>
          </a:p>
          <a:p>
            <a:r>
              <a:rPr lang="en-US" dirty="0" smtClean="0"/>
              <a:t>In fact, these insights appear to hold more generally</a:t>
            </a:r>
            <a:r>
              <a:rPr lang="en-US" baseline="0" dirty="0" smtClean="0"/>
              <a:t> than the conditions needed for the theorems. This is not to say that the theorems are loose, because when these conditions fail, it is possible to design examples that don’t show uniqueness, but there are many situations that fall well outside the guarantees whose dynamics nevertheless show convergence. </a:t>
            </a:r>
          </a:p>
          <a:p>
            <a:endParaRPr lang="en-US" baseline="0" dirty="0" smtClean="0"/>
          </a:p>
          <a:p>
            <a:r>
              <a:rPr lang="en-US" baseline="0" dirty="0" smtClean="0"/>
              <a:t>These results are of particular theoretical interest because characterizations beyond existence are not common.</a:t>
            </a:r>
          </a:p>
          <a:p>
            <a:endParaRPr lang="en-US" baseline="0" dirty="0" smtClean="0"/>
          </a:p>
          <a:p>
            <a:r>
              <a:rPr lang="en-US" baseline="0" dirty="0" smtClean="0"/>
              <a:t>We also have some further work, which obtains another condition for unique MFE specifically for negative  externalities by assuming a fairly mild condition on the policy used by the agents. This states that the arm choice has positive sensitivity to arm reward, in other words, if we bump up the reward distribution on certain arms while lowering it on others, then the policy used by the agent should make it more likely for it to choose the subset with higher rewards at all times.</a:t>
            </a:r>
            <a:endParaRPr lang="en-US" dirty="0"/>
          </a:p>
        </p:txBody>
      </p:sp>
      <p:sp>
        <p:nvSpPr>
          <p:cNvPr id="4" name="Slide Number Placeholder 3"/>
          <p:cNvSpPr>
            <a:spLocks noGrp="1"/>
          </p:cNvSpPr>
          <p:nvPr>
            <p:ph type="sldNum" sz="quarter" idx="10"/>
          </p:nvPr>
        </p:nvSpPr>
        <p:spPr/>
        <p:txBody>
          <a:bodyPr/>
          <a:lstStyle/>
          <a:p>
            <a:fld id="{7CDAA14F-FBA8-4135-AB6C-B4B5257FE49B}" type="slidenum">
              <a:rPr lang="en-US" smtClean="0"/>
              <a:t>24</a:t>
            </a:fld>
            <a:endParaRPr lang="en-US"/>
          </a:p>
        </p:txBody>
      </p:sp>
    </p:spTree>
    <p:extLst>
      <p:ext uri="{BB962C8B-B14F-4D97-AF65-F5344CB8AC3E}">
        <p14:creationId xmlns:p14="http://schemas.microsoft.com/office/powerpoint/2010/main" val="2145176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Bandit models are driven by large collection of applications, and a significant subset of these have natural </a:t>
            </a:r>
            <a:r>
              <a:rPr lang="en-US" baseline="0" dirty="0" smtClean="0"/>
              <a:t>analogs where </a:t>
            </a:r>
            <a:r>
              <a:rPr lang="en-US" baseline="0" dirty="0" smtClean="0"/>
              <a:t>rewards also depend on other agent choices.</a:t>
            </a:r>
          </a:p>
          <a:p>
            <a:endParaRPr lang="en-US" baseline="0" dirty="0" smtClean="0"/>
          </a:p>
          <a:p>
            <a:r>
              <a:rPr lang="en-US" dirty="0" smtClean="0"/>
              <a:t>The first example is that of a wireless transmitter learning unknown channels,</a:t>
            </a:r>
            <a:r>
              <a:rPr lang="en-US" baseline="0" dirty="0" smtClean="0"/>
              <a:t> which is the classical bandit problem, but with interference across multiple transmitters, it results in a bandit game. </a:t>
            </a:r>
          </a:p>
          <a:p>
            <a:endParaRPr lang="en-US" baseline="0" dirty="0" smtClean="0"/>
          </a:p>
          <a:p>
            <a:r>
              <a:rPr lang="en-US" baseline="0" dirty="0" smtClean="0"/>
              <a:t>The next </a:t>
            </a:r>
            <a:r>
              <a:rPr lang="en-US" baseline="0" dirty="0" smtClean="0"/>
              <a:t>example refers to sellers assigning a category to a product over time, but their reward could depend on competition from others, in addition to their own intrinsic preferences.</a:t>
            </a:r>
          </a:p>
          <a:p>
            <a:endParaRPr lang="en-US" baseline="0" dirty="0" smtClean="0"/>
          </a:p>
          <a:p>
            <a:r>
              <a:rPr lang="en-US" baseline="0" dirty="0" smtClean="0"/>
              <a:t>The above two examples indicate situations where competition hurts, but this doesn’t have to be the case in general. There could be situations where coordination improves rewards.</a:t>
            </a:r>
          </a:p>
        </p:txBody>
      </p:sp>
      <p:sp>
        <p:nvSpPr>
          <p:cNvPr id="4" name="Slide Number Placeholder 3"/>
          <p:cNvSpPr>
            <a:spLocks noGrp="1"/>
          </p:cNvSpPr>
          <p:nvPr>
            <p:ph type="sldNum" sz="quarter" idx="10"/>
          </p:nvPr>
        </p:nvSpPr>
        <p:spPr/>
        <p:txBody>
          <a:bodyPr/>
          <a:lstStyle/>
          <a:p>
            <a:fld id="{7CDAA14F-FBA8-4135-AB6C-B4B5257FE49B}" type="slidenum">
              <a:rPr lang="en-US" smtClean="0"/>
              <a:t>3</a:t>
            </a:fld>
            <a:endParaRPr lang="en-US"/>
          </a:p>
        </p:txBody>
      </p:sp>
    </p:spTree>
    <p:extLst>
      <p:ext uri="{BB962C8B-B14F-4D97-AF65-F5344CB8AC3E}">
        <p14:creationId xmlns:p14="http://schemas.microsoft.com/office/powerpoint/2010/main" val="581249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closer look at the first example.</a:t>
            </a:r>
          </a:p>
          <a:p>
            <a:endParaRPr lang="en-US" dirty="0" smtClean="0"/>
          </a:p>
          <a:p>
            <a:r>
              <a:rPr lang="en-US" dirty="0" smtClean="0"/>
              <a:t>Here, we have a single agent, the transmitter.</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rewards are </a:t>
            </a:r>
            <a:r>
              <a:rPr lang="en-US" dirty="0" err="1" smtClean="0"/>
              <a:t>bernoulli</a:t>
            </a:r>
            <a:r>
              <a:rPr lang="en-US" dirty="0" smtClean="0"/>
              <a:t> </a:t>
            </a:r>
            <a:r>
              <a:rPr lang="en-US" dirty="0" err="1" smtClean="0"/>
              <a:t>r.v</a:t>
            </a:r>
            <a:r>
              <a:rPr lang="en-US" dirty="0" smtClean="0"/>
              <a:t>. indicating whether a packet</a:t>
            </a:r>
            <a:r>
              <a:rPr lang="en-US" baseline="0" dirty="0" smtClean="0"/>
              <a:t> transmission is successful.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Here, they are </a:t>
            </a:r>
            <a:r>
              <a:rPr lang="en-US" baseline="0" dirty="0" err="1" smtClean="0"/>
              <a:t>i.i.d</a:t>
            </a:r>
            <a:r>
              <a:rPr lang="en-US" baseline="0" dirty="0" smtClean="0"/>
              <a:t>. over time, with channel A slightly better than channel B but of course, the agent doesn’t know this.  </a:t>
            </a:r>
          </a:p>
          <a:p>
            <a:endParaRPr lang="en-US" dirty="0" smtClean="0"/>
          </a:p>
          <a:p>
            <a:r>
              <a:rPr lang="en-US" dirty="0" smtClean="0"/>
              <a:t>So how does the agent decide</a:t>
            </a:r>
            <a:r>
              <a:rPr lang="en-US" baseline="0" dirty="0" smtClean="0"/>
              <a:t> between the</a:t>
            </a:r>
            <a:r>
              <a:rPr lang="en-US" dirty="0" smtClean="0"/>
              <a:t> channels?</a:t>
            </a:r>
          </a:p>
          <a:p>
            <a:r>
              <a:rPr lang="en-US" baseline="0" dirty="0" smtClean="0"/>
              <a:t>It keeps track of total number of successes and failures an agent has experienced in each channel to compute the decision for the next time slot. </a:t>
            </a:r>
            <a:endParaRPr lang="en-US" dirty="0"/>
          </a:p>
        </p:txBody>
      </p:sp>
      <p:sp>
        <p:nvSpPr>
          <p:cNvPr id="4" name="Slide Number Placeholder 3"/>
          <p:cNvSpPr>
            <a:spLocks noGrp="1"/>
          </p:cNvSpPr>
          <p:nvPr>
            <p:ph type="sldNum" sz="quarter" idx="10"/>
          </p:nvPr>
        </p:nvSpPr>
        <p:spPr/>
        <p:txBody>
          <a:bodyPr/>
          <a:lstStyle/>
          <a:p>
            <a:fld id="{7CDAA14F-FBA8-4135-AB6C-B4B5257FE49B}" type="slidenum">
              <a:rPr lang="en-US" smtClean="0"/>
              <a:t>4</a:t>
            </a:fld>
            <a:endParaRPr lang="en-US"/>
          </a:p>
        </p:txBody>
      </p:sp>
    </p:spTree>
    <p:extLst>
      <p:ext uri="{BB962C8B-B14F-4D97-AF65-F5344CB8AC3E}">
        <p14:creationId xmlns:p14="http://schemas.microsoft.com/office/powerpoint/2010/main" val="2318010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we introduce another agent, with its own preferences for the arms indicated in red. </a:t>
            </a:r>
          </a:p>
          <a:p>
            <a:endParaRPr lang="en-US" baseline="0" dirty="0" smtClean="0"/>
          </a:p>
          <a:p>
            <a:r>
              <a:rPr lang="en-US" baseline="0" smtClean="0"/>
              <a:t>But </a:t>
            </a:r>
            <a:r>
              <a:rPr lang="en-US" baseline="0" dirty="0" smtClean="0"/>
              <a:t>the </a:t>
            </a:r>
            <a:r>
              <a:rPr lang="en-US" baseline="0" smtClean="0"/>
              <a:t>rewards </a:t>
            </a:r>
            <a:r>
              <a:rPr lang="en-US" baseline="0" smtClean="0"/>
              <a:t>also </a:t>
            </a:r>
            <a:r>
              <a:rPr lang="en-US" baseline="0" dirty="0" smtClean="0"/>
              <a:t>depend on interference from the other agent in addition to the numbers written.</a:t>
            </a:r>
          </a:p>
          <a:p>
            <a:endParaRPr lang="en-US" baseline="0" dirty="0" smtClean="0"/>
          </a:p>
          <a:p>
            <a:r>
              <a:rPr lang="en-US" baseline="0" dirty="0" smtClean="0"/>
              <a:t>I should mention that the only thing an agent observes is its reward; for example, when a transmission fails, it can not directly infer whether it was because of interference from another agent, or if its intrinsic preference for that arm was low. </a:t>
            </a:r>
          </a:p>
          <a:p>
            <a:endParaRPr lang="en-US" baseline="0" dirty="0" smtClean="0"/>
          </a:p>
          <a:p>
            <a:r>
              <a:rPr lang="en-US" baseline="0" dirty="0" smtClean="0"/>
              <a:t>If we consider a PBE, the optimal strategy of each agent is no longer just a function of the aggregate number of wins/losses for each arm because the environment is no longer stationary. </a:t>
            </a:r>
          </a:p>
          <a:p>
            <a:endParaRPr lang="en-US" baseline="0" dirty="0" smtClean="0"/>
          </a:p>
          <a:p>
            <a:r>
              <a:rPr lang="en-US" baseline="0" dirty="0" smtClean="0"/>
              <a:t>So agent policies are functions of entire reward sequence; agent’s also need to keep beliefs/</a:t>
            </a:r>
            <a:r>
              <a:rPr lang="en-US" baseline="0" dirty="0" err="1" smtClean="0"/>
              <a:t>prob</a:t>
            </a:r>
            <a:r>
              <a:rPr lang="en-US" baseline="0" dirty="0" smtClean="0"/>
              <a:t> distributions on the opponent’s reward sequence, which gets quickly infeasible with more agents.</a:t>
            </a:r>
          </a:p>
        </p:txBody>
      </p:sp>
      <p:sp>
        <p:nvSpPr>
          <p:cNvPr id="4" name="Slide Number Placeholder 3"/>
          <p:cNvSpPr>
            <a:spLocks noGrp="1"/>
          </p:cNvSpPr>
          <p:nvPr>
            <p:ph type="sldNum" sz="quarter" idx="10"/>
          </p:nvPr>
        </p:nvSpPr>
        <p:spPr/>
        <p:txBody>
          <a:bodyPr/>
          <a:lstStyle/>
          <a:p>
            <a:fld id="{7CDAA14F-FBA8-4135-AB6C-B4B5257FE49B}" type="slidenum">
              <a:rPr lang="en-US" smtClean="0"/>
              <a:t>5</a:t>
            </a:fld>
            <a:endParaRPr lang="en-US"/>
          </a:p>
        </p:txBody>
      </p:sp>
    </p:spTree>
    <p:extLst>
      <p:ext uri="{BB962C8B-B14F-4D97-AF65-F5344CB8AC3E}">
        <p14:creationId xmlns:p14="http://schemas.microsoft.com/office/powerpoint/2010/main" val="438749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point I’m trying to make is that</a:t>
            </a:r>
            <a:r>
              <a:rPr lang="en-US" baseline="0" dirty="0" smtClean="0"/>
              <a:t> a</a:t>
            </a:r>
            <a:r>
              <a:rPr lang="en-US" dirty="0" smtClean="0"/>
              <a:t> PBE models</a:t>
            </a:r>
            <a:r>
              <a:rPr lang="en-US" baseline="0" dirty="0" smtClean="0"/>
              <a:t> implausible agent behavior, even though it remains an interesting mathematical problem.</a:t>
            </a:r>
          </a:p>
          <a:p>
            <a:endParaRPr lang="en-US" baseline="0" dirty="0" smtClean="0"/>
          </a:p>
          <a:p>
            <a:r>
              <a:rPr lang="en-US" dirty="0" smtClean="0"/>
              <a:t>What we consider instead, is a mean field model, which is basically a</a:t>
            </a:r>
            <a:r>
              <a:rPr lang="en-US" baseline="0" dirty="0" smtClean="0"/>
              <a:t> large agent population approximation.</a:t>
            </a:r>
          </a:p>
          <a:p>
            <a:endParaRPr lang="en-US" baseline="0" dirty="0" smtClean="0"/>
          </a:p>
          <a:p>
            <a:r>
              <a:rPr lang="en-US" baseline="0" dirty="0" smtClean="0"/>
              <a:t>In this model, agents hypothesize an aggregate environment that looks </a:t>
            </a:r>
            <a:r>
              <a:rPr lang="en-US" baseline="0" dirty="0" err="1" smtClean="0"/>
              <a:t>i.i.d</a:t>
            </a:r>
            <a:r>
              <a:rPr lang="en-US" baseline="0" dirty="0" smtClean="0"/>
              <a:t>. over time.  </a:t>
            </a:r>
          </a:p>
          <a:p>
            <a:endParaRPr lang="en-US" baseline="0" dirty="0" smtClean="0"/>
          </a:p>
          <a:p>
            <a:r>
              <a:rPr lang="en-US" baseline="0" dirty="0" smtClean="0"/>
              <a:t>Of course, its not just enough to say that they assume this – having an equilibrium also requires consistency of what actually arises when agents behave with this assumption.</a:t>
            </a:r>
            <a:endParaRPr lang="en-US" dirty="0"/>
          </a:p>
        </p:txBody>
      </p:sp>
      <p:sp>
        <p:nvSpPr>
          <p:cNvPr id="4" name="Slide Number Placeholder 3"/>
          <p:cNvSpPr>
            <a:spLocks noGrp="1"/>
          </p:cNvSpPr>
          <p:nvPr>
            <p:ph type="sldNum" sz="quarter" idx="10"/>
          </p:nvPr>
        </p:nvSpPr>
        <p:spPr/>
        <p:txBody>
          <a:bodyPr/>
          <a:lstStyle/>
          <a:p>
            <a:fld id="{7CDAA14F-FBA8-4135-AB6C-B4B5257FE49B}" type="slidenum">
              <a:rPr lang="en-US" smtClean="0"/>
              <a:t>6</a:t>
            </a:fld>
            <a:endParaRPr lang="en-US"/>
          </a:p>
        </p:txBody>
      </p:sp>
    </p:spTree>
    <p:extLst>
      <p:ext uri="{BB962C8B-B14F-4D97-AF65-F5344CB8AC3E}">
        <p14:creationId xmlns:p14="http://schemas.microsoft.com/office/powerpoint/2010/main" val="2230072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outline for the rest of the talk:</a:t>
            </a:r>
          </a:p>
          <a:p>
            <a:endParaRPr lang="en-US" dirty="0" smtClean="0"/>
          </a:p>
          <a:p>
            <a:r>
              <a:rPr lang="en-US" dirty="0" smtClean="0"/>
              <a:t>I’ll start with the mean field model</a:t>
            </a:r>
            <a:r>
              <a:rPr lang="en-US" baseline="0" dirty="0" smtClean="0"/>
              <a:t> we consider </a:t>
            </a:r>
            <a:r>
              <a:rPr lang="en-US" dirty="0" smtClean="0"/>
              <a:t>for the bandit game.  Note that the model is specified directly for the large agent limit in mind, which is why its called a mean field model. </a:t>
            </a:r>
          </a:p>
          <a:p>
            <a:endParaRPr lang="en-US" dirty="0" smtClean="0"/>
          </a:p>
          <a:p>
            <a:r>
              <a:rPr lang="en-US" dirty="0" smtClean="0"/>
              <a:t>I will then formally</a:t>
            </a:r>
            <a:r>
              <a:rPr lang="en-US" baseline="0" dirty="0" smtClean="0"/>
              <a:t> </a:t>
            </a:r>
            <a:r>
              <a:rPr lang="en-US" dirty="0" smtClean="0"/>
              <a:t>specify the equilibrium concept associated this model.</a:t>
            </a:r>
          </a:p>
          <a:p>
            <a:endParaRPr lang="en-US" dirty="0" smtClean="0"/>
          </a:p>
          <a:p>
            <a:r>
              <a:rPr lang="en-US" dirty="0" smtClean="0"/>
              <a:t>The first result is on existence, which holds under fairly broad conditions.</a:t>
            </a:r>
          </a:p>
          <a:p>
            <a:endParaRPr lang="en-US" dirty="0" smtClean="0"/>
          </a:p>
          <a:p>
            <a:r>
              <a:rPr lang="en-US" dirty="0" smtClean="0"/>
              <a:t>I will then talk about our results beyond existence, like dynamics,</a:t>
            </a:r>
            <a:r>
              <a:rPr lang="en-US" baseline="0" dirty="0" smtClean="0"/>
              <a:t> and provide conditions under which we can also infer </a:t>
            </a:r>
            <a:r>
              <a:rPr lang="en-US" dirty="0" smtClean="0"/>
              <a:t>uniqueness</a:t>
            </a:r>
            <a:r>
              <a:rPr lang="en-US" baseline="0" dirty="0" smtClean="0"/>
              <a:t> and convergence to the unique equilibrium.</a:t>
            </a:r>
          </a:p>
          <a:p>
            <a:endParaRPr lang="en-US" baseline="0" dirty="0" smtClean="0"/>
          </a:p>
          <a:p>
            <a:r>
              <a:rPr lang="en-US" baseline="0" dirty="0" smtClean="0"/>
              <a:t>I will then relate the limit model to a finite agent model and talk about an approximation result that connects these two under certain conditions. </a:t>
            </a:r>
          </a:p>
          <a:p>
            <a:endParaRPr lang="en-US" baseline="0" dirty="0" smtClean="0"/>
          </a:p>
          <a:p>
            <a:r>
              <a:rPr lang="en-US" baseline="0" dirty="0" smtClean="0"/>
              <a:t>And finally, I will conclude with some brief comments on the implications of these results, both from a practical as well as theoretical point of view.</a:t>
            </a:r>
            <a:endParaRPr lang="en-US" dirty="0"/>
          </a:p>
        </p:txBody>
      </p:sp>
      <p:sp>
        <p:nvSpPr>
          <p:cNvPr id="4" name="Slide Number Placeholder 3"/>
          <p:cNvSpPr>
            <a:spLocks noGrp="1"/>
          </p:cNvSpPr>
          <p:nvPr>
            <p:ph type="sldNum" sz="quarter" idx="10"/>
          </p:nvPr>
        </p:nvSpPr>
        <p:spPr/>
        <p:txBody>
          <a:bodyPr/>
          <a:lstStyle/>
          <a:p>
            <a:fld id="{7CDAA14F-FBA8-4135-AB6C-B4B5257FE49B}" type="slidenum">
              <a:rPr lang="en-US" smtClean="0"/>
              <a:t>7</a:t>
            </a:fld>
            <a:endParaRPr lang="en-US"/>
          </a:p>
        </p:txBody>
      </p:sp>
    </p:spTree>
    <p:extLst>
      <p:ext uri="{BB962C8B-B14F-4D97-AF65-F5344CB8AC3E}">
        <p14:creationId xmlns:p14="http://schemas.microsoft.com/office/powerpoint/2010/main" val="278143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a:t>
            </a:r>
            <a:r>
              <a:rPr lang="en-US" baseline="0" dirty="0" smtClean="0"/>
              <a:t> is discrete and the number of arms is n and </a:t>
            </a:r>
            <a:r>
              <a:rPr lang="en-US" dirty="0" smtClean="0"/>
              <a:t>Rewards are 0/1.</a:t>
            </a:r>
          </a:p>
          <a:p>
            <a:endParaRPr lang="en-US" dirty="0" smtClean="0"/>
          </a:p>
          <a:p>
            <a:r>
              <a:rPr lang="en-US" dirty="0" smtClean="0"/>
              <a:t>At any</a:t>
            </a:r>
            <a:r>
              <a:rPr lang="en-US" baseline="0" dirty="0" smtClean="0"/>
              <a:t> given time, e</a:t>
            </a:r>
            <a:r>
              <a:rPr lang="en-US" dirty="0" smtClean="0"/>
              <a:t>ach agent</a:t>
            </a:r>
            <a:r>
              <a:rPr lang="en-US" baseline="0" dirty="0" smtClean="0"/>
              <a:t> has a state, z, which is a vector of 2n positive integers and indicates the aggregated number of wins and losses for each of the n arms.  </a:t>
            </a:r>
          </a:p>
          <a:p>
            <a:endParaRPr lang="en-US" baseline="0" dirty="0" smtClean="0"/>
          </a:p>
          <a:p>
            <a:r>
              <a:rPr lang="en-US" baseline="0" dirty="0" smtClean="0"/>
              <a:t>*In a PBE, we saw that agents do need more complicated strategies that depend on the entire reward sequence, but it turns out that this is not necessary in our equilibrium.*</a:t>
            </a:r>
          </a:p>
          <a:p>
            <a:endParaRPr lang="en-US" baseline="0" dirty="0" smtClean="0"/>
          </a:p>
          <a:p>
            <a:r>
              <a:rPr lang="en-US" baseline="0" dirty="0" smtClean="0"/>
              <a:t>An agent also has its own intrinsic preferences for the arm, specified by a variable theta, which is a vector with n components, each between 0 and 1. </a:t>
            </a:r>
          </a:p>
          <a:p>
            <a:endParaRPr lang="en-US" baseline="0" dirty="0" smtClean="0"/>
          </a:p>
          <a:p>
            <a:r>
              <a:rPr lang="en-US" baseline="0" dirty="0" smtClean="0"/>
              <a:t>We assume that agents remain in the system for random geometric lifetimes,  during which only their state evolves, but the type remains fixed. When an agent regenerates, its type is sampled from a given distribution W, and the state is reset to zero, effectively forgetting whatever was learnt with regard to its previous type.</a:t>
            </a:r>
          </a:p>
          <a:p>
            <a:endParaRPr lang="en-US" baseline="0" dirty="0" smtClean="0"/>
          </a:p>
          <a:p>
            <a:r>
              <a:rPr lang="en-US" baseline="0" dirty="0" smtClean="0"/>
              <a:t>The policy adopted by the agents is denoted by sigma, which maps the state z to a possibly randomized arm choice, a number between 1 to n. This formulation includes a broad class of policies developed for the classical bandit problem under </a:t>
            </a:r>
            <a:r>
              <a:rPr lang="en-US" baseline="0" dirty="0" err="1" smtClean="0"/>
              <a:t>i.i.d</a:t>
            </a:r>
            <a:r>
              <a:rPr lang="en-US" baseline="0" dirty="0" smtClean="0"/>
              <a:t>. rewards. A UCB based policy could be represented in this fashion, and so can the </a:t>
            </a:r>
            <a:r>
              <a:rPr lang="en-US" baseline="0" dirty="0" err="1" smtClean="0"/>
              <a:t>gittin’s</a:t>
            </a:r>
            <a:r>
              <a:rPr lang="en-US" baseline="0" dirty="0" smtClean="0"/>
              <a:t> index computed with some fixed priors on arm rewards.</a:t>
            </a:r>
          </a:p>
          <a:p>
            <a:endParaRPr lang="en-US" baseline="0" dirty="0" smtClean="0"/>
          </a:p>
          <a:p>
            <a:r>
              <a:rPr lang="en-US" baseline="0" dirty="0" smtClean="0"/>
              <a:t>At any given time, the population profile refers to the fraction of agents choosing each arm.</a:t>
            </a:r>
          </a:p>
          <a:p>
            <a:endParaRPr lang="en-US" baseline="0" dirty="0" smtClean="0"/>
          </a:p>
          <a:p>
            <a:r>
              <a:rPr lang="en-US" baseline="0" dirty="0" smtClean="0"/>
              <a:t>The reward distributions associated with each arm is Bernoulli, whose success probability is specified by a function Q with two arguments. The first argument is the type corresponding to the given arm, and the second is the population profile component. </a:t>
            </a:r>
          </a:p>
        </p:txBody>
      </p:sp>
      <p:sp>
        <p:nvSpPr>
          <p:cNvPr id="4" name="Slide Number Placeholder 3"/>
          <p:cNvSpPr>
            <a:spLocks noGrp="1"/>
          </p:cNvSpPr>
          <p:nvPr>
            <p:ph type="sldNum" sz="quarter" idx="10"/>
          </p:nvPr>
        </p:nvSpPr>
        <p:spPr/>
        <p:txBody>
          <a:bodyPr/>
          <a:lstStyle/>
          <a:p>
            <a:fld id="{7CDAA14F-FBA8-4135-AB6C-B4B5257FE49B}" type="slidenum">
              <a:rPr lang="en-US" smtClean="0"/>
              <a:t>8</a:t>
            </a:fld>
            <a:endParaRPr lang="en-US"/>
          </a:p>
        </p:txBody>
      </p:sp>
    </p:spTree>
    <p:extLst>
      <p:ext uri="{BB962C8B-B14F-4D97-AF65-F5344CB8AC3E}">
        <p14:creationId xmlns:p14="http://schemas.microsoft.com/office/powerpoint/2010/main" val="2245434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a:t>
            </a:r>
            <a:r>
              <a:rPr lang="en-US" baseline="0" dirty="0" smtClean="0"/>
              <a:t> is discrete and the number of arms is n.</a:t>
            </a:r>
          </a:p>
          <a:p>
            <a:endParaRPr lang="en-US" dirty="0" smtClean="0"/>
          </a:p>
          <a:p>
            <a:r>
              <a:rPr lang="en-US" dirty="0" smtClean="0"/>
              <a:t>At any</a:t>
            </a:r>
            <a:r>
              <a:rPr lang="en-US" baseline="0" dirty="0" smtClean="0"/>
              <a:t> given time, e</a:t>
            </a:r>
            <a:r>
              <a:rPr lang="en-US" dirty="0" smtClean="0"/>
              <a:t>ach agent</a:t>
            </a:r>
            <a:r>
              <a:rPr lang="en-US" baseline="0" dirty="0" smtClean="0"/>
              <a:t> has a state, z, which is a vector of 2n positive integers and indicates the aggregated number of wins and losses for each of the n arms.  </a:t>
            </a:r>
          </a:p>
          <a:p>
            <a:endParaRPr lang="en-US" baseline="0" dirty="0" smtClean="0"/>
          </a:p>
          <a:p>
            <a:r>
              <a:rPr lang="en-US" baseline="0" dirty="0" smtClean="0"/>
              <a:t>*In a PBE, we saw that agents do need more complicated strategies that depend on the entire reward sequence, but it turns out that this is not necessary in our equilibrium.*</a:t>
            </a:r>
          </a:p>
          <a:p>
            <a:endParaRPr lang="en-US" baseline="0" dirty="0" smtClean="0"/>
          </a:p>
          <a:p>
            <a:r>
              <a:rPr lang="en-US" baseline="0" dirty="0" smtClean="0"/>
              <a:t>An agent also has its own intrinsic preferences for the arm, specified by a variable theta, which is a vector with n components, each between 0 and 1. </a:t>
            </a:r>
          </a:p>
          <a:p>
            <a:endParaRPr lang="en-US" baseline="0" dirty="0" smtClean="0"/>
          </a:p>
          <a:p>
            <a:r>
              <a:rPr lang="en-US" baseline="0" dirty="0" smtClean="0"/>
              <a:t>We assume that agents remain in the system for random geometric lifetimes,  during which only their state evolves, but the type remains fixed. When an agent regenerates, its type is sampled from a given distribution W, and the state is reset to zero, effectively forgetting whatever was learnt with regard to its previous type.</a:t>
            </a:r>
          </a:p>
          <a:p>
            <a:endParaRPr lang="en-US" baseline="0" dirty="0" smtClean="0"/>
          </a:p>
          <a:p>
            <a:r>
              <a:rPr lang="en-US" baseline="0" dirty="0" smtClean="0"/>
              <a:t>The policy adopted by the agents is denoted by sigma, which maps the state z to a possibly randomized arm choice, a number between 1 to n. This formulation includes a broad class of policies developed for the classical bandit problem under </a:t>
            </a:r>
            <a:r>
              <a:rPr lang="en-US" baseline="0" dirty="0" err="1" smtClean="0"/>
              <a:t>i.i.d</a:t>
            </a:r>
            <a:r>
              <a:rPr lang="en-US" baseline="0" dirty="0" smtClean="0"/>
              <a:t>. rewards. A UCB based policy could be represented in this fashion, and so can the </a:t>
            </a:r>
            <a:r>
              <a:rPr lang="en-US" baseline="0" dirty="0" err="1" smtClean="0"/>
              <a:t>gittin’s</a:t>
            </a:r>
            <a:r>
              <a:rPr lang="en-US" baseline="0" dirty="0" smtClean="0"/>
              <a:t> index computed with some fixed priors on arm rewards.</a:t>
            </a:r>
          </a:p>
          <a:p>
            <a:endParaRPr lang="en-US" baseline="0" dirty="0" smtClean="0"/>
          </a:p>
          <a:p>
            <a:r>
              <a:rPr lang="en-US" baseline="0" dirty="0" smtClean="0"/>
              <a:t>At any given time, the population profile refers to the fraction of agents choosing each arm.</a:t>
            </a:r>
          </a:p>
          <a:p>
            <a:endParaRPr lang="en-US" baseline="0" dirty="0" smtClean="0"/>
          </a:p>
          <a:p>
            <a:r>
              <a:rPr lang="en-US" baseline="0" dirty="0" smtClean="0"/>
              <a:t>The reward distributions associated with each arm is Bernoulli, whose success probability is specified by a function Q with two arguments. The first argument is the type corresponding to the given arm, and the second is the population profile component. </a:t>
            </a:r>
          </a:p>
        </p:txBody>
      </p:sp>
      <p:sp>
        <p:nvSpPr>
          <p:cNvPr id="4" name="Slide Number Placeholder 3"/>
          <p:cNvSpPr>
            <a:spLocks noGrp="1"/>
          </p:cNvSpPr>
          <p:nvPr>
            <p:ph type="sldNum" sz="quarter" idx="10"/>
          </p:nvPr>
        </p:nvSpPr>
        <p:spPr/>
        <p:txBody>
          <a:bodyPr/>
          <a:lstStyle/>
          <a:p>
            <a:fld id="{7CDAA14F-FBA8-4135-AB6C-B4B5257FE49B}" type="slidenum">
              <a:rPr lang="en-US" smtClean="0"/>
              <a:t>9</a:t>
            </a:fld>
            <a:endParaRPr lang="en-US"/>
          </a:p>
        </p:txBody>
      </p:sp>
    </p:spTree>
    <p:extLst>
      <p:ext uri="{BB962C8B-B14F-4D97-AF65-F5344CB8AC3E}">
        <p14:creationId xmlns:p14="http://schemas.microsoft.com/office/powerpoint/2010/main" val="2245434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F4F8EB-6AD2-488E-9504-504C2F2C39AF}" type="datetimeFigureOut">
              <a:rPr lang="en-US" smtClean="0"/>
              <a:t>6/5/2012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BBAE0-0D32-4F9E-9A9B-B65B1CA84B1D}" type="slidenum">
              <a:rPr lang="en-US" smtClean="0"/>
              <a:t>‹#›</a:t>
            </a:fld>
            <a:endParaRPr lang="en-US"/>
          </a:p>
        </p:txBody>
      </p:sp>
    </p:spTree>
    <p:extLst>
      <p:ext uri="{BB962C8B-B14F-4D97-AF65-F5344CB8AC3E}">
        <p14:creationId xmlns:p14="http://schemas.microsoft.com/office/powerpoint/2010/main" val="1103595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F4F8EB-6AD2-488E-9504-504C2F2C39AF}" type="datetimeFigureOut">
              <a:rPr lang="en-US" smtClean="0"/>
              <a:t>6/5/2012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BBAE0-0D32-4F9E-9A9B-B65B1CA84B1D}" type="slidenum">
              <a:rPr lang="en-US" smtClean="0"/>
              <a:t>‹#›</a:t>
            </a:fld>
            <a:endParaRPr lang="en-US"/>
          </a:p>
        </p:txBody>
      </p:sp>
    </p:spTree>
    <p:extLst>
      <p:ext uri="{BB962C8B-B14F-4D97-AF65-F5344CB8AC3E}">
        <p14:creationId xmlns:p14="http://schemas.microsoft.com/office/powerpoint/2010/main" val="2161690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F4F8EB-6AD2-488E-9504-504C2F2C39AF}" type="datetimeFigureOut">
              <a:rPr lang="en-US" smtClean="0"/>
              <a:t>6/5/2012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BBAE0-0D32-4F9E-9A9B-B65B1CA84B1D}" type="slidenum">
              <a:rPr lang="en-US" smtClean="0"/>
              <a:t>‹#›</a:t>
            </a:fld>
            <a:endParaRPr lang="en-US"/>
          </a:p>
        </p:txBody>
      </p:sp>
    </p:spTree>
    <p:extLst>
      <p:ext uri="{BB962C8B-B14F-4D97-AF65-F5344CB8AC3E}">
        <p14:creationId xmlns:p14="http://schemas.microsoft.com/office/powerpoint/2010/main" val="176031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F4F8EB-6AD2-488E-9504-504C2F2C39AF}" type="datetimeFigureOut">
              <a:rPr lang="en-US" smtClean="0"/>
              <a:t>6/5/2012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BBAE0-0D32-4F9E-9A9B-B65B1CA84B1D}" type="slidenum">
              <a:rPr lang="en-US" smtClean="0"/>
              <a:t>‹#›</a:t>
            </a:fld>
            <a:endParaRPr lang="en-US"/>
          </a:p>
        </p:txBody>
      </p:sp>
    </p:spTree>
    <p:extLst>
      <p:ext uri="{BB962C8B-B14F-4D97-AF65-F5344CB8AC3E}">
        <p14:creationId xmlns:p14="http://schemas.microsoft.com/office/powerpoint/2010/main" val="1399186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F4F8EB-6AD2-488E-9504-504C2F2C39AF}" type="datetimeFigureOut">
              <a:rPr lang="en-US" smtClean="0"/>
              <a:t>6/5/2012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BBAE0-0D32-4F9E-9A9B-B65B1CA84B1D}" type="slidenum">
              <a:rPr lang="en-US" smtClean="0"/>
              <a:t>‹#›</a:t>
            </a:fld>
            <a:endParaRPr lang="en-US"/>
          </a:p>
        </p:txBody>
      </p:sp>
    </p:spTree>
    <p:extLst>
      <p:ext uri="{BB962C8B-B14F-4D97-AF65-F5344CB8AC3E}">
        <p14:creationId xmlns:p14="http://schemas.microsoft.com/office/powerpoint/2010/main" val="2265988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F4F8EB-6AD2-488E-9504-504C2F2C39AF}" type="datetimeFigureOut">
              <a:rPr lang="en-US" smtClean="0"/>
              <a:t>6/5/2012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8BBAE0-0D32-4F9E-9A9B-B65B1CA84B1D}" type="slidenum">
              <a:rPr lang="en-US" smtClean="0"/>
              <a:t>‹#›</a:t>
            </a:fld>
            <a:endParaRPr lang="en-US"/>
          </a:p>
        </p:txBody>
      </p:sp>
    </p:spTree>
    <p:extLst>
      <p:ext uri="{BB962C8B-B14F-4D97-AF65-F5344CB8AC3E}">
        <p14:creationId xmlns:p14="http://schemas.microsoft.com/office/powerpoint/2010/main" val="2636278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F4F8EB-6AD2-488E-9504-504C2F2C39AF}" type="datetimeFigureOut">
              <a:rPr lang="en-US" smtClean="0"/>
              <a:t>6/5/2012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8BBAE0-0D32-4F9E-9A9B-B65B1CA84B1D}" type="slidenum">
              <a:rPr lang="en-US" smtClean="0"/>
              <a:t>‹#›</a:t>
            </a:fld>
            <a:endParaRPr lang="en-US"/>
          </a:p>
        </p:txBody>
      </p:sp>
    </p:spTree>
    <p:extLst>
      <p:ext uri="{BB962C8B-B14F-4D97-AF65-F5344CB8AC3E}">
        <p14:creationId xmlns:p14="http://schemas.microsoft.com/office/powerpoint/2010/main" val="468958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F4F8EB-6AD2-488E-9504-504C2F2C39AF}" type="datetimeFigureOut">
              <a:rPr lang="en-US" smtClean="0"/>
              <a:t>6/5/2012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8BBAE0-0D32-4F9E-9A9B-B65B1CA84B1D}" type="slidenum">
              <a:rPr lang="en-US" smtClean="0"/>
              <a:t>‹#›</a:t>
            </a:fld>
            <a:endParaRPr lang="en-US"/>
          </a:p>
        </p:txBody>
      </p:sp>
    </p:spTree>
    <p:extLst>
      <p:ext uri="{BB962C8B-B14F-4D97-AF65-F5344CB8AC3E}">
        <p14:creationId xmlns:p14="http://schemas.microsoft.com/office/powerpoint/2010/main" val="2686402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F4F8EB-6AD2-488E-9504-504C2F2C39AF}" type="datetimeFigureOut">
              <a:rPr lang="en-US" smtClean="0"/>
              <a:t>6/5/2012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8BBAE0-0D32-4F9E-9A9B-B65B1CA84B1D}" type="slidenum">
              <a:rPr lang="en-US" smtClean="0"/>
              <a:t>‹#›</a:t>
            </a:fld>
            <a:endParaRPr lang="en-US"/>
          </a:p>
        </p:txBody>
      </p:sp>
    </p:spTree>
    <p:extLst>
      <p:ext uri="{BB962C8B-B14F-4D97-AF65-F5344CB8AC3E}">
        <p14:creationId xmlns:p14="http://schemas.microsoft.com/office/powerpoint/2010/main" val="3752611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F4F8EB-6AD2-488E-9504-504C2F2C39AF}" type="datetimeFigureOut">
              <a:rPr lang="en-US" smtClean="0"/>
              <a:t>6/5/2012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8BBAE0-0D32-4F9E-9A9B-B65B1CA84B1D}" type="slidenum">
              <a:rPr lang="en-US" smtClean="0"/>
              <a:t>‹#›</a:t>
            </a:fld>
            <a:endParaRPr lang="en-US"/>
          </a:p>
        </p:txBody>
      </p:sp>
    </p:spTree>
    <p:extLst>
      <p:ext uri="{BB962C8B-B14F-4D97-AF65-F5344CB8AC3E}">
        <p14:creationId xmlns:p14="http://schemas.microsoft.com/office/powerpoint/2010/main" val="3308411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F4F8EB-6AD2-488E-9504-504C2F2C39AF}" type="datetimeFigureOut">
              <a:rPr lang="en-US" smtClean="0"/>
              <a:t>6/5/2012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8BBAE0-0D32-4F9E-9A9B-B65B1CA84B1D}" type="slidenum">
              <a:rPr lang="en-US" smtClean="0"/>
              <a:t>‹#›</a:t>
            </a:fld>
            <a:endParaRPr lang="en-US"/>
          </a:p>
        </p:txBody>
      </p:sp>
    </p:spTree>
    <p:extLst>
      <p:ext uri="{BB962C8B-B14F-4D97-AF65-F5344CB8AC3E}">
        <p14:creationId xmlns:p14="http://schemas.microsoft.com/office/powerpoint/2010/main" val="2829441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F4F8EB-6AD2-488E-9504-504C2F2C39AF}" type="datetimeFigureOut">
              <a:rPr lang="en-US" smtClean="0"/>
              <a:t>6/5/2012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8BBAE0-0D32-4F9E-9A9B-B65B1CA84B1D}" type="slidenum">
              <a:rPr lang="en-US" smtClean="0"/>
              <a:t>‹#›</a:t>
            </a:fld>
            <a:endParaRPr lang="en-US"/>
          </a:p>
        </p:txBody>
      </p:sp>
    </p:spTree>
    <p:extLst>
      <p:ext uri="{BB962C8B-B14F-4D97-AF65-F5344CB8AC3E}">
        <p14:creationId xmlns:p14="http://schemas.microsoft.com/office/powerpoint/2010/main" val="2594603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3.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3.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w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2"/>
                </a:solidFill>
              </a:rPr>
              <a:t>Mean Field </a:t>
            </a:r>
            <a:r>
              <a:rPr lang="en-US" dirty="0" err="1" smtClean="0">
                <a:solidFill>
                  <a:schemeClr val="tx2"/>
                </a:solidFill>
              </a:rPr>
              <a:t>Equilibria</a:t>
            </a:r>
            <a:r>
              <a:rPr lang="en-US" dirty="0" smtClean="0">
                <a:solidFill>
                  <a:schemeClr val="tx2"/>
                </a:solidFill>
              </a:rPr>
              <a:t> of </a:t>
            </a:r>
            <a:br>
              <a:rPr lang="en-US" dirty="0" smtClean="0">
                <a:solidFill>
                  <a:schemeClr val="tx2"/>
                </a:solidFill>
              </a:rPr>
            </a:br>
            <a:r>
              <a:rPr lang="en-US" dirty="0" smtClean="0">
                <a:solidFill>
                  <a:schemeClr val="tx2"/>
                </a:solidFill>
              </a:rPr>
              <a:t>Multi-Armed Bandit Games</a:t>
            </a:r>
            <a:endParaRPr lang="en-US" dirty="0">
              <a:solidFill>
                <a:schemeClr val="tx2"/>
              </a:solidFill>
            </a:endParaRPr>
          </a:p>
        </p:txBody>
      </p:sp>
      <p:sp>
        <p:nvSpPr>
          <p:cNvPr id="3" name="Subtitle 2"/>
          <p:cNvSpPr>
            <a:spLocks noGrp="1"/>
          </p:cNvSpPr>
          <p:nvPr>
            <p:ph type="subTitle" idx="1"/>
          </p:nvPr>
        </p:nvSpPr>
        <p:spPr/>
        <p:txBody>
          <a:bodyPr>
            <a:normAutofit fontScale="85000" lnSpcReduction="20000"/>
          </a:bodyPr>
          <a:lstStyle/>
          <a:p>
            <a:r>
              <a:rPr lang="en-US" b="1" dirty="0" err="1" smtClean="0"/>
              <a:t>Ramki</a:t>
            </a:r>
            <a:r>
              <a:rPr lang="en-US" b="1" dirty="0" smtClean="0"/>
              <a:t> </a:t>
            </a:r>
            <a:r>
              <a:rPr lang="en-US" b="1" dirty="0" err="1" smtClean="0"/>
              <a:t>Gummadi</a:t>
            </a:r>
            <a:r>
              <a:rPr lang="en-US" b="1" dirty="0" smtClean="0"/>
              <a:t> (Stanford)</a:t>
            </a:r>
            <a:r>
              <a:rPr lang="en-US" dirty="0" smtClean="0"/>
              <a:t> </a:t>
            </a:r>
          </a:p>
          <a:p>
            <a:r>
              <a:rPr lang="en-US" dirty="0" smtClean="0"/>
              <a:t>Joint work with:</a:t>
            </a:r>
          </a:p>
          <a:p>
            <a:r>
              <a:rPr lang="en-US" dirty="0" smtClean="0"/>
              <a:t>Ramesh </a:t>
            </a:r>
            <a:r>
              <a:rPr lang="en-US" dirty="0" err="1" smtClean="0"/>
              <a:t>Johari</a:t>
            </a:r>
            <a:r>
              <a:rPr lang="en-US" dirty="0" smtClean="0"/>
              <a:t> (Stanford)</a:t>
            </a:r>
          </a:p>
          <a:p>
            <a:r>
              <a:rPr lang="en-US" dirty="0" err="1" smtClean="0"/>
              <a:t>Jia</a:t>
            </a:r>
            <a:r>
              <a:rPr lang="en-US" dirty="0" smtClean="0"/>
              <a:t> Yuan Yu (IBM Research, Dublin)</a:t>
            </a:r>
            <a:endParaRPr lang="en-US" dirty="0"/>
          </a:p>
        </p:txBody>
      </p:sp>
    </p:spTree>
    <p:extLst>
      <p:ext uri="{BB962C8B-B14F-4D97-AF65-F5344CB8AC3E}">
        <p14:creationId xmlns:p14="http://schemas.microsoft.com/office/powerpoint/2010/main" val="3506286640"/>
      </p:ext>
    </p:extLst>
  </p:cSld>
  <p:clrMapOvr>
    <a:masterClrMapping/>
  </p:clrMapOvr>
  <mc:AlternateContent xmlns:mc="http://schemas.openxmlformats.org/markup-compatibility/2006" xmlns:p14="http://schemas.microsoft.com/office/powerpoint/2010/main">
    <mc:Choice Requires="p14">
      <p:transition spd="slow" p14:dur="2000" advTm="4098"/>
    </mc:Choice>
    <mc:Fallback xmlns="">
      <p:transition spd="slow" advTm="4098"/>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2"/>
                </a:solidFill>
              </a:rPr>
              <a:t>A Single Agent’s Evolution</a:t>
            </a:r>
            <a:r>
              <a:rPr lang="en-US" dirty="0">
                <a:solidFill>
                  <a:schemeClr val="tx2"/>
                </a:solidFill>
              </a:rPr>
              <a:t>	</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1"/>
                <a:ext cx="8229600" cy="4191000"/>
              </a:xfrm>
            </p:spPr>
            <p:txBody>
              <a:bodyPr>
                <a:normAutofit/>
              </a:bodyPr>
              <a:lstStyle/>
              <a:p>
                <a:r>
                  <a:rPr lang="en-US" dirty="0" smtClean="0"/>
                  <a:t>Current state:  </a:t>
                </a:r>
                <a14:m>
                  <m:oMath xmlns:m="http://schemas.openxmlformats.org/officeDocument/2006/math">
                    <m:r>
                      <a:rPr lang="en-US" b="1" i="1" smtClean="0">
                        <a:latin typeface="Cambria Math"/>
                      </a:rPr>
                      <m:t>𝒛</m:t>
                    </m:r>
                    <m:r>
                      <a:rPr lang="en-US" b="0" i="1" smtClean="0">
                        <a:latin typeface="Cambria Math"/>
                      </a:rPr>
                      <m:t>=(</m:t>
                    </m:r>
                    <m:r>
                      <a:rPr lang="en-US" b="0" i="1" smtClean="0">
                        <a:latin typeface="Cambria Math"/>
                      </a:rPr>
                      <m:t>𝑤</m:t>
                    </m:r>
                    <m:r>
                      <a:rPr lang="en-US" b="0" i="1" baseline="-25000" smtClean="0">
                        <a:latin typeface="Cambria Math"/>
                      </a:rPr>
                      <m:t>1</m:t>
                    </m:r>
                    <m:r>
                      <a:rPr lang="en-US" b="0" i="1" smtClean="0">
                        <a:latin typeface="Cambria Math"/>
                      </a:rPr>
                      <m:t>, </m:t>
                    </m:r>
                    <m:r>
                      <a:rPr lang="en-US" b="0" i="1" smtClean="0">
                        <a:latin typeface="Cambria Math"/>
                      </a:rPr>
                      <m:t>𝑙</m:t>
                    </m:r>
                    <m:r>
                      <a:rPr lang="en-US" b="0" i="1" baseline="-25000" smtClean="0">
                        <a:latin typeface="Cambria Math"/>
                      </a:rPr>
                      <m:t>1</m:t>
                    </m:r>
                    <m:r>
                      <a:rPr lang="en-US" b="0" i="1" smtClean="0">
                        <a:latin typeface="Cambria Math"/>
                      </a:rPr>
                      <m:t>, …</m:t>
                    </m:r>
                    <m:r>
                      <a:rPr lang="en-US" b="0" i="1" smtClean="0">
                        <a:latin typeface="Cambria Math"/>
                      </a:rPr>
                      <m:t>𝑤𝑛</m:t>
                    </m:r>
                    <m:r>
                      <a:rPr lang="en-US" b="0" i="1" smtClean="0">
                        <a:latin typeface="Cambria Math"/>
                      </a:rPr>
                      <m:t>, </m:t>
                    </m:r>
                    <m:r>
                      <a:rPr lang="en-US" b="0" i="1" smtClean="0">
                        <a:latin typeface="Cambria Math"/>
                      </a:rPr>
                      <m:t>𝑙𝑛</m:t>
                    </m:r>
                    <m:r>
                      <a:rPr lang="en-US" b="0" i="1" smtClean="0">
                        <a:latin typeface="Cambria Math"/>
                      </a:rPr>
                      <m:t>)</m:t>
                    </m:r>
                  </m:oMath>
                </a14:m>
                <a:endParaRPr lang="en-US" dirty="0" smtClean="0"/>
              </a:p>
              <a:p>
                <a:r>
                  <a:rPr lang="en-US" dirty="0" smtClean="0"/>
                  <a:t>Current type: </a:t>
                </a:r>
                <a14:m>
                  <m:oMath xmlns:m="http://schemas.openxmlformats.org/officeDocument/2006/math">
                    <m:r>
                      <a:rPr lang="el-GR" b="1" i="1" smtClean="0">
                        <a:latin typeface="Cambria Math"/>
                      </a:rPr>
                      <m:t>𝜽</m:t>
                    </m:r>
                    <m:r>
                      <a:rPr lang="en-US" b="0" i="1" smtClean="0">
                        <a:latin typeface="Cambria Math"/>
                      </a:rPr>
                      <m:t>=</m:t>
                    </m:r>
                    <m:d>
                      <m:dPr>
                        <m:ctrlPr>
                          <a:rPr lang="en-US" b="0" i="1" smtClean="0">
                            <a:latin typeface="Cambria Math"/>
                          </a:rPr>
                        </m:ctrlPr>
                      </m:dPr>
                      <m:e>
                        <m:r>
                          <m:rPr>
                            <m:sty m:val="p"/>
                          </m:rPr>
                          <a:rPr lang="el-GR" i="1">
                            <a:latin typeface="Cambria Math"/>
                          </a:rPr>
                          <m:t>θ</m:t>
                        </m:r>
                        <m:r>
                          <a:rPr lang="en-US" b="0" i="1" baseline="-25000" smtClean="0">
                            <a:latin typeface="Cambria Math"/>
                          </a:rPr>
                          <m:t>1</m:t>
                        </m:r>
                        <m:r>
                          <a:rPr lang="en-US" b="0" i="1" smtClean="0">
                            <a:latin typeface="Cambria Math"/>
                          </a:rPr>
                          <m:t>, …,</m:t>
                        </m:r>
                        <m:r>
                          <m:rPr>
                            <m:sty m:val="p"/>
                          </m:rPr>
                          <a:rPr lang="el-GR" i="1">
                            <a:latin typeface="Cambria Math"/>
                          </a:rPr>
                          <m:t>θ</m:t>
                        </m:r>
                        <m:r>
                          <a:rPr lang="en-US" b="0" i="1" baseline="-25000" smtClean="0">
                            <a:latin typeface="Cambria Math"/>
                          </a:rPr>
                          <m:t>𝑛</m:t>
                        </m:r>
                      </m:e>
                    </m:d>
                  </m:oMath>
                </a14:m>
                <a:endParaRPr lang="en-US" sz="2800" b="1" dirty="0" smtClean="0">
                  <a:latin typeface="Gulim"/>
                  <a:ea typeface="Gulim"/>
                </a:endParaRPr>
              </a:p>
              <a:p>
                <a:r>
                  <a:rPr lang="en-US" dirty="0" smtClean="0"/>
                  <a:t>Agent picks an arm </a:t>
                </a:r>
                <a14:m>
                  <m:oMath xmlns:m="http://schemas.openxmlformats.org/officeDocument/2006/math">
                    <m:r>
                      <a:rPr lang="en-US" b="0" i="1" smtClean="0">
                        <a:latin typeface="Cambria Math"/>
                      </a:rPr>
                      <m:t>𝑖</m:t>
                    </m:r>
                    <m:r>
                      <a:rPr lang="en-US" b="0" i="1" smtClean="0">
                        <a:latin typeface="Cambria Math"/>
                      </a:rPr>
                      <m:t>= </m:t>
                    </m:r>
                    <m:r>
                      <m:rPr>
                        <m:sty m:val="p"/>
                      </m:rPr>
                      <a:rPr lang="el-GR" b="0" i="1" smtClean="0">
                        <a:latin typeface="Cambria Math"/>
                      </a:rPr>
                      <m:t>σ</m:t>
                    </m:r>
                    <m:r>
                      <a:rPr lang="en-US" b="0" i="1" smtClean="0">
                        <a:latin typeface="Cambria Math"/>
                      </a:rPr>
                      <m:t> </m:t>
                    </m:r>
                    <m:d>
                      <m:dPr>
                        <m:ctrlPr>
                          <a:rPr lang="en-US" b="0" i="1" smtClean="0">
                            <a:latin typeface="Cambria Math"/>
                          </a:rPr>
                        </m:ctrlPr>
                      </m:dPr>
                      <m:e>
                        <m:r>
                          <a:rPr lang="en-US" b="1" i="1" smtClean="0">
                            <a:latin typeface="Cambria Math"/>
                          </a:rPr>
                          <m:t>𝒛</m:t>
                        </m:r>
                      </m:e>
                    </m:d>
                  </m:oMath>
                </a14:m>
                <a:endParaRPr lang="en-US" altLang="ko-KR" dirty="0" smtClean="0">
                  <a:latin typeface="Gulim"/>
                  <a:ea typeface="Gulim"/>
                </a:endParaRPr>
              </a:p>
              <a:p>
                <a:r>
                  <a:rPr lang="en-US" dirty="0" smtClean="0"/>
                  <a:t>Population profile  </a:t>
                </a:r>
                <a14:m>
                  <m:oMath xmlns:m="http://schemas.openxmlformats.org/officeDocument/2006/math">
                    <m:r>
                      <a:rPr lang="en-US" b="1" i="1" dirty="0">
                        <a:latin typeface="Cambria Math"/>
                      </a:rPr>
                      <m:t>𝒇</m:t>
                    </m:r>
                    <m:r>
                      <a:rPr lang="en-US" b="1" i="1" dirty="0">
                        <a:latin typeface="Cambria Math"/>
                      </a:rPr>
                      <m:t>=(</m:t>
                    </m:r>
                    <m:r>
                      <a:rPr lang="en-US" i="1" dirty="0">
                        <a:latin typeface="Cambria Math"/>
                      </a:rPr>
                      <m:t>𝑓</m:t>
                    </m:r>
                    <m:r>
                      <a:rPr lang="en-US" i="1" baseline="-25000" dirty="0">
                        <a:latin typeface="Cambria Math"/>
                      </a:rPr>
                      <m:t>1</m:t>
                    </m:r>
                    <m:r>
                      <a:rPr lang="en-US" i="1" dirty="0">
                        <a:latin typeface="Cambria Math"/>
                      </a:rPr>
                      <m:t>, …</m:t>
                    </m:r>
                    <m:r>
                      <a:rPr lang="en-US" i="1" dirty="0">
                        <a:latin typeface="Cambria Math"/>
                      </a:rPr>
                      <m:t>𝑓𝑛</m:t>
                    </m:r>
                    <m:r>
                      <a:rPr lang="en-US" b="1" i="1" dirty="0">
                        <a:latin typeface="Cambria Math"/>
                      </a:rPr>
                      <m:t>)</m:t>
                    </m:r>
                  </m:oMath>
                </a14:m>
                <a:endParaRPr lang="en-US" altLang="ko-KR" dirty="0" smtClean="0">
                  <a:latin typeface="Gulim"/>
                  <a:ea typeface="Gulim"/>
                </a:endParaRPr>
              </a:p>
              <a:p>
                <a:r>
                  <a:rPr lang="en-US" altLang="ko-KR" dirty="0" smtClean="0"/>
                  <a:t>Transitions to new state where:</a:t>
                </a:r>
              </a:p>
              <a:p>
                <a:pPr marL="457200" lvl="1" indent="0">
                  <a:buNone/>
                </a:pPr>
                <a:r>
                  <a:rPr lang="en-US" altLang="ko-KR" dirty="0"/>
                  <a:t>	</a:t>
                </a:r>
                <a:r>
                  <a:rPr lang="en-US" altLang="ko-KR" dirty="0" smtClean="0"/>
                  <a:t> </a:t>
                </a:r>
                <a14:m>
                  <m:oMath xmlns:m="http://schemas.openxmlformats.org/officeDocument/2006/math">
                    <m:r>
                      <a:rPr lang="en-US" altLang="ko-KR" b="0" i="1" smtClean="0">
                        <a:latin typeface="Cambria Math"/>
                      </a:rPr>
                      <m:t>𝑤</m:t>
                    </m:r>
                    <m:r>
                      <a:rPr lang="en-US" altLang="ko-KR" b="0" i="1" baseline="-25000" smtClean="0">
                        <a:latin typeface="Cambria Math"/>
                      </a:rPr>
                      <m:t>𝑖</m:t>
                    </m:r>
                    <m:r>
                      <a:rPr lang="en-US" altLang="ko-KR" b="0" i="1" smtClean="0">
                        <a:latin typeface="Cambria Math"/>
                      </a:rPr>
                      <m:t> ⟶</m:t>
                    </m:r>
                    <m:r>
                      <a:rPr lang="en-US" altLang="ko-KR" i="1">
                        <a:latin typeface="Cambria Math"/>
                      </a:rPr>
                      <m:t>𝑤</m:t>
                    </m:r>
                    <m:r>
                      <a:rPr lang="en-US" altLang="ko-KR" i="1" baseline="-25000">
                        <a:latin typeface="Cambria Math"/>
                      </a:rPr>
                      <m:t>𝑖</m:t>
                    </m:r>
                    <m:r>
                      <a:rPr lang="en-US" altLang="ko-KR" b="0" i="1" smtClean="0">
                        <a:latin typeface="Cambria Math"/>
                      </a:rPr>
                      <m:t>+1</m:t>
                    </m:r>
                  </m:oMath>
                </a14:m>
                <a:r>
                  <a:rPr lang="en-US" altLang="ko-KR" dirty="0" smtClean="0"/>
                  <a:t> with probability  </a:t>
                </a:r>
                <a14:m>
                  <m:oMath xmlns:m="http://schemas.openxmlformats.org/officeDocument/2006/math">
                    <m:r>
                      <m:rPr>
                        <m:sty m:val="p"/>
                      </m:rPr>
                      <a:rPr lang="el-GR" altLang="ko-KR" i="1" smtClean="0">
                        <a:latin typeface="Cambria Math"/>
                      </a:rPr>
                      <m:t>β</m:t>
                    </m:r>
                    <m:r>
                      <a:rPr lang="en-US" altLang="ko-KR" b="0" i="1" smtClean="0">
                        <a:latin typeface="Cambria Math"/>
                      </a:rPr>
                      <m:t> </m:t>
                    </m:r>
                    <m:r>
                      <a:rPr lang="en-US" altLang="ko-KR" b="0" i="1" smtClean="0">
                        <a:latin typeface="Cambria Math"/>
                      </a:rPr>
                      <m:t>𝑄</m:t>
                    </m:r>
                    <m:r>
                      <a:rPr lang="en-US" altLang="ko-KR" b="0" i="1" smtClean="0">
                        <a:latin typeface="Cambria Math"/>
                      </a:rPr>
                      <m:t>(</m:t>
                    </m:r>
                    <m:r>
                      <m:rPr>
                        <m:sty m:val="p"/>
                      </m:rPr>
                      <a:rPr lang="el-GR" altLang="ko-KR" b="0" i="1" smtClean="0">
                        <a:latin typeface="Cambria Math"/>
                      </a:rPr>
                      <m:t>θ</m:t>
                    </m:r>
                    <m:r>
                      <a:rPr lang="en-US" altLang="ko-KR" b="0" i="1" baseline="-25000" smtClean="0">
                        <a:latin typeface="Cambria Math"/>
                      </a:rPr>
                      <m:t>𝑖</m:t>
                    </m:r>
                    <m:r>
                      <a:rPr lang="en-US" altLang="ko-KR" b="0" i="1" smtClean="0">
                        <a:latin typeface="Cambria Math"/>
                      </a:rPr>
                      <m:t>,</m:t>
                    </m:r>
                    <m:r>
                      <a:rPr lang="en-US" altLang="ko-KR" b="0" i="1" smtClean="0">
                        <a:latin typeface="Cambria Math"/>
                      </a:rPr>
                      <m:t>𝑓𝑖</m:t>
                    </m:r>
                    <m:r>
                      <a:rPr lang="en-US" altLang="ko-KR" b="0" i="1" smtClean="0">
                        <a:latin typeface="Cambria Math"/>
                      </a:rPr>
                      <m:t>)</m:t>
                    </m:r>
                  </m:oMath>
                </a14:m>
                <a:r>
                  <a:rPr lang="en-US" b="1" dirty="0" smtClean="0">
                    <a:solidFill>
                      <a:srgbClr val="00B050"/>
                    </a:solidFill>
                  </a:rPr>
                  <a:t> </a:t>
                </a:r>
              </a:p>
              <a:p>
                <a:pPr marL="457200" lvl="1" indent="0">
                  <a:buNone/>
                </a:pPr>
                <a:r>
                  <a:rPr lang="en-US" altLang="ko-KR" dirty="0" smtClean="0"/>
                  <a:t>	 </a:t>
                </a:r>
                <a14:m>
                  <m:oMath xmlns:m="http://schemas.openxmlformats.org/officeDocument/2006/math">
                    <m:r>
                      <a:rPr lang="en-US" altLang="ko-KR" b="0" i="1" smtClean="0">
                        <a:latin typeface="Cambria Math"/>
                      </a:rPr>
                      <m:t>𝑙</m:t>
                    </m:r>
                    <m:r>
                      <a:rPr lang="en-US" altLang="ko-KR" i="1" baseline="-25000">
                        <a:latin typeface="Cambria Math"/>
                      </a:rPr>
                      <m:t>𝑖</m:t>
                    </m:r>
                    <m:r>
                      <a:rPr lang="en-US" altLang="ko-KR" i="1">
                        <a:latin typeface="Cambria Math"/>
                      </a:rPr>
                      <m:t>⟶</m:t>
                    </m:r>
                    <m:r>
                      <a:rPr lang="en-US" altLang="ko-KR" b="0" i="1" smtClean="0">
                        <a:latin typeface="Cambria Math"/>
                      </a:rPr>
                      <m:t>𝑙</m:t>
                    </m:r>
                    <m:r>
                      <a:rPr lang="en-US" altLang="ko-KR" i="1" baseline="-25000">
                        <a:latin typeface="Cambria Math"/>
                      </a:rPr>
                      <m:t>𝑖</m:t>
                    </m:r>
                    <m:r>
                      <a:rPr lang="en-US" altLang="ko-KR" i="1">
                        <a:latin typeface="Cambria Math"/>
                      </a:rPr>
                      <m:t>+1</m:t>
                    </m:r>
                  </m:oMath>
                </a14:m>
                <a:r>
                  <a:rPr lang="en-US" altLang="ko-KR" dirty="0"/>
                  <a:t> with probability  </a:t>
                </a:r>
                <a14:m>
                  <m:oMath xmlns:m="http://schemas.openxmlformats.org/officeDocument/2006/math">
                    <m:r>
                      <m:rPr>
                        <m:sty m:val="p"/>
                      </m:rPr>
                      <a:rPr lang="el-GR" altLang="ko-KR" i="1">
                        <a:latin typeface="Cambria Math"/>
                      </a:rPr>
                      <m:t>β</m:t>
                    </m:r>
                    <m:r>
                      <a:rPr lang="en-US" altLang="ko-KR" b="0" i="1" smtClean="0">
                        <a:latin typeface="Cambria Math"/>
                      </a:rPr>
                      <m:t>(1−</m:t>
                    </m:r>
                    <m:r>
                      <a:rPr lang="en-US" altLang="ko-KR" i="1">
                        <a:latin typeface="Cambria Math"/>
                      </a:rPr>
                      <m:t>𝑄</m:t>
                    </m:r>
                    <m:d>
                      <m:dPr>
                        <m:ctrlPr>
                          <a:rPr lang="en-US" altLang="ko-KR" i="1">
                            <a:latin typeface="Cambria Math"/>
                          </a:rPr>
                        </m:ctrlPr>
                      </m:dPr>
                      <m:e>
                        <m:r>
                          <m:rPr>
                            <m:sty m:val="p"/>
                          </m:rPr>
                          <a:rPr lang="el-GR" altLang="ko-KR" i="1">
                            <a:latin typeface="Cambria Math"/>
                          </a:rPr>
                          <m:t>θ</m:t>
                        </m:r>
                        <m:r>
                          <a:rPr lang="en-US" altLang="ko-KR" i="1" baseline="-25000">
                            <a:latin typeface="Cambria Math"/>
                          </a:rPr>
                          <m:t>𝑖</m:t>
                        </m:r>
                        <m:r>
                          <a:rPr lang="en-US" altLang="ko-KR" i="1">
                            <a:latin typeface="Cambria Math"/>
                          </a:rPr>
                          <m:t>,</m:t>
                        </m:r>
                        <m:r>
                          <a:rPr lang="en-US" altLang="ko-KR" i="1">
                            <a:latin typeface="Cambria Math"/>
                          </a:rPr>
                          <m:t>𝑓𝑖</m:t>
                        </m:r>
                      </m:e>
                    </m:d>
                    <m:r>
                      <a:rPr lang="en-US" altLang="ko-KR" b="0" i="1" smtClean="0">
                        <a:latin typeface="Cambria Math"/>
                      </a:rPr>
                      <m:t>)</m:t>
                    </m:r>
                  </m:oMath>
                </a14:m>
                <a:r>
                  <a:rPr lang="en-US" b="1" dirty="0">
                    <a:solidFill>
                      <a:srgbClr val="00B050"/>
                    </a:solidFill>
                  </a:rPr>
                  <a:t> </a:t>
                </a:r>
                <a:endParaRPr lang="en-US" b="1" dirty="0" smtClean="0">
                  <a:solidFill>
                    <a:srgbClr val="00B050"/>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1"/>
                <a:ext cx="8229600" cy="4191000"/>
              </a:xfrm>
              <a:blipFill rotWithShape="1">
                <a:blip r:embed="rId4"/>
                <a:stretch>
                  <a:fillRect l="-1630" t="-1747"/>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88090854"/>
      </p:ext>
    </p:extLst>
  </p:cSld>
  <p:clrMapOvr>
    <a:masterClrMapping/>
  </p:clrMapOvr>
  <mc:AlternateContent xmlns:mc="http://schemas.openxmlformats.org/markup-compatibility/2006" xmlns:p14="http://schemas.microsoft.com/office/powerpoint/2010/main">
    <mc:Choice Requires="p14">
      <p:transition spd="slow" p14:dur="2000" advTm="39288"/>
    </mc:Choice>
    <mc:Fallback xmlns="">
      <p:transition spd="slow" advTm="3928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2"/>
                </a:solidFill>
              </a:rPr>
              <a:t>Examples of Reward Functions</a:t>
            </a:r>
            <a:endParaRPr lang="en-US" dirty="0">
              <a:solidFill>
                <a:schemeClr val="tx2"/>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 Negative externality: </a:t>
                </a:r>
              </a:p>
              <a:p>
                <a:pPr marL="0" indent="0">
                  <a:buNone/>
                </a:pPr>
                <a:r>
                  <a:rPr lang="en-US" dirty="0" smtClean="0"/>
                  <a:t>	</a:t>
                </a:r>
                <a:r>
                  <a:rPr lang="en-US" dirty="0"/>
                  <a:t>	</a:t>
                </a:r>
                <a:r>
                  <a:rPr lang="en-US" dirty="0" smtClean="0"/>
                  <a:t>E.g.	 </a:t>
                </a:r>
                <a14:m>
                  <m:oMath xmlns:m="http://schemas.openxmlformats.org/officeDocument/2006/math">
                    <m:r>
                      <a:rPr lang="en-US" i="1" dirty="0" smtClean="0">
                        <a:latin typeface="Cambria Math"/>
                      </a:rPr>
                      <m:t>𝑄</m:t>
                    </m:r>
                    <m:r>
                      <a:rPr lang="en-US" i="1" dirty="0" smtClean="0">
                        <a:latin typeface="Cambria Math"/>
                      </a:rPr>
                      <m:t>(</m:t>
                    </m:r>
                    <m:r>
                      <m:rPr>
                        <m:sty m:val="p"/>
                      </m:rPr>
                      <a:rPr lang="el-GR" i="1" dirty="0" smtClean="0">
                        <a:latin typeface="Cambria Math"/>
                      </a:rPr>
                      <m:t>θ</m:t>
                    </m:r>
                    <m:r>
                      <a:rPr lang="en-US" i="1" dirty="0" smtClean="0">
                        <a:latin typeface="Cambria Math"/>
                      </a:rPr>
                      <m:t> , </m:t>
                    </m:r>
                    <m:r>
                      <a:rPr lang="en-US" b="0" i="1" dirty="0" smtClean="0">
                        <a:latin typeface="Cambria Math"/>
                      </a:rPr>
                      <m:t>𝑓</m:t>
                    </m:r>
                    <m:r>
                      <a:rPr lang="en-US" i="1" dirty="0" smtClean="0">
                        <a:latin typeface="Cambria Math"/>
                      </a:rPr>
                      <m:t>) =</m:t>
                    </m:r>
                    <m:r>
                      <m:rPr>
                        <m:sty m:val="p"/>
                      </m:rPr>
                      <a:rPr lang="el-GR" i="1" dirty="0">
                        <a:latin typeface="Cambria Math"/>
                      </a:rPr>
                      <m:t>θ</m:t>
                    </m:r>
                    <m:r>
                      <a:rPr lang="en-US" i="1" dirty="0" smtClean="0">
                        <a:latin typeface="Cambria Math"/>
                      </a:rPr>
                      <m:t>(1−</m:t>
                    </m:r>
                    <m:r>
                      <a:rPr lang="en-US" b="0" i="1" dirty="0" smtClean="0">
                        <a:latin typeface="Cambria Math"/>
                      </a:rPr>
                      <m:t>𝑓</m:t>
                    </m:r>
                    <m:r>
                      <a:rPr lang="en-US" i="1" dirty="0" smtClean="0">
                        <a:latin typeface="Cambria Math"/>
                      </a:rPr>
                      <m:t>)</m:t>
                    </m:r>
                  </m:oMath>
                </a14:m>
                <a:endParaRPr lang="en-US" dirty="0" smtClean="0"/>
              </a:p>
              <a:p>
                <a:pPr marL="0" indent="0">
                  <a:buNone/>
                </a:pPr>
                <a:endParaRPr lang="en-US" dirty="0"/>
              </a:p>
              <a:p>
                <a:r>
                  <a:rPr lang="en-US" dirty="0" smtClean="0"/>
                  <a:t>Positive externality: E.g.    </a:t>
                </a:r>
                <a14:m>
                  <m:oMath xmlns:m="http://schemas.openxmlformats.org/officeDocument/2006/math">
                    <m:r>
                      <a:rPr lang="en-US" i="1" dirty="0" smtClean="0">
                        <a:latin typeface="Cambria Math"/>
                      </a:rPr>
                      <m:t>𝑄</m:t>
                    </m:r>
                    <m:r>
                      <a:rPr lang="en-US" i="1" dirty="0" smtClean="0">
                        <a:latin typeface="Cambria Math"/>
                      </a:rPr>
                      <m:t>(</m:t>
                    </m:r>
                    <m:r>
                      <m:rPr>
                        <m:sty m:val="p"/>
                      </m:rPr>
                      <a:rPr lang="el-GR" i="1" dirty="0">
                        <a:latin typeface="Cambria Math"/>
                      </a:rPr>
                      <m:t>θ</m:t>
                    </m:r>
                    <m:r>
                      <a:rPr lang="en-US" i="1" dirty="0" smtClean="0">
                        <a:latin typeface="Cambria Math"/>
                      </a:rPr>
                      <m:t>,</m:t>
                    </m:r>
                    <m:r>
                      <a:rPr lang="en-US" i="1" dirty="0">
                        <a:latin typeface="Cambria Math"/>
                      </a:rPr>
                      <m:t>𝑓</m:t>
                    </m:r>
                    <m:r>
                      <a:rPr lang="en-US" i="1" dirty="0" smtClean="0">
                        <a:latin typeface="Cambria Math"/>
                      </a:rPr>
                      <m:t>) =</m:t>
                    </m:r>
                    <m:r>
                      <m:rPr>
                        <m:sty m:val="p"/>
                      </m:rPr>
                      <a:rPr lang="el-GR" i="1" dirty="0">
                        <a:latin typeface="Cambria Math"/>
                      </a:rPr>
                      <m:t>θ</m:t>
                    </m:r>
                    <m:r>
                      <a:rPr lang="en-US" b="0" i="1" dirty="0" smtClean="0">
                        <a:latin typeface="Cambria Math"/>
                      </a:rPr>
                      <m:t>𝑓</m:t>
                    </m:r>
                  </m:oMath>
                </a14:m>
                <a:endParaRPr lang="en-US" dirty="0" smtClean="0"/>
              </a:p>
              <a:p>
                <a:pPr marL="0" indent="0">
                  <a:buNone/>
                </a:pPr>
                <a:endParaRPr lang="en-US" dirty="0"/>
              </a:p>
              <a:p>
                <a:r>
                  <a:rPr lang="en-US" dirty="0" smtClean="0"/>
                  <a:t>Non separable rewards: </a:t>
                </a:r>
              </a:p>
              <a:p>
                <a:pPr marL="0" indent="0">
                  <a:buNone/>
                </a:pPr>
                <a:r>
                  <a:rPr lang="en-US" dirty="0" smtClean="0"/>
                  <a:t>		E.g.</a:t>
                </a:r>
                <a14:m>
                  <m:oMath xmlns:m="http://schemas.openxmlformats.org/officeDocument/2006/math">
                    <m:r>
                      <a:rPr lang="en-US" b="0" i="0" dirty="0" smtClean="0">
                        <a:latin typeface="Cambria Math"/>
                      </a:rPr>
                      <m:t>      </m:t>
                    </m:r>
                    <m:r>
                      <a:rPr lang="en-US" i="1" dirty="0">
                        <a:latin typeface="Cambria Math"/>
                      </a:rPr>
                      <m:t>𝑄</m:t>
                    </m:r>
                    <m:d>
                      <m:dPr>
                        <m:ctrlPr>
                          <a:rPr lang="en-US" i="1" dirty="0">
                            <a:latin typeface="Cambria Math"/>
                          </a:rPr>
                        </m:ctrlPr>
                      </m:dPr>
                      <m:e>
                        <m:r>
                          <m:rPr>
                            <m:sty m:val="p"/>
                          </m:rPr>
                          <a:rPr lang="el-GR" i="1" dirty="0">
                            <a:latin typeface="Cambria Math"/>
                          </a:rPr>
                          <m:t>θ</m:t>
                        </m:r>
                        <m:r>
                          <a:rPr lang="en-US" i="1" dirty="0">
                            <a:latin typeface="Cambria Math"/>
                          </a:rPr>
                          <m:t>, </m:t>
                        </m:r>
                        <m:r>
                          <a:rPr lang="en-US" i="1" dirty="0">
                            <a:latin typeface="Cambria Math"/>
                          </a:rPr>
                          <m:t>𝑓</m:t>
                        </m:r>
                      </m:e>
                    </m:d>
                    <m:r>
                      <a:rPr lang="en-US" i="1" dirty="0">
                        <a:latin typeface="Cambria Math"/>
                      </a:rPr>
                      <m:t>=</m:t>
                    </m:r>
                    <m:r>
                      <m:rPr>
                        <m:sty m:val="p"/>
                      </m:rPr>
                      <a:rPr lang="el-GR" i="1" dirty="0">
                        <a:latin typeface="Cambria Math"/>
                      </a:rPr>
                      <m:t>λθ</m:t>
                    </m:r>
                    <m:r>
                      <a:rPr lang="en-US" i="1" dirty="0">
                        <a:latin typeface="Cambria Math"/>
                      </a:rPr>
                      <m:t>+(1−</m:t>
                    </m:r>
                    <m:r>
                      <m:rPr>
                        <m:sty m:val="p"/>
                      </m:rPr>
                      <a:rPr lang="el-GR" i="1" dirty="0">
                        <a:latin typeface="Cambria Math"/>
                      </a:rPr>
                      <m:t>λ</m:t>
                    </m:r>
                    <m:r>
                      <a:rPr lang="en-US" i="1" dirty="0">
                        <a:latin typeface="Cambria Math"/>
                      </a:rPr>
                      <m:t>)</m:t>
                    </m:r>
                    <m:r>
                      <a:rPr lang="en-US" i="1" dirty="0">
                        <a:latin typeface="Cambria Math"/>
                      </a:rPr>
                      <m:t>𝑓</m:t>
                    </m:r>
                  </m:oMath>
                </a14:m>
                <a:endParaRPr lang="en-US" dirty="0"/>
              </a:p>
              <a:p>
                <a:pPr marL="0"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4"/>
                <a:stretch>
                  <a:fillRect l="-1630" t="-1752"/>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875181421"/>
      </p:ext>
    </p:extLst>
  </p:cSld>
  <p:clrMapOvr>
    <a:masterClrMapping/>
  </p:clrMapOvr>
  <mc:AlternateContent xmlns:mc="http://schemas.openxmlformats.org/markup-compatibility/2006" xmlns:p14="http://schemas.microsoft.com/office/powerpoint/2010/main">
    <mc:Choice Requires="p14">
      <p:transition spd="slow" p14:dur="2000" advTm="60448"/>
    </mc:Choice>
    <mc:Fallback xmlns="">
      <p:transition spd="slow" advTm="604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The Equilibrium Concept</a:t>
            </a:r>
            <a:endParaRPr lang="en-US" dirty="0">
              <a:solidFill>
                <a:schemeClr val="tx2"/>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smtClean="0"/>
                  <a:t> What constitutes an MFE?</a:t>
                </a:r>
              </a:p>
              <a:p>
                <a:pPr marL="971550" lvl="1" indent="-514350">
                  <a:buFont typeface="+mj-lt"/>
                  <a:buAutoNum type="arabicPeriod"/>
                </a:pPr>
                <a:r>
                  <a:rPr lang="en-US" dirty="0">
                    <a:solidFill>
                      <a:schemeClr val="tx1"/>
                    </a:solidFill>
                  </a:rPr>
                  <a:t>A</a:t>
                </a:r>
                <a:r>
                  <a:rPr lang="en-US" dirty="0" smtClean="0">
                    <a:solidFill>
                      <a:schemeClr val="tx1"/>
                    </a:solidFill>
                  </a:rPr>
                  <a:t> joint distribution </a:t>
                </a:r>
                <a14:m>
                  <m:oMath xmlns:m="http://schemas.openxmlformats.org/officeDocument/2006/math">
                    <m:r>
                      <a:rPr lang="el-GR" b="1" i="1" dirty="0" smtClean="0">
                        <a:solidFill>
                          <a:schemeClr val="tx1"/>
                        </a:solidFill>
                        <a:latin typeface="Cambria Math"/>
                      </a:rPr>
                      <m:t>𝝁</m:t>
                    </m:r>
                  </m:oMath>
                </a14:m>
                <a:r>
                  <a:rPr lang="en-US" dirty="0" smtClean="0">
                    <a:solidFill>
                      <a:schemeClr val="tx1"/>
                    </a:solidFill>
                  </a:rPr>
                  <a:t> for </a:t>
                </a:r>
                <a14:m>
                  <m:oMath xmlns:m="http://schemas.openxmlformats.org/officeDocument/2006/math">
                    <m:d>
                      <m:dPr>
                        <m:ctrlPr>
                          <a:rPr lang="en-US" b="1" i="1" dirty="0" smtClean="0">
                            <a:solidFill>
                              <a:schemeClr val="tx1"/>
                            </a:solidFill>
                            <a:latin typeface="Cambria Math"/>
                          </a:rPr>
                        </m:ctrlPr>
                      </m:dPr>
                      <m:e>
                        <m:r>
                          <a:rPr lang="en-US" b="1" i="1" dirty="0" smtClean="0">
                            <a:solidFill>
                              <a:schemeClr val="tx1"/>
                            </a:solidFill>
                            <a:latin typeface="Cambria Math"/>
                          </a:rPr>
                          <m:t>𝒛</m:t>
                        </m:r>
                        <m:r>
                          <a:rPr lang="en-US" b="1" i="1" dirty="0" smtClean="0">
                            <a:solidFill>
                              <a:schemeClr val="tx1"/>
                            </a:solidFill>
                            <a:latin typeface="Cambria Math"/>
                          </a:rPr>
                          <m:t>,</m:t>
                        </m:r>
                        <m:r>
                          <a:rPr lang="el-GR" b="1" i="1" dirty="0" smtClean="0">
                            <a:solidFill>
                              <a:schemeClr val="tx1"/>
                            </a:solidFill>
                            <a:latin typeface="Cambria Math"/>
                          </a:rPr>
                          <m:t>𝜽</m:t>
                        </m:r>
                      </m:e>
                    </m:d>
                    <m:r>
                      <m:rPr>
                        <m:nor/>
                      </m:rPr>
                      <a:rPr lang="en-US" dirty="0">
                        <a:solidFill>
                          <a:schemeClr val="tx1"/>
                        </a:solidFill>
                      </a:rPr>
                      <m:t>.</m:t>
                    </m:r>
                  </m:oMath>
                </a14:m>
                <a:endParaRPr lang="en-US" b="1" dirty="0" smtClean="0">
                  <a:solidFill>
                    <a:schemeClr val="tx1"/>
                  </a:solidFill>
                </a:endParaRPr>
              </a:p>
              <a:p>
                <a:pPr marL="971550" lvl="1" indent="-514350">
                  <a:buFont typeface="+mj-lt"/>
                  <a:buAutoNum type="arabicPeriod"/>
                </a:pPr>
                <a:r>
                  <a:rPr lang="en-US" dirty="0" smtClean="0">
                    <a:solidFill>
                      <a:schemeClr val="tx1"/>
                    </a:solidFill>
                  </a:rPr>
                  <a:t>A population profile, </a:t>
                </a:r>
                <a14:m>
                  <m:oMath xmlns:m="http://schemas.openxmlformats.org/officeDocument/2006/math">
                    <m:r>
                      <a:rPr lang="en-US" b="1" i="1" dirty="0" smtClean="0">
                        <a:solidFill>
                          <a:schemeClr val="tx1"/>
                        </a:solidFill>
                        <a:latin typeface="Cambria Math"/>
                      </a:rPr>
                      <m:t>𝒇</m:t>
                    </m:r>
                    <m:r>
                      <m:rPr>
                        <m:nor/>
                      </m:rPr>
                      <a:rPr lang="en-US" dirty="0">
                        <a:solidFill>
                          <a:schemeClr val="tx1"/>
                        </a:solidFill>
                      </a:rPr>
                      <m:t>.</m:t>
                    </m:r>
                  </m:oMath>
                </a14:m>
                <a:endParaRPr lang="en-US" b="1" dirty="0" smtClean="0">
                  <a:solidFill>
                    <a:schemeClr val="tx1"/>
                  </a:solidFill>
                </a:endParaRPr>
              </a:p>
              <a:p>
                <a:pPr marL="971550" lvl="1" indent="-514350">
                  <a:buFont typeface="+mj-lt"/>
                  <a:buAutoNum type="arabicPeriod"/>
                </a:pPr>
                <a:r>
                  <a:rPr lang="en-US" dirty="0">
                    <a:solidFill>
                      <a:schemeClr val="tx1"/>
                    </a:solidFill>
                  </a:rPr>
                  <a:t>P</a:t>
                </a:r>
                <a:r>
                  <a:rPr lang="en-US" dirty="0" smtClean="0">
                    <a:solidFill>
                      <a:schemeClr val="tx1"/>
                    </a:solidFill>
                  </a:rPr>
                  <a:t>olicy </a:t>
                </a:r>
                <a14:m>
                  <m:oMath xmlns:m="http://schemas.openxmlformats.org/officeDocument/2006/math">
                    <m:r>
                      <a:rPr lang="el-GR" b="1" i="1" dirty="0" smtClean="0">
                        <a:solidFill>
                          <a:schemeClr val="tx1"/>
                        </a:solidFill>
                        <a:latin typeface="Cambria Math"/>
                        <a:ea typeface="Gulim"/>
                      </a:rPr>
                      <m:t>𝝈</m:t>
                    </m:r>
                  </m:oMath>
                </a14:m>
                <a:r>
                  <a:rPr lang="en-US" b="1" dirty="0" smtClean="0">
                    <a:solidFill>
                      <a:schemeClr val="tx1"/>
                    </a:solidFill>
                    <a:latin typeface="Gulim"/>
                    <a:ea typeface="Gulim"/>
                  </a:rPr>
                  <a:t> </a:t>
                </a:r>
                <a:r>
                  <a:rPr lang="en-US" dirty="0" smtClean="0">
                    <a:solidFill>
                      <a:schemeClr val="tx1"/>
                    </a:solidFill>
                  </a:rPr>
                  <a:t>that maps state to arm choice.</a:t>
                </a:r>
                <a:endParaRPr lang="en-US" b="1" dirty="0" smtClean="0">
                  <a:solidFill>
                    <a:schemeClr val="tx1"/>
                  </a:solidFill>
                  <a:latin typeface="Gulim"/>
                  <a:ea typeface="Gulim"/>
                </a:endParaRPr>
              </a:p>
              <a:p>
                <a:pPr marL="457200" lvl="1" indent="0">
                  <a:buNone/>
                </a:pPr>
                <a:endParaRPr lang="en-US" b="1" dirty="0" smtClean="0">
                  <a:solidFill>
                    <a:schemeClr val="tx1"/>
                  </a:solidFill>
                </a:endParaRPr>
              </a:p>
              <a:p>
                <a:r>
                  <a:rPr lang="en-US" dirty="0" smtClean="0">
                    <a:solidFill>
                      <a:schemeClr val="tx1"/>
                    </a:solidFill>
                  </a:rPr>
                  <a:t>Equilibrium conditions for</a:t>
                </a:r>
                <a:r>
                  <a:rPr lang="en-US" b="1" dirty="0" smtClean="0">
                    <a:solidFill>
                      <a:schemeClr val="tx1"/>
                    </a:solidFill>
                  </a:rPr>
                  <a:t> </a:t>
                </a:r>
                <a14:m>
                  <m:oMath xmlns:m="http://schemas.openxmlformats.org/officeDocument/2006/math">
                    <m:r>
                      <a:rPr lang="en-US" b="1" i="1" dirty="0" smtClean="0">
                        <a:solidFill>
                          <a:schemeClr val="tx1"/>
                        </a:solidFill>
                        <a:latin typeface="Cambria Math"/>
                      </a:rPr>
                      <m:t>( </m:t>
                    </m:r>
                    <m:r>
                      <a:rPr lang="el-GR" b="1" i="1" dirty="0" smtClean="0">
                        <a:solidFill>
                          <a:schemeClr val="tx1"/>
                        </a:solidFill>
                        <a:latin typeface="Cambria Math"/>
                      </a:rPr>
                      <m:t>𝝁</m:t>
                    </m:r>
                    <m:r>
                      <a:rPr lang="en-US" b="1" i="1" dirty="0" smtClean="0">
                        <a:solidFill>
                          <a:schemeClr val="tx1"/>
                        </a:solidFill>
                        <a:latin typeface="Cambria Math"/>
                      </a:rPr>
                      <m:t> , </m:t>
                    </m:r>
                    <m:r>
                      <a:rPr lang="en-US" b="1" i="1" dirty="0">
                        <a:solidFill>
                          <a:schemeClr val="tx1"/>
                        </a:solidFill>
                        <a:latin typeface="Cambria Math"/>
                      </a:rPr>
                      <m:t>𝒇</m:t>
                    </m:r>
                    <m:r>
                      <a:rPr lang="en-US" b="1" i="1" dirty="0" smtClean="0">
                        <a:solidFill>
                          <a:schemeClr val="tx1"/>
                        </a:solidFill>
                        <a:latin typeface="Cambria Math"/>
                      </a:rPr>
                      <m:t> , </m:t>
                    </m:r>
                    <m:r>
                      <a:rPr lang="el-GR" b="1" i="1" dirty="0" smtClean="0">
                        <a:solidFill>
                          <a:schemeClr val="tx1"/>
                        </a:solidFill>
                        <a:latin typeface="Cambria Math"/>
                        <a:ea typeface="Gulim"/>
                      </a:rPr>
                      <m:t>𝝈</m:t>
                    </m:r>
                    <m:r>
                      <a:rPr lang="en-US" b="1" i="1" dirty="0" smtClean="0">
                        <a:solidFill>
                          <a:schemeClr val="tx1"/>
                        </a:solidFill>
                        <a:latin typeface="Cambria Math"/>
                        <a:ea typeface="Gulim"/>
                      </a:rPr>
                      <m:t> </m:t>
                    </m:r>
                    <m:r>
                      <a:rPr lang="en-US" b="1" i="1" dirty="0" smtClean="0">
                        <a:solidFill>
                          <a:schemeClr val="tx1"/>
                        </a:solidFill>
                        <a:latin typeface="Cambria Math"/>
                      </a:rPr>
                      <m:t>):</m:t>
                    </m:r>
                  </m:oMath>
                </a14:m>
                <a:endParaRPr lang="en-US" b="1" dirty="0" smtClean="0">
                  <a:solidFill>
                    <a:schemeClr val="tx1"/>
                  </a:solidFill>
                </a:endParaRPr>
              </a:p>
              <a:p>
                <a:pPr marL="971550" lvl="1" indent="-514350">
                  <a:buFont typeface="+mj-lt"/>
                  <a:buAutoNum type="arabicPeriod"/>
                </a:pPr>
                <a:r>
                  <a:rPr lang="en-US" dirty="0"/>
                  <a:t> </a:t>
                </a:r>
                <a14:m>
                  <m:oMath xmlns:m="http://schemas.openxmlformats.org/officeDocument/2006/math">
                    <m:r>
                      <a:rPr lang="el-GR" b="1" i="1" dirty="0">
                        <a:latin typeface="Cambria Math"/>
                      </a:rPr>
                      <m:t>𝝁</m:t>
                    </m:r>
                  </m:oMath>
                </a14:m>
                <a:r>
                  <a:rPr lang="en-US" dirty="0"/>
                  <a:t> has to be the unique invariant distribution for 	fixed population profile </a:t>
                </a:r>
                <a14:m>
                  <m:oMath xmlns:m="http://schemas.openxmlformats.org/officeDocument/2006/math">
                    <m:r>
                      <a:rPr lang="en-US" b="1" i="1" dirty="0">
                        <a:latin typeface="Cambria Math"/>
                      </a:rPr>
                      <m:t>𝒇</m:t>
                    </m:r>
                  </m:oMath>
                </a14:m>
                <a:r>
                  <a:rPr lang="en-US" dirty="0" smtClean="0"/>
                  <a:t> under </a:t>
                </a:r>
                <a14:m>
                  <m:oMath xmlns:m="http://schemas.openxmlformats.org/officeDocument/2006/math">
                    <m:r>
                      <a:rPr lang="el-GR" b="1" i="1" dirty="0">
                        <a:latin typeface="Cambria Math"/>
                        <a:ea typeface="Gulim"/>
                      </a:rPr>
                      <m:t>𝝈</m:t>
                    </m:r>
                  </m:oMath>
                </a14:m>
                <a:r>
                  <a:rPr lang="en-US" dirty="0" smtClean="0"/>
                  <a:t>.</a:t>
                </a:r>
                <a:endParaRPr lang="en-US" dirty="0"/>
              </a:p>
              <a:p>
                <a:pPr marL="971550" lvl="1" indent="-514350">
                  <a:buFont typeface="+mj-lt"/>
                  <a:buAutoNum type="arabicPeriod"/>
                </a:pPr>
                <a:r>
                  <a:rPr lang="en-US" dirty="0" smtClean="0">
                    <a:solidFill>
                      <a:schemeClr val="tx1"/>
                    </a:solidFill>
                  </a:rPr>
                  <a:t> </a:t>
                </a:r>
                <a14:m>
                  <m:oMath xmlns:m="http://schemas.openxmlformats.org/officeDocument/2006/math">
                    <m:r>
                      <a:rPr lang="en-US" b="1" i="1" dirty="0" smtClean="0">
                        <a:solidFill>
                          <a:schemeClr val="tx1"/>
                        </a:solidFill>
                        <a:latin typeface="Cambria Math"/>
                      </a:rPr>
                      <m:t>𝒇</m:t>
                    </m:r>
                    <m:r>
                      <a:rPr lang="en-US" b="0" i="0" dirty="0" smtClean="0">
                        <a:solidFill>
                          <a:schemeClr val="tx1"/>
                        </a:solidFill>
                        <a:latin typeface="Cambria Math"/>
                      </a:rPr>
                      <m:t> </m:t>
                    </m:r>
                  </m:oMath>
                </a14:m>
                <a:r>
                  <a:rPr lang="en-US" dirty="0" smtClean="0">
                    <a:solidFill>
                      <a:schemeClr val="tx1"/>
                    </a:solidFill>
                  </a:rPr>
                  <a:t>arises from </a:t>
                </a:r>
                <a14:m>
                  <m:oMath xmlns:m="http://schemas.openxmlformats.org/officeDocument/2006/math">
                    <m:r>
                      <a:rPr lang="el-GR" b="1" i="1" dirty="0" smtClean="0">
                        <a:solidFill>
                          <a:schemeClr val="tx1"/>
                        </a:solidFill>
                        <a:latin typeface="Cambria Math"/>
                      </a:rPr>
                      <m:t>𝝁</m:t>
                    </m:r>
                  </m:oMath>
                </a14:m>
                <a:r>
                  <a:rPr lang="en-US" dirty="0" smtClean="0">
                    <a:solidFill>
                      <a:schemeClr val="tx1"/>
                    </a:solidFill>
                  </a:rPr>
                  <a:t> when agents adopt policy </a:t>
                </a:r>
                <a14:m>
                  <m:oMath xmlns:m="http://schemas.openxmlformats.org/officeDocument/2006/math">
                    <m:r>
                      <a:rPr lang="el-GR" b="1" i="1" dirty="0" smtClean="0">
                        <a:solidFill>
                          <a:schemeClr val="tx1"/>
                        </a:solidFill>
                        <a:latin typeface="Cambria Math"/>
                        <a:ea typeface="Gulim"/>
                      </a:rPr>
                      <m:t>𝝈</m:t>
                    </m:r>
                    <m:r>
                      <m:rPr>
                        <m:nor/>
                      </m:rPr>
                      <a:rPr lang="en-US" dirty="0">
                        <a:solidFill>
                          <a:schemeClr val="tx1"/>
                        </a:solidFill>
                      </a:rPr>
                      <m:t>.</m:t>
                    </m:r>
                  </m:oMath>
                </a14:m>
                <a:endParaRPr lang="en-US" b="1" dirty="0" smtClean="0">
                  <a:solidFill>
                    <a:schemeClr val="tx1"/>
                  </a:solidFill>
                  <a:latin typeface="Gulim"/>
                  <a:ea typeface="Gulim"/>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4"/>
                <a:stretch>
                  <a:fillRect l="-1630" t="-2830" r="-1037"/>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683061774"/>
      </p:ext>
    </p:extLst>
  </p:cSld>
  <p:clrMapOvr>
    <a:masterClrMapping/>
  </p:clrMapOvr>
  <mc:AlternateContent xmlns:mc="http://schemas.openxmlformats.org/markup-compatibility/2006" xmlns:p14="http://schemas.microsoft.com/office/powerpoint/2010/main">
    <mc:Choice Requires="p14">
      <p:transition spd="slow" p14:dur="2000" advTm="69506"/>
    </mc:Choice>
    <mc:Fallback xmlns="">
      <p:transition spd="slow" advTm="695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Optimality in Equilibrium</a:t>
            </a:r>
            <a:endParaRPr lang="en-US" dirty="0">
              <a:solidFill>
                <a:schemeClr val="tx2"/>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en-US" i="1" dirty="0" smtClean="0">
                  <a:solidFill>
                    <a:schemeClr val="tx1"/>
                  </a:solidFill>
                </a:endParaRPr>
              </a:p>
              <a:p>
                <a:r>
                  <a:rPr lang="en-US" dirty="0" smtClean="0">
                    <a:solidFill>
                      <a:schemeClr val="tx1"/>
                    </a:solidFill>
                  </a:rPr>
                  <a:t> In an MFE, </a:t>
                </a:r>
                <a14:m>
                  <m:oMath xmlns:m="http://schemas.openxmlformats.org/officeDocument/2006/math">
                    <m:r>
                      <a:rPr lang="en-US" b="0" i="0" dirty="0" smtClean="0">
                        <a:latin typeface="Cambria Math"/>
                      </a:rPr>
                      <m:t> </m:t>
                    </m:r>
                    <m:r>
                      <a:rPr lang="en-US" i="1" dirty="0" smtClean="0">
                        <a:latin typeface="Cambria Math"/>
                      </a:rPr>
                      <m:t>𝑓</m:t>
                    </m:r>
                  </m:oMath>
                </a14:m>
                <a:r>
                  <a:rPr lang="en-US" dirty="0" smtClean="0"/>
                  <a:t> doesn’t change over time.</a:t>
                </a:r>
                <a:endParaRPr lang="en-US" dirty="0" smtClean="0">
                  <a:solidFill>
                    <a:schemeClr val="tx1"/>
                  </a:solidFill>
                </a:endParaRPr>
              </a:p>
              <a:p>
                <a:endParaRPr lang="en-US" i="1" dirty="0"/>
              </a:p>
              <a:p>
                <a:r>
                  <a:rPr lang="en-US" dirty="0" smtClean="0">
                    <a:solidFill>
                      <a:schemeClr val="tx1"/>
                    </a:solidFill>
                  </a:rPr>
                  <a:t> </a:t>
                </a:r>
                <a14:m>
                  <m:oMath xmlns:m="http://schemas.openxmlformats.org/officeDocument/2006/math">
                    <m:r>
                      <a:rPr lang="el-GR" b="1" i="1" dirty="0">
                        <a:latin typeface="Cambria Math"/>
                        <a:ea typeface="Gulim"/>
                      </a:rPr>
                      <m:t>𝝈</m:t>
                    </m:r>
                  </m:oMath>
                </a14:m>
                <a:r>
                  <a:rPr lang="en-US" dirty="0" smtClean="0">
                    <a:solidFill>
                      <a:schemeClr val="tx1"/>
                    </a:solidFill>
                  </a:rPr>
                  <a:t> can be any “optimal” policy learning an </a:t>
                </a:r>
                <a:r>
                  <a:rPr lang="en-US" dirty="0" err="1" smtClean="0">
                    <a:solidFill>
                      <a:schemeClr val="tx1"/>
                    </a:solidFill>
                  </a:rPr>
                  <a:t>i.i.d</a:t>
                </a:r>
                <a:r>
                  <a:rPr lang="en-US" dirty="0" smtClean="0">
                    <a:solidFill>
                      <a:schemeClr val="tx1"/>
                    </a:solidFill>
                  </a:rPr>
                  <a:t>. reward environment.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4"/>
                <a:stretch>
                  <a:fillRect l="-1630" r="-2889"/>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498297112"/>
      </p:ext>
    </p:extLst>
  </p:cSld>
  <p:clrMapOvr>
    <a:masterClrMapping/>
  </p:clrMapOvr>
  <mc:AlternateContent xmlns:mc="http://schemas.openxmlformats.org/markup-compatibility/2006" xmlns:p14="http://schemas.microsoft.com/office/powerpoint/2010/main">
    <mc:Choice Requires="p14">
      <p:transition spd="slow" p14:dur="2000" advTm="27202"/>
    </mc:Choice>
    <mc:Fallback xmlns="">
      <p:transition spd="slow" advTm="272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Existence of MFE</a:t>
            </a:r>
            <a:endParaRPr lang="en-US" dirty="0">
              <a:solidFill>
                <a:schemeClr val="tx2"/>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b="1" i="1" u="sng" dirty="0" smtClean="0">
                    <a:solidFill>
                      <a:srgbClr val="00B050"/>
                    </a:solidFill>
                  </a:rPr>
                  <a:t>Theorem</a:t>
                </a:r>
                <a:r>
                  <a:rPr lang="en-US" b="1" dirty="0" smtClean="0"/>
                  <a:t> :</a:t>
                </a:r>
                <a:r>
                  <a:rPr lang="en-US" dirty="0" smtClean="0"/>
                  <a:t>  At least one MFE exists if </a:t>
                </a:r>
                <a14:m>
                  <m:oMath xmlns:m="http://schemas.openxmlformats.org/officeDocument/2006/math">
                    <m:r>
                      <a:rPr lang="en-US" i="1" dirty="0" smtClean="0">
                        <a:latin typeface="Cambria Math"/>
                      </a:rPr>
                      <m:t>𝑄</m:t>
                    </m:r>
                    <m:r>
                      <a:rPr lang="en-US" i="1" dirty="0" smtClean="0">
                        <a:latin typeface="Cambria Math"/>
                      </a:rPr>
                      <m:t>(</m:t>
                    </m:r>
                    <m:r>
                      <a:rPr lang="el-GR" i="1" dirty="0" smtClean="0">
                        <a:latin typeface="Cambria Math"/>
                      </a:rPr>
                      <m:t>𝜃</m:t>
                    </m:r>
                    <m:r>
                      <a:rPr lang="en-US" i="1" dirty="0" smtClean="0">
                        <a:latin typeface="Cambria Math"/>
                      </a:rPr>
                      <m:t>,</m:t>
                    </m:r>
                    <m:r>
                      <a:rPr lang="en-US" b="0" i="1" dirty="0" smtClean="0">
                        <a:latin typeface="Cambria Math"/>
                      </a:rPr>
                      <m:t>𝑓</m:t>
                    </m:r>
                    <m:r>
                      <a:rPr lang="en-US" i="1" dirty="0" smtClean="0">
                        <a:latin typeface="Cambria Math"/>
                      </a:rPr>
                      <m:t>) </m:t>
                    </m:r>
                  </m:oMath>
                </a14:m>
                <a:r>
                  <a:rPr lang="en-US" dirty="0" smtClean="0"/>
                  <a:t>is continuous in </a:t>
                </a:r>
                <a14:m>
                  <m:oMath xmlns:m="http://schemas.openxmlformats.org/officeDocument/2006/math">
                    <m:r>
                      <a:rPr lang="en-US" b="0" i="1" dirty="0" smtClean="0">
                        <a:latin typeface="Cambria Math"/>
                      </a:rPr>
                      <m:t>𝑓</m:t>
                    </m:r>
                  </m:oMath>
                </a14:m>
                <a:r>
                  <a:rPr lang="en-US" dirty="0" smtClean="0"/>
                  <a:t> for every </a:t>
                </a:r>
                <a14:m>
                  <m:oMath xmlns:m="http://schemas.openxmlformats.org/officeDocument/2006/math">
                    <m:r>
                      <a:rPr lang="el-GR" i="1" dirty="0" smtClean="0">
                        <a:latin typeface="Cambria Math"/>
                      </a:rPr>
                      <m:t>𝜃</m:t>
                    </m:r>
                  </m:oMath>
                </a14:m>
                <a:r>
                  <a:rPr lang="en-US" dirty="0" smtClean="0"/>
                  <a:t>.</a:t>
                </a:r>
              </a:p>
              <a:p>
                <a:pPr marL="0" indent="0">
                  <a:buNone/>
                </a:pPr>
                <a:endParaRPr lang="en-US" sz="2800" dirty="0" smtClean="0"/>
              </a:p>
              <a:p>
                <a:r>
                  <a:rPr lang="en-US" dirty="0" smtClean="0"/>
                  <a:t> Proved using </a:t>
                </a:r>
                <a:r>
                  <a:rPr lang="en-US" dirty="0" err="1" smtClean="0"/>
                  <a:t>Brouwer’s</a:t>
                </a:r>
                <a:r>
                  <a:rPr lang="en-US" dirty="0" smtClean="0"/>
                  <a:t> fixed point theorem.</a:t>
                </a:r>
              </a:p>
              <a:p>
                <a:endParaRPr lang="en-US" dirty="0"/>
              </a:p>
              <a:p>
                <a14:m>
                  <m:oMath xmlns:m="http://schemas.openxmlformats.org/officeDocument/2006/math">
                    <m:r>
                      <a:rPr lang="en-US" b="0" i="1" smtClean="0">
                        <a:latin typeface="Cambria Math"/>
                      </a:rPr>
                      <m:t>𝑓</m:t>
                    </m:r>
                    <m:r>
                      <a:rPr lang="en-US" b="0" i="1" smtClean="0">
                        <a:latin typeface="Cambria Math"/>
                      </a:rPr>
                      <m:t> ⟶</m:t>
                    </m:r>
                    <m:r>
                      <a:rPr lang="en-US" b="0" i="1" smtClean="0">
                        <a:latin typeface="Cambria Math"/>
                      </a:rPr>
                      <m:t>𝑖𝑛𝑣𝑎𝑟𝑖𝑎𝑛𝑡</m:t>
                    </m:r>
                    <m:r>
                      <a:rPr lang="en-US" b="0" i="1" smtClean="0">
                        <a:latin typeface="Cambria Math"/>
                      </a:rPr>
                      <m:t> </m:t>
                    </m:r>
                    <m:r>
                      <a:rPr lang="el-GR" b="0" i="1" smtClean="0">
                        <a:latin typeface="Cambria Math"/>
                      </a:rPr>
                      <m:t>𝜇</m:t>
                    </m:r>
                    <m:r>
                      <a:rPr lang="en-US" i="1">
                        <a:latin typeface="Cambria Math"/>
                      </a:rPr>
                      <m:t>⟶</m:t>
                    </m:r>
                    <m:r>
                      <a:rPr lang="en-US" b="0" i="1" smtClean="0">
                        <a:latin typeface="Cambria Math"/>
                      </a:rPr>
                      <m:t>𝑓</m:t>
                    </m:r>
                    <m:r>
                      <a:rPr lang="en-US" b="0" i="1" smtClean="0">
                        <a:latin typeface="Cambria Math"/>
                      </a:rPr>
                      <m:t>′</m:t>
                    </m:r>
                  </m:oMath>
                </a14:m>
                <a:r>
                  <a:rPr lang="en-US" dirty="0" smtClean="0"/>
                  <a:t> </a:t>
                </a:r>
              </a:p>
              <a:p>
                <a:pPr marL="0" indent="0">
                  <a:buNone/>
                </a:pPr>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4"/>
                <a:stretch>
                  <a:fillRect l="-1852" t="-1617"/>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1657242577"/>
      </p:ext>
    </p:extLst>
  </p:cSld>
  <p:clrMapOvr>
    <a:masterClrMapping/>
  </p:clrMapOvr>
  <mc:AlternateContent xmlns:mc="http://schemas.openxmlformats.org/markup-compatibility/2006" xmlns:p14="http://schemas.microsoft.com/office/powerpoint/2010/main">
    <mc:Choice Requires="p14">
      <p:transition spd="slow" p14:dur="2000" advTm="42089"/>
    </mc:Choice>
    <mc:Fallback xmlns="">
      <p:transition spd="slow" advTm="420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Beyond Existence</a:t>
            </a:r>
            <a:endParaRPr lang="en-US" dirty="0">
              <a:solidFill>
                <a:schemeClr val="tx2"/>
              </a:solidFill>
            </a:endParaRPr>
          </a:p>
        </p:txBody>
      </p:sp>
      <p:sp>
        <p:nvSpPr>
          <p:cNvPr id="3" name="Content Placeholder 2"/>
          <p:cNvSpPr>
            <a:spLocks noGrp="1"/>
          </p:cNvSpPr>
          <p:nvPr>
            <p:ph idx="1"/>
          </p:nvPr>
        </p:nvSpPr>
        <p:spPr/>
        <p:txBody>
          <a:bodyPr/>
          <a:lstStyle/>
          <a:p>
            <a:r>
              <a:rPr lang="en-US" dirty="0" smtClean="0"/>
              <a:t>MFE exists, but when is it unique?</a:t>
            </a:r>
          </a:p>
          <a:p>
            <a:endParaRPr lang="en-US" dirty="0"/>
          </a:p>
          <a:p>
            <a:r>
              <a:rPr lang="en-US" dirty="0" smtClean="0"/>
              <a:t>Can agent dynamics find such an equilibrium even if it is unique?</a:t>
            </a:r>
          </a:p>
          <a:p>
            <a:endParaRPr lang="en-US" dirty="0"/>
          </a:p>
          <a:p>
            <a:r>
              <a:rPr lang="en-US" dirty="0" smtClean="0"/>
              <a:t>How does the </a:t>
            </a:r>
            <a:r>
              <a:rPr lang="en-US" dirty="0"/>
              <a:t>mean field </a:t>
            </a:r>
            <a:r>
              <a:rPr lang="en-US" dirty="0" smtClean="0"/>
              <a:t>model approximate a system with finitely many agents?</a:t>
            </a:r>
          </a:p>
        </p:txBody>
      </p:sp>
    </p:spTree>
    <p:custDataLst>
      <p:tags r:id="rId1"/>
    </p:custDataLst>
    <p:extLst>
      <p:ext uri="{BB962C8B-B14F-4D97-AF65-F5344CB8AC3E}">
        <p14:creationId xmlns:p14="http://schemas.microsoft.com/office/powerpoint/2010/main" val="1517210312"/>
      </p:ext>
    </p:extLst>
  </p:cSld>
  <p:clrMapOvr>
    <a:masterClrMapping/>
  </p:clrMapOvr>
  <mc:AlternateContent xmlns:mc="http://schemas.openxmlformats.org/markup-compatibility/2006" xmlns:p14="http://schemas.microsoft.com/office/powerpoint/2010/main">
    <mc:Choice Requires="p14">
      <p:transition spd="slow" p14:dur="2000" advTm="22849"/>
    </mc:Choice>
    <mc:Fallback xmlns="">
      <p:transition spd="slow" advTm="228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loud 4"/>
              <p:cNvSpPr/>
              <p:nvPr/>
            </p:nvSpPr>
            <p:spPr>
              <a:xfrm>
                <a:off x="488731" y="2303159"/>
                <a:ext cx="3657600" cy="3065071"/>
              </a:xfrm>
              <a:prstGeom prst="cloud">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 </a:t>
                </a:r>
              </a:p>
              <a:p>
                <a:pPr algn="ctr"/>
                <a14:m>
                  <m:oMathPara xmlns:m="http://schemas.openxmlformats.org/officeDocument/2006/math">
                    <m:oMathParaPr>
                      <m:jc m:val="centerGroup"/>
                    </m:oMathParaPr>
                    <m:oMath xmlns:m="http://schemas.openxmlformats.org/officeDocument/2006/math">
                      <m:d>
                        <m:dPr>
                          <m:ctrlPr>
                            <a:rPr lang="en-US" sz="4000" b="1" i="1" dirty="0" smtClean="0">
                              <a:latin typeface="Cambria Math"/>
                            </a:rPr>
                          </m:ctrlPr>
                        </m:dPr>
                        <m:e>
                          <m:r>
                            <a:rPr lang="en-US" sz="4000" b="1" i="1" dirty="0">
                              <a:latin typeface="Cambria Math"/>
                            </a:rPr>
                            <m:t>𝒛</m:t>
                          </m:r>
                          <m:r>
                            <a:rPr lang="en-US" sz="4000" b="1" i="1" dirty="0">
                              <a:latin typeface="Cambria Math"/>
                            </a:rPr>
                            <m:t>,</m:t>
                          </m:r>
                          <m:r>
                            <a:rPr lang="el-GR" sz="4000" b="1" i="1" dirty="0">
                              <a:latin typeface="Cambria Math"/>
                            </a:rPr>
                            <m:t>𝜽</m:t>
                          </m:r>
                        </m:e>
                      </m:d>
                      <m:r>
                        <a:rPr lang="en-US" sz="4000" b="1" i="1" dirty="0" smtClean="0">
                          <a:solidFill>
                            <a:srgbClr val="FF0000"/>
                          </a:solidFill>
                          <a:latin typeface="Cambria Math"/>
                        </a:rPr>
                        <m:t>~</m:t>
                      </m:r>
                      <m:r>
                        <a:rPr lang="el-GR" sz="3600" b="1" i="1" dirty="0">
                          <a:solidFill>
                            <a:srgbClr val="FF0000"/>
                          </a:solidFill>
                          <a:latin typeface="Cambria Math"/>
                        </a:rPr>
                        <m:t>𝝁</m:t>
                      </m:r>
                      <m:r>
                        <m:rPr>
                          <m:nor/>
                        </m:rPr>
                        <a:rPr lang="en-US" sz="3600" b="1" baseline="-25000" dirty="0">
                          <a:solidFill>
                            <a:srgbClr val="FF0000"/>
                          </a:solidFill>
                        </a:rPr>
                        <m:t>t</m:t>
                      </m:r>
                      <m:r>
                        <m:rPr>
                          <m:nor/>
                        </m:rPr>
                        <a:rPr lang="en-US" sz="3600" dirty="0">
                          <a:solidFill>
                            <a:srgbClr val="FF0000"/>
                          </a:solidFill>
                        </a:rPr>
                        <m:t> </m:t>
                      </m:r>
                    </m:oMath>
                  </m:oMathPara>
                </a14:m>
                <a:endParaRPr lang="en-US" sz="3600" dirty="0">
                  <a:solidFill>
                    <a:srgbClr val="FF0000"/>
                  </a:solidFill>
                </a:endParaRPr>
              </a:p>
              <a:p>
                <a:pPr algn="ctr"/>
                <a:endParaRPr lang="en-US" sz="3600" dirty="0"/>
              </a:p>
            </p:txBody>
          </p:sp>
        </mc:Choice>
        <mc:Fallback xmlns="">
          <p:sp>
            <p:nvSpPr>
              <p:cNvPr id="5" name="Cloud 4"/>
              <p:cNvSpPr>
                <a:spLocks noRot="1" noChangeAspect="1" noMove="1" noResize="1" noEditPoints="1" noAdjustHandles="1" noChangeArrowheads="1" noChangeShapeType="1" noTextEdit="1"/>
              </p:cNvSpPr>
              <p:nvPr/>
            </p:nvSpPr>
            <p:spPr>
              <a:xfrm>
                <a:off x="488731" y="2303159"/>
                <a:ext cx="3657600" cy="3065071"/>
              </a:xfrm>
              <a:prstGeom prst="cloud">
                <a:avLst/>
              </a:prstGeom>
              <a:blipFill rotWithShape="1">
                <a:blip r:embed="rId3"/>
                <a:stretch>
                  <a:fillRect/>
                </a:stretch>
              </a:blipFill>
            </p:spPr>
            <p:txBody>
              <a:bodyPr/>
              <a:lstStyle/>
              <a:p>
                <a:r>
                  <a:rPr lang="en-US">
                    <a:noFill/>
                  </a:rPr>
                  <a:t> </a:t>
                </a:r>
              </a:p>
            </p:txBody>
          </p:sp>
        </mc:Fallback>
      </mc:AlternateContent>
      <p:sp>
        <p:nvSpPr>
          <p:cNvPr id="6" name="TextBox 5"/>
          <p:cNvSpPr txBox="1"/>
          <p:nvPr/>
        </p:nvSpPr>
        <p:spPr>
          <a:xfrm>
            <a:off x="7772400" y="1426887"/>
            <a:ext cx="946093" cy="3970318"/>
          </a:xfrm>
          <a:prstGeom prst="rect">
            <a:avLst/>
          </a:prstGeom>
          <a:noFill/>
        </p:spPr>
        <p:txBody>
          <a:bodyPr wrap="none" rtlCol="0">
            <a:spAutoFit/>
          </a:bodyPr>
          <a:lstStyle/>
          <a:p>
            <a:r>
              <a:rPr lang="en-US" sz="2800" dirty="0" smtClean="0"/>
              <a:t>Arms</a:t>
            </a:r>
          </a:p>
          <a:p>
            <a:r>
              <a:rPr lang="en-US" sz="3200" b="1" i="1" dirty="0" smtClean="0">
                <a:solidFill>
                  <a:srgbClr val="00B050"/>
                </a:solidFill>
              </a:rPr>
              <a:t>1</a:t>
            </a:r>
          </a:p>
          <a:p>
            <a:r>
              <a:rPr lang="en-US" sz="3200" b="1" i="1" dirty="0" smtClean="0">
                <a:solidFill>
                  <a:srgbClr val="00B050"/>
                </a:solidFill>
              </a:rPr>
              <a:t>2</a:t>
            </a:r>
          </a:p>
          <a:p>
            <a:r>
              <a:rPr lang="en-US" sz="3200" b="1" i="1" dirty="0" smtClean="0">
                <a:solidFill>
                  <a:srgbClr val="00B050"/>
                </a:solidFill>
              </a:rPr>
              <a:t>3</a:t>
            </a:r>
          </a:p>
          <a:p>
            <a:r>
              <a:rPr lang="en-US" sz="3200" b="1" i="1" dirty="0" smtClean="0">
                <a:solidFill>
                  <a:srgbClr val="00B050"/>
                </a:solidFill>
              </a:rPr>
              <a:t>.</a:t>
            </a:r>
          </a:p>
          <a:p>
            <a:r>
              <a:rPr lang="en-US" sz="3200" b="1" i="1" dirty="0" err="1" smtClean="0">
                <a:solidFill>
                  <a:srgbClr val="00B050"/>
                </a:solidFill>
              </a:rPr>
              <a:t>i</a:t>
            </a:r>
            <a:endParaRPr lang="en-US" sz="3200" b="1" i="1" dirty="0" smtClean="0">
              <a:solidFill>
                <a:srgbClr val="00B050"/>
              </a:solidFill>
            </a:endParaRPr>
          </a:p>
          <a:p>
            <a:r>
              <a:rPr lang="en-US" sz="3200" b="1" i="1" dirty="0" smtClean="0">
                <a:solidFill>
                  <a:srgbClr val="00B050"/>
                </a:solidFill>
              </a:rPr>
              <a:t>.</a:t>
            </a:r>
            <a:endParaRPr lang="en-US" sz="3200" b="1" i="1" dirty="0">
              <a:solidFill>
                <a:srgbClr val="00B050"/>
              </a:solidFill>
            </a:endParaRPr>
          </a:p>
          <a:p>
            <a:r>
              <a:rPr lang="en-US" sz="3200" b="1" i="1" dirty="0" smtClean="0">
                <a:solidFill>
                  <a:srgbClr val="00B050"/>
                </a:solidFill>
              </a:rPr>
              <a:t>n</a:t>
            </a:r>
            <a:endParaRPr lang="en-US" sz="3200" b="1" i="1" dirty="0">
              <a:solidFill>
                <a:srgbClr val="00B050"/>
              </a:solidFill>
            </a:endParaRPr>
          </a:p>
        </p:txBody>
      </p:sp>
      <p:sp>
        <p:nvSpPr>
          <p:cNvPr id="14" name="Title 1"/>
          <p:cNvSpPr txBox="1">
            <a:spLocks/>
          </p:cNvSpPr>
          <p:nvPr/>
        </p:nvSpPr>
        <p:spPr>
          <a:xfrm>
            <a:off x="609600" y="4270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tx2"/>
                </a:solidFill>
              </a:rPr>
              <a:t>Dynamics</a:t>
            </a:r>
            <a:endParaRPr lang="en-US" dirty="0">
              <a:solidFill>
                <a:schemeClr val="tx2"/>
              </a:solidFill>
            </a:endParaRPr>
          </a:p>
        </p:txBody>
      </p:sp>
    </p:spTree>
    <p:extLst>
      <p:ext uri="{BB962C8B-B14F-4D97-AF65-F5344CB8AC3E}">
        <p14:creationId xmlns:p14="http://schemas.microsoft.com/office/powerpoint/2010/main" val="3806458979"/>
      </p:ext>
    </p:extLst>
  </p:cSld>
  <p:clrMapOvr>
    <a:masterClrMapping/>
  </p:clrMapOvr>
  <mc:AlternateContent xmlns:mc="http://schemas.openxmlformats.org/markup-compatibility/2006" xmlns:p14="http://schemas.microsoft.com/office/powerpoint/2010/main">
    <mc:Choice Requires="p14">
      <p:transition spd="slow" p14:dur="2000" advTm="16995"/>
    </mc:Choice>
    <mc:Fallback xmlns="">
      <p:transition spd="slow" advTm="16995"/>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loud 4"/>
              <p:cNvSpPr/>
              <p:nvPr/>
            </p:nvSpPr>
            <p:spPr>
              <a:xfrm>
                <a:off x="488731" y="2303159"/>
                <a:ext cx="3657600" cy="3065071"/>
              </a:xfrm>
              <a:prstGeom prst="cloud">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 </a:t>
                </a:r>
              </a:p>
              <a:p>
                <a:pPr algn="ctr"/>
                <a14:m>
                  <m:oMathPara xmlns:m="http://schemas.openxmlformats.org/officeDocument/2006/math">
                    <m:oMathParaPr>
                      <m:jc m:val="centerGroup"/>
                    </m:oMathParaPr>
                    <m:oMath xmlns:m="http://schemas.openxmlformats.org/officeDocument/2006/math">
                      <m:d>
                        <m:dPr>
                          <m:ctrlPr>
                            <a:rPr lang="en-US" sz="4000" b="1" i="1" dirty="0" smtClean="0">
                              <a:latin typeface="Cambria Math"/>
                            </a:rPr>
                          </m:ctrlPr>
                        </m:dPr>
                        <m:e>
                          <m:r>
                            <a:rPr lang="en-US" sz="4000" b="1" i="1" dirty="0">
                              <a:latin typeface="Cambria Math"/>
                            </a:rPr>
                            <m:t>𝒛</m:t>
                          </m:r>
                          <m:r>
                            <a:rPr lang="en-US" sz="4000" b="1" i="1" dirty="0">
                              <a:latin typeface="Cambria Math"/>
                            </a:rPr>
                            <m:t>,</m:t>
                          </m:r>
                          <m:r>
                            <a:rPr lang="el-GR" sz="4000" b="1" i="1" dirty="0">
                              <a:latin typeface="Cambria Math"/>
                            </a:rPr>
                            <m:t>𝜽</m:t>
                          </m:r>
                        </m:e>
                      </m:d>
                      <m:r>
                        <a:rPr lang="en-US" sz="4000" b="1" i="1" dirty="0" smtClean="0">
                          <a:solidFill>
                            <a:srgbClr val="FF0000"/>
                          </a:solidFill>
                          <a:latin typeface="Cambria Math"/>
                        </a:rPr>
                        <m:t>~</m:t>
                      </m:r>
                      <m:r>
                        <a:rPr lang="el-GR" sz="3600" b="1" i="1" dirty="0">
                          <a:solidFill>
                            <a:srgbClr val="FF0000"/>
                          </a:solidFill>
                          <a:latin typeface="Cambria Math"/>
                        </a:rPr>
                        <m:t>𝝁</m:t>
                      </m:r>
                      <m:r>
                        <m:rPr>
                          <m:nor/>
                        </m:rPr>
                        <a:rPr lang="en-US" sz="3600" b="1" baseline="-25000" dirty="0">
                          <a:solidFill>
                            <a:srgbClr val="FF0000"/>
                          </a:solidFill>
                        </a:rPr>
                        <m:t>t</m:t>
                      </m:r>
                      <m:r>
                        <m:rPr>
                          <m:nor/>
                        </m:rPr>
                        <a:rPr lang="en-US" sz="3600" dirty="0">
                          <a:solidFill>
                            <a:srgbClr val="FF0000"/>
                          </a:solidFill>
                        </a:rPr>
                        <m:t> </m:t>
                      </m:r>
                    </m:oMath>
                  </m:oMathPara>
                </a14:m>
                <a:endParaRPr lang="en-US" sz="3600" dirty="0">
                  <a:solidFill>
                    <a:srgbClr val="FF0000"/>
                  </a:solidFill>
                </a:endParaRPr>
              </a:p>
              <a:p>
                <a:pPr algn="ctr"/>
                <a:endParaRPr lang="en-US" sz="3600" dirty="0"/>
              </a:p>
            </p:txBody>
          </p:sp>
        </mc:Choice>
        <mc:Fallback xmlns="">
          <p:sp>
            <p:nvSpPr>
              <p:cNvPr id="5" name="Cloud 4"/>
              <p:cNvSpPr>
                <a:spLocks noRot="1" noChangeAspect="1" noMove="1" noResize="1" noEditPoints="1" noAdjustHandles="1" noChangeArrowheads="1" noChangeShapeType="1" noTextEdit="1"/>
              </p:cNvSpPr>
              <p:nvPr/>
            </p:nvSpPr>
            <p:spPr>
              <a:xfrm>
                <a:off x="488731" y="2303159"/>
                <a:ext cx="3657600" cy="3065071"/>
              </a:xfrm>
              <a:prstGeom prst="cloud">
                <a:avLst/>
              </a:prstGeom>
              <a:blipFill rotWithShape="1">
                <a:blip r:embed="rId3"/>
                <a:stretch>
                  <a:fillRect/>
                </a:stretch>
              </a:blipFill>
            </p:spPr>
            <p:txBody>
              <a:bodyPr/>
              <a:lstStyle/>
              <a:p>
                <a:r>
                  <a:rPr lang="en-US">
                    <a:noFill/>
                  </a:rPr>
                  <a:t> </a:t>
                </a:r>
              </a:p>
            </p:txBody>
          </p:sp>
        </mc:Fallback>
      </mc:AlternateContent>
      <p:sp>
        <p:nvSpPr>
          <p:cNvPr id="6" name="TextBox 5"/>
          <p:cNvSpPr txBox="1"/>
          <p:nvPr/>
        </p:nvSpPr>
        <p:spPr>
          <a:xfrm>
            <a:off x="7772400" y="1426887"/>
            <a:ext cx="946093" cy="3970318"/>
          </a:xfrm>
          <a:prstGeom prst="rect">
            <a:avLst/>
          </a:prstGeom>
          <a:noFill/>
        </p:spPr>
        <p:txBody>
          <a:bodyPr wrap="none" rtlCol="0">
            <a:spAutoFit/>
          </a:bodyPr>
          <a:lstStyle/>
          <a:p>
            <a:r>
              <a:rPr lang="en-US" sz="2800" dirty="0" smtClean="0"/>
              <a:t>Arms</a:t>
            </a:r>
          </a:p>
          <a:p>
            <a:r>
              <a:rPr lang="en-US" sz="3200" b="1" i="1" dirty="0" smtClean="0">
                <a:solidFill>
                  <a:srgbClr val="00B050"/>
                </a:solidFill>
              </a:rPr>
              <a:t>1</a:t>
            </a:r>
          </a:p>
          <a:p>
            <a:r>
              <a:rPr lang="en-US" sz="3200" b="1" i="1" dirty="0" smtClean="0">
                <a:solidFill>
                  <a:srgbClr val="00B050"/>
                </a:solidFill>
              </a:rPr>
              <a:t>2</a:t>
            </a:r>
          </a:p>
          <a:p>
            <a:r>
              <a:rPr lang="en-US" sz="3200" b="1" i="1" dirty="0" smtClean="0">
                <a:solidFill>
                  <a:srgbClr val="00B050"/>
                </a:solidFill>
              </a:rPr>
              <a:t>3</a:t>
            </a:r>
          </a:p>
          <a:p>
            <a:r>
              <a:rPr lang="en-US" sz="3200" b="1" i="1" dirty="0" smtClean="0">
                <a:solidFill>
                  <a:srgbClr val="00B050"/>
                </a:solidFill>
              </a:rPr>
              <a:t>.</a:t>
            </a:r>
          </a:p>
          <a:p>
            <a:r>
              <a:rPr lang="en-US" sz="3200" b="1" i="1" dirty="0" err="1" smtClean="0">
                <a:solidFill>
                  <a:srgbClr val="00B050"/>
                </a:solidFill>
              </a:rPr>
              <a:t>i</a:t>
            </a:r>
            <a:endParaRPr lang="en-US" sz="3200" b="1" i="1" dirty="0" smtClean="0">
              <a:solidFill>
                <a:srgbClr val="00B050"/>
              </a:solidFill>
            </a:endParaRPr>
          </a:p>
          <a:p>
            <a:r>
              <a:rPr lang="en-US" sz="3200" b="1" i="1" dirty="0" smtClean="0">
                <a:solidFill>
                  <a:srgbClr val="00B050"/>
                </a:solidFill>
              </a:rPr>
              <a:t>.</a:t>
            </a:r>
            <a:endParaRPr lang="en-US" sz="3200" b="1" i="1" dirty="0">
              <a:solidFill>
                <a:srgbClr val="00B050"/>
              </a:solidFill>
            </a:endParaRPr>
          </a:p>
          <a:p>
            <a:r>
              <a:rPr lang="en-US" sz="3200" b="1" i="1" dirty="0" smtClean="0">
                <a:solidFill>
                  <a:srgbClr val="00B050"/>
                </a:solidFill>
              </a:rPr>
              <a:t>n</a:t>
            </a:r>
            <a:endParaRPr lang="en-US" sz="3200" b="1" i="1" dirty="0">
              <a:solidFill>
                <a:srgbClr val="00B050"/>
              </a:solidFill>
            </a:endParaRPr>
          </a:p>
        </p:txBody>
      </p:sp>
      <p:sp>
        <p:nvSpPr>
          <p:cNvPr id="7" name="Right Arrow 6"/>
          <p:cNvSpPr/>
          <p:nvPr/>
        </p:nvSpPr>
        <p:spPr>
          <a:xfrm>
            <a:off x="4267199" y="3835694"/>
            <a:ext cx="2433249" cy="244918"/>
          </a:xfrm>
          <a:prstGeom prst="rightArrow">
            <a:avLst/>
          </a:prstGeom>
          <a:solidFill>
            <a:schemeClr val="accent1"/>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Rectangle 7"/>
              <p:cNvSpPr/>
              <p:nvPr/>
            </p:nvSpPr>
            <p:spPr>
              <a:xfrm>
                <a:off x="4679731" y="3327944"/>
                <a:ext cx="1674286" cy="584775"/>
              </a:xfrm>
              <a:prstGeom prst="rect">
                <a:avLst/>
              </a:prstGeom>
            </p:spPr>
            <p:txBody>
              <a:bodyPr wrap="square">
                <a:spAutoFit/>
              </a:bodyPr>
              <a:lstStyle/>
              <a:p>
                <a:r>
                  <a:rPr lang="en-US" sz="3200" b="1" dirty="0" smtClean="0">
                    <a:ea typeface="Gulim"/>
                  </a:rPr>
                  <a:t>Policy: </a:t>
                </a:r>
                <a14:m>
                  <m:oMath xmlns:m="http://schemas.openxmlformats.org/officeDocument/2006/math">
                    <m:r>
                      <a:rPr lang="el-GR" sz="3200" b="1" i="1" dirty="0" smtClean="0">
                        <a:latin typeface="Cambria Math"/>
                        <a:ea typeface="Gulim"/>
                      </a:rPr>
                      <m:t>𝝈</m:t>
                    </m:r>
                  </m:oMath>
                </a14:m>
                <a:endParaRPr lang="en-US" sz="3200" b="1" baseline="-25000" dirty="0">
                  <a:solidFill>
                    <a:srgbClr val="FF0000"/>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4679731" y="3327944"/>
                <a:ext cx="1674286" cy="584775"/>
              </a:xfrm>
              <a:prstGeom prst="rect">
                <a:avLst/>
              </a:prstGeom>
              <a:blipFill rotWithShape="1">
                <a:blip r:embed="rId4"/>
                <a:stretch>
                  <a:fillRect l="-9489" t="-12500"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6833877" y="3542654"/>
                <a:ext cx="841897" cy="8309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800" b="1" i="1" dirty="0">
                          <a:solidFill>
                            <a:srgbClr val="FF0000"/>
                          </a:solidFill>
                          <a:latin typeface="Cambria Math"/>
                          <a:ea typeface="Gulim"/>
                        </a:rPr>
                        <m:t>𝒇</m:t>
                      </m:r>
                      <m:r>
                        <a:rPr lang="en-US" sz="4800" b="1" i="1" baseline="-25000" dirty="0">
                          <a:solidFill>
                            <a:srgbClr val="FF0000"/>
                          </a:solidFill>
                          <a:latin typeface="Cambria Math"/>
                          <a:ea typeface="Gulim"/>
                        </a:rPr>
                        <m:t>𝒕</m:t>
                      </m:r>
                    </m:oMath>
                  </m:oMathPara>
                </a14:m>
                <a:endParaRPr lang="en-US" sz="4800" dirty="0"/>
              </a:p>
            </p:txBody>
          </p:sp>
        </mc:Choice>
        <mc:Fallback xmlns="">
          <p:sp>
            <p:nvSpPr>
              <p:cNvPr id="10" name="Rectangle 9"/>
              <p:cNvSpPr>
                <a:spLocks noRot="1" noChangeAspect="1" noMove="1" noResize="1" noEditPoints="1" noAdjustHandles="1" noChangeArrowheads="1" noChangeShapeType="1" noTextEdit="1"/>
              </p:cNvSpPr>
              <p:nvPr/>
            </p:nvSpPr>
            <p:spPr>
              <a:xfrm>
                <a:off x="6833877" y="3542654"/>
                <a:ext cx="841897" cy="830997"/>
              </a:xfrm>
              <a:prstGeom prst="rect">
                <a:avLst/>
              </a:prstGeom>
              <a:blipFill rotWithShape="1">
                <a:blip r:embed="rId5"/>
                <a:stretch>
                  <a:fillRect/>
                </a:stretch>
              </a:blipFill>
            </p:spPr>
            <p:txBody>
              <a:bodyPr/>
              <a:lstStyle/>
              <a:p>
                <a:r>
                  <a:rPr lang="en-US">
                    <a:noFill/>
                  </a:rPr>
                  <a:t> </a:t>
                </a:r>
              </a:p>
            </p:txBody>
          </p:sp>
        </mc:Fallback>
      </mc:AlternateContent>
      <p:sp>
        <p:nvSpPr>
          <p:cNvPr id="14" name="Title 1"/>
          <p:cNvSpPr txBox="1">
            <a:spLocks/>
          </p:cNvSpPr>
          <p:nvPr/>
        </p:nvSpPr>
        <p:spPr>
          <a:xfrm>
            <a:off x="609600" y="4270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tx2"/>
                </a:solidFill>
              </a:rPr>
              <a:t>Dynamics</a:t>
            </a:r>
            <a:endParaRPr lang="en-US" dirty="0">
              <a:solidFill>
                <a:schemeClr val="tx2"/>
              </a:solidFill>
            </a:endParaRPr>
          </a:p>
        </p:txBody>
      </p:sp>
    </p:spTree>
    <p:extLst>
      <p:ext uri="{BB962C8B-B14F-4D97-AF65-F5344CB8AC3E}">
        <p14:creationId xmlns:p14="http://schemas.microsoft.com/office/powerpoint/2010/main" val="4162978572"/>
      </p:ext>
    </p:extLst>
  </p:cSld>
  <p:clrMapOvr>
    <a:masterClrMapping/>
  </p:clrMapOvr>
  <mc:AlternateContent xmlns:mc="http://schemas.openxmlformats.org/markup-compatibility/2006" xmlns:p14="http://schemas.microsoft.com/office/powerpoint/2010/main">
    <mc:Choice Requires="p14">
      <p:transition spd="slow" p14:dur="2000" advTm="8966"/>
    </mc:Choice>
    <mc:Fallback xmlns="">
      <p:transition spd="slow" advTm="8966"/>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loud 4"/>
              <p:cNvSpPr/>
              <p:nvPr/>
            </p:nvSpPr>
            <p:spPr>
              <a:xfrm>
                <a:off x="488731" y="2303159"/>
                <a:ext cx="3657600" cy="3065071"/>
              </a:xfrm>
              <a:prstGeom prst="cloud">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 </a:t>
                </a:r>
              </a:p>
              <a:p>
                <a:pPr algn="ctr"/>
                <a14:m>
                  <m:oMathPara xmlns:m="http://schemas.openxmlformats.org/officeDocument/2006/math">
                    <m:oMathParaPr>
                      <m:jc m:val="centerGroup"/>
                    </m:oMathParaPr>
                    <m:oMath xmlns:m="http://schemas.openxmlformats.org/officeDocument/2006/math">
                      <m:d>
                        <m:dPr>
                          <m:ctrlPr>
                            <a:rPr lang="en-US" sz="4000" b="1" i="1" dirty="0" smtClean="0">
                              <a:latin typeface="Cambria Math"/>
                            </a:rPr>
                          </m:ctrlPr>
                        </m:dPr>
                        <m:e>
                          <m:r>
                            <a:rPr lang="en-US" sz="4000" b="1" i="1" dirty="0">
                              <a:latin typeface="Cambria Math"/>
                            </a:rPr>
                            <m:t>𝒛</m:t>
                          </m:r>
                          <m:r>
                            <a:rPr lang="en-US" sz="4000" b="1" i="1" dirty="0">
                              <a:latin typeface="Cambria Math"/>
                            </a:rPr>
                            <m:t>,</m:t>
                          </m:r>
                          <m:r>
                            <a:rPr lang="el-GR" sz="4000" b="1" i="1" dirty="0">
                              <a:latin typeface="Cambria Math"/>
                            </a:rPr>
                            <m:t>𝜽</m:t>
                          </m:r>
                        </m:e>
                      </m:d>
                      <m:r>
                        <a:rPr lang="en-US" sz="4000" b="1" i="1" dirty="0" smtClean="0">
                          <a:solidFill>
                            <a:srgbClr val="FF0000"/>
                          </a:solidFill>
                          <a:latin typeface="Cambria Math"/>
                        </a:rPr>
                        <m:t>~</m:t>
                      </m:r>
                      <m:r>
                        <a:rPr lang="el-GR" sz="3600" b="1" i="1" dirty="0">
                          <a:solidFill>
                            <a:srgbClr val="FF0000"/>
                          </a:solidFill>
                          <a:latin typeface="Cambria Math"/>
                        </a:rPr>
                        <m:t>𝝁</m:t>
                      </m:r>
                      <m:r>
                        <m:rPr>
                          <m:nor/>
                        </m:rPr>
                        <a:rPr lang="en-US" sz="3600" b="1" baseline="-25000" dirty="0">
                          <a:solidFill>
                            <a:srgbClr val="FF0000"/>
                          </a:solidFill>
                        </a:rPr>
                        <m:t>t</m:t>
                      </m:r>
                      <m:r>
                        <m:rPr>
                          <m:nor/>
                        </m:rPr>
                        <a:rPr lang="en-US" sz="3600" dirty="0">
                          <a:solidFill>
                            <a:srgbClr val="FF0000"/>
                          </a:solidFill>
                        </a:rPr>
                        <m:t> </m:t>
                      </m:r>
                    </m:oMath>
                  </m:oMathPara>
                </a14:m>
                <a:endParaRPr lang="en-US" sz="3600" dirty="0">
                  <a:solidFill>
                    <a:srgbClr val="FF0000"/>
                  </a:solidFill>
                </a:endParaRPr>
              </a:p>
              <a:p>
                <a:pPr algn="ctr"/>
                <a:endParaRPr lang="en-US" sz="3600" dirty="0"/>
              </a:p>
            </p:txBody>
          </p:sp>
        </mc:Choice>
        <mc:Fallback xmlns="">
          <p:sp>
            <p:nvSpPr>
              <p:cNvPr id="5" name="Cloud 4"/>
              <p:cNvSpPr>
                <a:spLocks noRot="1" noChangeAspect="1" noMove="1" noResize="1" noEditPoints="1" noAdjustHandles="1" noChangeArrowheads="1" noChangeShapeType="1" noTextEdit="1"/>
              </p:cNvSpPr>
              <p:nvPr/>
            </p:nvSpPr>
            <p:spPr>
              <a:xfrm>
                <a:off x="488731" y="2303159"/>
                <a:ext cx="3657600" cy="3065071"/>
              </a:xfrm>
              <a:prstGeom prst="cloud">
                <a:avLst/>
              </a:prstGeom>
              <a:blipFill rotWithShape="1">
                <a:blip r:embed="rId3"/>
                <a:stretch>
                  <a:fillRect/>
                </a:stretch>
              </a:blipFill>
            </p:spPr>
            <p:txBody>
              <a:bodyPr/>
              <a:lstStyle/>
              <a:p>
                <a:r>
                  <a:rPr lang="en-US">
                    <a:noFill/>
                  </a:rPr>
                  <a:t> </a:t>
                </a:r>
              </a:p>
            </p:txBody>
          </p:sp>
        </mc:Fallback>
      </mc:AlternateContent>
      <p:sp>
        <p:nvSpPr>
          <p:cNvPr id="7" name="Right Arrow 6"/>
          <p:cNvSpPr/>
          <p:nvPr/>
        </p:nvSpPr>
        <p:spPr>
          <a:xfrm>
            <a:off x="4267199" y="3835694"/>
            <a:ext cx="2433249" cy="244918"/>
          </a:xfrm>
          <a:prstGeom prst="rightArrow">
            <a:avLst/>
          </a:prstGeom>
          <a:solidFill>
            <a:schemeClr val="accent1"/>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Rectangle 7"/>
              <p:cNvSpPr/>
              <p:nvPr/>
            </p:nvSpPr>
            <p:spPr>
              <a:xfrm>
                <a:off x="4679731" y="3327944"/>
                <a:ext cx="1674286" cy="584775"/>
              </a:xfrm>
              <a:prstGeom prst="rect">
                <a:avLst/>
              </a:prstGeom>
            </p:spPr>
            <p:txBody>
              <a:bodyPr wrap="square">
                <a:spAutoFit/>
              </a:bodyPr>
              <a:lstStyle/>
              <a:p>
                <a:r>
                  <a:rPr lang="en-US" sz="3200" b="1" dirty="0" smtClean="0">
                    <a:ea typeface="Gulim"/>
                  </a:rPr>
                  <a:t>Policy: </a:t>
                </a:r>
                <a14:m>
                  <m:oMath xmlns:m="http://schemas.openxmlformats.org/officeDocument/2006/math">
                    <m:r>
                      <a:rPr lang="el-GR" sz="3200" b="1" i="1" dirty="0" smtClean="0">
                        <a:latin typeface="Cambria Math"/>
                        <a:ea typeface="Gulim"/>
                      </a:rPr>
                      <m:t>𝝈</m:t>
                    </m:r>
                  </m:oMath>
                </a14:m>
                <a:endParaRPr lang="en-US" sz="3200" b="1" baseline="-25000" dirty="0">
                  <a:solidFill>
                    <a:srgbClr val="FF0000"/>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4679731" y="3327944"/>
                <a:ext cx="1674286" cy="584775"/>
              </a:xfrm>
              <a:prstGeom prst="rect">
                <a:avLst/>
              </a:prstGeom>
              <a:blipFill rotWithShape="1">
                <a:blip r:embed="rId4"/>
                <a:stretch>
                  <a:fillRect l="-9489" t="-12500" b="-34375"/>
                </a:stretch>
              </a:blipFill>
            </p:spPr>
            <p:txBody>
              <a:bodyPr/>
              <a:lstStyle/>
              <a:p>
                <a:r>
                  <a:rPr lang="en-US">
                    <a:noFill/>
                  </a:rPr>
                  <a:t> </a:t>
                </a:r>
              </a:p>
            </p:txBody>
          </p:sp>
        </mc:Fallback>
      </mc:AlternateContent>
      <p:sp>
        <p:nvSpPr>
          <p:cNvPr id="11" name="Right Arrow 10"/>
          <p:cNvSpPr/>
          <p:nvPr/>
        </p:nvSpPr>
        <p:spPr>
          <a:xfrm rot="10800000">
            <a:off x="4169975" y="4233013"/>
            <a:ext cx="2522245" cy="2464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p:cNvSpPr txBox="1"/>
              <p:nvPr/>
            </p:nvSpPr>
            <p:spPr>
              <a:xfrm>
                <a:off x="3653072" y="4591354"/>
                <a:ext cx="3282437" cy="523220"/>
              </a:xfrm>
              <a:prstGeom prst="rect">
                <a:avLst/>
              </a:prstGeom>
              <a:noFill/>
            </p:spPr>
            <p:txBody>
              <a:bodyPr wrap="none" rtlCol="0">
                <a:spAutoFit/>
              </a:bodyPr>
              <a:lstStyle/>
              <a:p>
                <a:r>
                  <a:rPr lang="en-US" sz="2800" b="1" dirty="0" smtClean="0"/>
                  <a:t>Transition kernel</a:t>
                </a:r>
                <a:r>
                  <a:rPr lang="en-US" sz="2800" dirty="0" smtClean="0"/>
                  <a:t> (</a:t>
                </a:r>
                <a14:m>
                  <m:oMath xmlns:m="http://schemas.openxmlformats.org/officeDocument/2006/math">
                    <m:r>
                      <a:rPr lang="en-US" sz="2800" b="1" i="1" dirty="0">
                        <a:solidFill>
                          <a:srgbClr val="FF0000"/>
                        </a:solidFill>
                        <a:latin typeface="Cambria Math"/>
                        <a:ea typeface="Gulim"/>
                      </a:rPr>
                      <m:t>𝒇</m:t>
                    </m:r>
                    <m:r>
                      <a:rPr lang="en-US" sz="2800" b="1" i="1" baseline="-25000" dirty="0">
                        <a:solidFill>
                          <a:srgbClr val="FF0000"/>
                        </a:solidFill>
                        <a:latin typeface="Cambria Math"/>
                        <a:ea typeface="Gulim"/>
                      </a:rPr>
                      <m:t>𝒕</m:t>
                    </m:r>
                  </m:oMath>
                </a14:m>
                <a:r>
                  <a:rPr lang="en-US" sz="2800" dirty="0" smtClean="0"/>
                  <a:t>)</a:t>
                </a:r>
                <a:endParaRPr lang="en-US" sz="2800" dirty="0"/>
              </a:p>
            </p:txBody>
          </p:sp>
        </mc:Choice>
        <mc:Fallback xmlns="">
          <p:sp>
            <p:nvSpPr>
              <p:cNvPr id="12" name="TextBox 11"/>
              <p:cNvSpPr txBox="1">
                <a:spLocks noRot="1" noChangeAspect="1" noMove="1" noResize="1" noEditPoints="1" noAdjustHandles="1" noChangeArrowheads="1" noChangeShapeType="1" noTextEdit="1"/>
              </p:cNvSpPr>
              <p:nvPr/>
            </p:nvSpPr>
            <p:spPr>
              <a:xfrm>
                <a:off x="3653072" y="4591354"/>
                <a:ext cx="3282437" cy="523220"/>
              </a:xfrm>
              <a:prstGeom prst="rect">
                <a:avLst/>
              </a:prstGeom>
              <a:blipFill rotWithShape="1">
                <a:blip r:embed="rId5"/>
                <a:stretch>
                  <a:fillRect l="-3711" t="-10465" r="-2968" b="-32558"/>
                </a:stretch>
              </a:blipFill>
            </p:spPr>
            <p:txBody>
              <a:bodyPr/>
              <a:lstStyle/>
              <a:p>
                <a:r>
                  <a:rPr lang="en-US">
                    <a:noFill/>
                  </a:rPr>
                  <a:t> </a:t>
                </a:r>
              </a:p>
            </p:txBody>
          </p:sp>
        </mc:Fallback>
      </mc:AlternateContent>
      <p:sp>
        <p:nvSpPr>
          <p:cNvPr id="13" name="TextBox 12"/>
          <p:cNvSpPr txBox="1"/>
          <p:nvPr/>
        </p:nvSpPr>
        <p:spPr>
          <a:xfrm>
            <a:off x="7772400" y="1426887"/>
            <a:ext cx="946093" cy="3970318"/>
          </a:xfrm>
          <a:prstGeom prst="rect">
            <a:avLst/>
          </a:prstGeom>
          <a:noFill/>
        </p:spPr>
        <p:txBody>
          <a:bodyPr wrap="none" rtlCol="0">
            <a:spAutoFit/>
          </a:bodyPr>
          <a:lstStyle/>
          <a:p>
            <a:r>
              <a:rPr lang="en-US" sz="2800" dirty="0" smtClean="0"/>
              <a:t>Arms</a:t>
            </a:r>
          </a:p>
          <a:p>
            <a:r>
              <a:rPr lang="en-US" sz="3200" b="1" i="1" dirty="0" smtClean="0">
                <a:solidFill>
                  <a:srgbClr val="00B050"/>
                </a:solidFill>
              </a:rPr>
              <a:t>1</a:t>
            </a:r>
          </a:p>
          <a:p>
            <a:r>
              <a:rPr lang="en-US" sz="3200" b="1" i="1" dirty="0" smtClean="0">
                <a:solidFill>
                  <a:srgbClr val="00B050"/>
                </a:solidFill>
              </a:rPr>
              <a:t>2</a:t>
            </a:r>
          </a:p>
          <a:p>
            <a:r>
              <a:rPr lang="en-US" sz="3200" b="1" i="1" dirty="0" smtClean="0">
                <a:solidFill>
                  <a:srgbClr val="00B050"/>
                </a:solidFill>
              </a:rPr>
              <a:t>3</a:t>
            </a:r>
          </a:p>
          <a:p>
            <a:r>
              <a:rPr lang="en-US" sz="3200" b="1" i="1" dirty="0" smtClean="0">
                <a:solidFill>
                  <a:srgbClr val="00B050"/>
                </a:solidFill>
              </a:rPr>
              <a:t>.</a:t>
            </a:r>
          </a:p>
          <a:p>
            <a:r>
              <a:rPr lang="en-US" sz="3200" b="1" i="1" dirty="0" err="1" smtClean="0">
                <a:solidFill>
                  <a:srgbClr val="00B050"/>
                </a:solidFill>
              </a:rPr>
              <a:t>i</a:t>
            </a:r>
            <a:endParaRPr lang="en-US" sz="3200" b="1" i="1" dirty="0" smtClean="0">
              <a:solidFill>
                <a:srgbClr val="00B050"/>
              </a:solidFill>
            </a:endParaRPr>
          </a:p>
          <a:p>
            <a:r>
              <a:rPr lang="en-US" sz="3200" b="1" i="1" dirty="0" smtClean="0">
                <a:solidFill>
                  <a:srgbClr val="00B050"/>
                </a:solidFill>
              </a:rPr>
              <a:t>.</a:t>
            </a:r>
            <a:endParaRPr lang="en-US" sz="3200" b="1" i="1" dirty="0">
              <a:solidFill>
                <a:srgbClr val="00B050"/>
              </a:solidFill>
            </a:endParaRPr>
          </a:p>
          <a:p>
            <a:r>
              <a:rPr lang="en-US" sz="3200" b="1" i="1" dirty="0" smtClean="0">
                <a:solidFill>
                  <a:srgbClr val="00B050"/>
                </a:solidFill>
              </a:rPr>
              <a:t>n</a:t>
            </a:r>
            <a:endParaRPr lang="en-US" sz="3200" b="1" i="1" dirty="0">
              <a:solidFill>
                <a:srgbClr val="00B050"/>
              </a:solidFill>
            </a:endParaRPr>
          </a:p>
        </p:txBody>
      </p:sp>
      <mc:AlternateContent xmlns:mc="http://schemas.openxmlformats.org/markup-compatibility/2006" xmlns:a14="http://schemas.microsoft.com/office/drawing/2010/main">
        <mc:Choice Requires="a14">
          <p:sp>
            <p:nvSpPr>
              <p:cNvPr id="14" name="Rectangle 13"/>
              <p:cNvSpPr/>
              <p:nvPr/>
            </p:nvSpPr>
            <p:spPr>
              <a:xfrm>
                <a:off x="6833877" y="3542654"/>
                <a:ext cx="841897" cy="8309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800" b="1" i="1" dirty="0">
                          <a:solidFill>
                            <a:srgbClr val="FF0000"/>
                          </a:solidFill>
                          <a:latin typeface="Cambria Math"/>
                          <a:ea typeface="Gulim"/>
                        </a:rPr>
                        <m:t>𝒇</m:t>
                      </m:r>
                      <m:r>
                        <a:rPr lang="en-US" sz="4800" b="1" i="1" baseline="-25000" dirty="0">
                          <a:solidFill>
                            <a:srgbClr val="FF0000"/>
                          </a:solidFill>
                          <a:latin typeface="Cambria Math"/>
                          <a:ea typeface="Gulim"/>
                        </a:rPr>
                        <m:t>𝒕</m:t>
                      </m:r>
                    </m:oMath>
                  </m:oMathPara>
                </a14:m>
                <a:endParaRPr lang="en-US" sz="4800" dirty="0"/>
              </a:p>
            </p:txBody>
          </p:sp>
        </mc:Choice>
        <mc:Fallback xmlns="">
          <p:sp>
            <p:nvSpPr>
              <p:cNvPr id="14" name="Rectangle 13"/>
              <p:cNvSpPr>
                <a:spLocks noRot="1" noChangeAspect="1" noMove="1" noResize="1" noEditPoints="1" noAdjustHandles="1" noChangeArrowheads="1" noChangeShapeType="1" noTextEdit="1"/>
              </p:cNvSpPr>
              <p:nvPr/>
            </p:nvSpPr>
            <p:spPr>
              <a:xfrm>
                <a:off x="6833877" y="3542654"/>
                <a:ext cx="841897" cy="830997"/>
              </a:xfrm>
              <a:prstGeom prst="rect">
                <a:avLst/>
              </a:prstGeom>
              <a:blipFill rotWithShape="1">
                <a:blip r:embed="rId6"/>
                <a:stretch>
                  <a:fillRect/>
                </a:stretch>
              </a:blipFill>
            </p:spPr>
            <p:txBody>
              <a:bodyPr/>
              <a:lstStyle/>
              <a:p>
                <a:r>
                  <a:rPr lang="en-US">
                    <a:noFill/>
                  </a:rPr>
                  <a:t> </a:t>
                </a:r>
              </a:p>
            </p:txBody>
          </p:sp>
        </mc:Fallback>
      </mc:AlternateContent>
      <p:sp>
        <p:nvSpPr>
          <p:cNvPr id="15" name="Title 1"/>
          <p:cNvSpPr txBox="1">
            <a:spLocks/>
          </p:cNvSpPr>
          <p:nvPr/>
        </p:nvSpPr>
        <p:spPr>
          <a:xfrm>
            <a:off x="609600" y="4270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tx2"/>
                </a:solidFill>
              </a:rPr>
              <a:t>Dynamics</a:t>
            </a:r>
            <a:endParaRPr lang="en-US" dirty="0">
              <a:solidFill>
                <a:schemeClr val="tx2"/>
              </a:solidFill>
            </a:endParaRPr>
          </a:p>
        </p:txBody>
      </p:sp>
    </p:spTree>
    <p:extLst>
      <p:ext uri="{BB962C8B-B14F-4D97-AF65-F5344CB8AC3E}">
        <p14:creationId xmlns:p14="http://schemas.microsoft.com/office/powerpoint/2010/main" val="1469923570"/>
      </p:ext>
    </p:extLst>
  </p:cSld>
  <p:clrMapOvr>
    <a:masterClrMapping/>
  </p:clrMapOvr>
  <mc:AlternateContent xmlns:mc="http://schemas.openxmlformats.org/markup-compatibility/2006" xmlns:p14="http://schemas.microsoft.com/office/powerpoint/2010/main">
    <mc:Choice Requires="p14">
      <p:transition spd="slow" p14:dur="2000" advTm="12352"/>
    </mc:Choice>
    <mc:Fallback xmlns="">
      <p:transition spd="slow" advTm="12352"/>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loud 4"/>
              <p:cNvSpPr/>
              <p:nvPr/>
            </p:nvSpPr>
            <p:spPr>
              <a:xfrm>
                <a:off x="488731" y="2303159"/>
                <a:ext cx="3657600" cy="3065071"/>
              </a:xfrm>
              <a:prstGeom prst="cloud">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 </a:t>
                </a:r>
              </a:p>
              <a:p>
                <a:pPr algn="ctr"/>
                <a14:m>
                  <m:oMathPara xmlns:m="http://schemas.openxmlformats.org/officeDocument/2006/math">
                    <m:oMathParaPr>
                      <m:jc m:val="centerGroup"/>
                    </m:oMathParaPr>
                    <m:oMath xmlns:m="http://schemas.openxmlformats.org/officeDocument/2006/math">
                      <m:d>
                        <m:dPr>
                          <m:ctrlPr>
                            <a:rPr lang="en-US" sz="4000" b="1" i="1" dirty="0" smtClean="0">
                              <a:latin typeface="Cambria Math"/>
                            </a:rPr>
                          </m:ctrlPr>
                        </m:dPr>
                        <m:e>
                          <m:r>
                            <a:rPr lang="en-US" sz="4000" b="1" i="1" dirty="0">
                              <a:latin typeface="Cambria Math"/>
                            </a:rPr>
                            <m:t>𝒛</m:t>
                          </m:r>
                          <m:r>
                            <a:rPr lang="en-US" sz="4000" b="1" i="1" dirty="0">
                              <a:latin typeface="Cambria Math"/>
                            </a:rPr>
                            <m:t>,</m:t>
                          </m:r>
                          <m:r>
                            <a:rPr lang="el-GR" sz="4000" b="1" i="1" dirty="0">
                              <a:latin typeface="Cambria Math"/>
                            </a:rPr>
                            <m:t>𝜽</m:t>
                          </m:r>
                        </m:e>
                      </m:d>
                      <m:r>
                        <a:rPr lang="en-US" sz="4000" b="1" i="1" dirty="0" smtClean="0">
                          <a:solidFill>
                            <a:srgbClr val="FF0000"/>
                          </a:solidFill>
                          <a:latin typeface="Cambria Math"/>
                        </a:rPr>
                        <m:t>~</m:t>
                      </m:r>
                      <m:r>
                        <a:rPr lang="el-GR" sz="3600" b="1" i="1" dirty="0">
                          <a:solidFill>
                            <a:srgbClr val="FF0000"/>
                          </a:solidFill>
                          <a:latin typeface="Cambria Math"/>
                        </a:rPr>
                        <m:t>𝝁</m:t>
                      </m:r>
                      <m:r>
                        <m:rPr>
                          <m:nor/>
                        </m:rPr>
                        <a:rPr lang="en-US" sz="3600" b="1" baseline="-25000" dirty="0">
                          <a:solidFill>
                            <a:srgbClr val="FF0000"/>
                          </a:solidFill>
                        </a:rPr>
                        <m:t>t</m:t>
                      </m:r>
                      <m:r>
                        <m:rPr>
                          <m:nor/>
                        </m:rPr>
                        <a:rPr lang="en-US" sz="3600" b="1" i="0" baseline="-25000" dirty="0" smtClean="0">
                          <a:solidFill>
                            <a:srgbClr val="FF0000"/>
                          </a:solidFill>
                        </a:rPr>
                        <m:t>+1</m:t>
                      </m:r>
                      <m:r>
                        <m:rPr>
                          <m:nor/>
                        </m:rPr>
                        <a:rPr lang="en-US" sz="3600" dirty="0">
                          <a:solidFill>
                            <a:srgbClr val="FF0000"/>
                          </a:solidFill>
                        </a:rPr>
                        <m:t> </m:t>
                      </m:r>
                    </m:oMath>
                  </m:oMathPara>
                </a14:m>
                <a:endParaRPr lang="en-US" sz="3600" dirty="0">
                  <a:solidFill>
                    <a:srgbClr val="FF0000"/>
                  </a:solidFill>
                </a:endParaRPr>
              </a:p>
              <a:p>
                <a:pPr algn="ctr"/>
                <a:endParaRPr lang="en-US" sz="3600" dirty="0"/>
              </a:p>
            </p:txBody>
          </p:sp>
        </mc:Choice>
        <mc:Fallback xmlns="">
          <p:sp>
            <p:nvSpPr>
              <p:cNvPr id="5" name="Cloud 4"/>
              <p:cNvSpPr>
                <a:spLocks noRot="1" noChangeAspect="1" noMove="1" noResize="1" noEditPoints="1" noAdjustHandles="1" noChangeArrowheads="1" noChangeShapeType="1" noTextEdit="1"/>
              </p:cNvSpPr>
              <p:nvPr/>
            </p:nvSpPr>
            <p:spPr>
              <a:xfrm>
                <a:off x="488731" y="2303159"/>
                <a:ext cx="3657600" cy="3065071"/>
              </a:xfrm>
              <a:prstGeom prst="cloud">
                <a:avLst/>
              </a:prstGeom>
              <a:blipFill rotWithShape="1">
                <a:blip r:embed="rId3"/>
                <a:stretch>
                  <a:fillRect/>
                </a:stretch>
              </a:blipFill>
            </p:spPr>
            <p:txBody>
              <a:bodyPr/>
              <a:lstStyle/>
              <a:p>
                <a:r>
                  <a:rPr lang="en-US">
                    <a:noFill/>
                  </a:rPr>
                  <a:t> </a:t>
                </a:r>
              </a:p>
            </p:txBody>
          </p:sp>
        </mc:Fallback>
      </mc:AlternateContent>
      <p:sp>
        <p:nvSpPr>
          <p:cNvPr id="7" name="Right Arrow 6"/>
          <p:cNvSpPr/>
          <p:nvPr/>
        </p:nvSpPr>
        <p:spPr>
          <a:xfrm>
            <a:off x="4267199" y="3835694"/>
            <a:ext cx="2433249" cy="244918"/>
          </a:xfrm>
          <a:prstGeom prst="rightArrow">
            <a:avLst/>
          </a:prstGeom>
          <a:solidFill>
            <a:schemeClr val="accent1"/>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Rectangle 7"/>
              <p:cNvSpPr/>
              <p:nvPr/>
            </p:nvSpPr>
            <p:spPr>
              <a:xfrm>
                <a:off x="4679731" y="3327944"/>
                <a:ext cx="1674286" cy="584775"/>
              </a:xfrm>
              <a:prstGeom prst="rect">
                <a:avLst/>
              </a:prstGeom>
            </p:spPr>
            <p:txBody>
              <a:bodyPr wrap="square">
                <a:spAutoFit/>
              </a:bodyPr>
              <a:lstStyle/>
              <a:p>
                <a:r>
                  <a:rPr lang="en-US" sz="3200" b="1" dirty="0" smtClean="0">
                    <a:ea typeface="Gulim"/>
                  </a:rPr>
                  <a:t>Policy: </a:t>
                </a:r>
                <a14:m>
                  <m:oMath xmlns:m="http://schemas.openxmlformats.org/officeDocument/2006/math">
                    <m:r>
                      <a:rPr lang="el-GR" sz="3200" b="1" i="1" dirty="0" smtClean="0">
                        <a:latin typeface="Cambria Math"/>
                        <a:ea typeface="Gulim"/>
                      </a:rPr>
                      <m:t>𝝈</m:t>
                    </m:r>
                  </m:oMath>
                </a14:m>
                <a:endParaRPr lang="en-US" sz="3200" b="1" baseline="-25000" dirty="0">
                  <a:solidFill>
                    <a:srgbClr val="FF0000"/>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4679731" y="3327944"/>
                <a:ext cx="1674286" cy="584775"/>
              </a:xfrm>
              <a:prstGeom prst="rect">
                <a:avLst/>
              </a:prstGeom>
              <a:blipFill rotWithShape="1">
                <a:blip r:embed="rId4"/>
                <a:stretch>
                  <a:fillRect l="-9489" t="-12500" b="-34375"/>
                </a:stretch>
              </a:blipFill>
            </p:spPr>
            <p:txBody>
              <a:bodyPr/>
              <a:lstStyle/>
              <a:p>
                <a:r>
                  <a:rPr lang="en-US">
                    <a:noFill/>
                  </a:rPr>
                  <a:t> </a:t>
                </a:r>
              </a:p>
            </p:txBody>
          </p:sp>
        </mc:Fallback>
      </mc:AlternateContent>
      <p:sp>
        <p:nvSpPr>
          <p:cNvPr id="11" name="Right Arrow 10"/>
          <p:cNvSpPr/>
          <p:nvPr/>
        </p:nvSpPr>
        <p:spPr>
          <a:xfrm rot="10800000">
            <a:off x="4169975" y="4233013"/>
            <a:ext cx="2522245" cy="2464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p:cNvSpPr txBox="1"/>
              <p:nvPr/>
            </p:nvSpPr>
            <p:spPr>
              <a:xfrm>
                <a:off x="3653072" y="4591354"/>
                <a:ext cx="3282437" cy="523220"/>
              </a:xfrm>
              <a:prstGeom prst="rect">
                <a:avLst/>
              </a:prstGeom>
              <a:noFill/>
            </p:spPr>
            <p:txBody>
              <a:bodyPr wrap="none" rtlCol="0">
                <a:spAutoFit/>
              </a:bodyPr>
              <a:lstStyle/>
              <a:p>
                <a:r>
                  <a:rPr lang="en-US" sz="2800" b="1" dirty="0" smtClean="0"/>
                  <a:t>Transition kernel</a:t>
                </a:r>
                <a:r>
                  <a:rPr lang="en-US" sz="2800" dirty="0" smtClean="0"/>
                  <a:t> (</a:t>
                </a:r>
                <a14:m>
                  <m:oMath xmlns:m="http://schemas.openxmlformats.org/officeDocument/2006/math">
                    <m:r>
                      <a:rPr lang="en-US" sz="2800" b="1" i="1" dirty="0">
                        <a:solidFill>
                          <a:srgbClr val="FF0000"/>
                        </a:solidFill>
                        <a:latin typeface="Cambria Math"/>
                        <a:ea typeface="Gulim"/>
                      </a:rPr>
                      <m:t>𝒇</m:t>
                    </m:r>
                    <m:r>
                      <a:rPr lang="en-US" sz="2800" b="1" i="1" baseline="-25000" dirty="0">
                        <a:solidFill>
                          <a:srgbClr val="FF0000"/>
                        </a:solidFill>
                        <a:latin typeface="Cambria Math"/>
                        <a:ea typeface="Gulim"/>
                      </a:rPr>
                      <m:t>𝒕</m:t>
                    </m:r>
                  </m:oMath>
                </a14:m>
                <a:r>
                  <a:rPr lang="en-US" sz="2800" dirty="0" smtClean="0"/>
                  <a:t>)</a:t>
                </a:r>
                <a:endParaRPr lang="en-US" sz="2800" dirty="0"/>
              </a:p>
            </p:txBody>
          </p:sp>
        </mc:Choice>
        <mc:Fallback xmlns="">
          <p:sp>
            <p:nvSpPr>
              <p:cNvPr id="12" name="TextBox 11"/>
              <p:cNvSpPr txBox="1">
                <a:spLocks noRot="1" noChangeAspect="1" noMove="1" noResize="1" noEditPoints="1" noAdjustHandles="1" noChangeArrowheads="1" noChangeShapeType="1" noTextEdit="1"/>
              </p:cNvSpPr>
              <p:nvPr/>
            </p:nvSpPr>
            <p:spPr>
              <a:xfrm>
                <a:off x="3653072" y="4591354"/>
                <a:ext cx="3282437" cy="523220"/>
              </a:xfrm>
              <a:prstGeom prst="rect">
                <a:avLst/>
              </a:prstGeom>
              <a:blipFill rotWithShape="1">
                <a:blip r:embed="rId5"/>
                <a:stretch>
                  <a:fillRect l="-3711" t="-10465" r="-2968" b="-32558"/>
                </a:stretch>
              </a:blipFill>
            </p:spPr>
            <p:txBody>
              <a:bodyPr/>
              <a:lstStyle/>
              <a:p>
                <a:r>
                  <a:rPr lang="en-US">
                    <a:noFill/>
                  </a:rPr>
                  <a:t> </a:t>
                </a:r>
              </a:p>
            </p:txBody>
          </p:sp>
        </mc:Fallback>
      </mc:AlternateContent>
      <p:sp>
        <p:nvSpPr>
          <p:cNvPr id="13" name="TextBox 12"/>
          <p:cNvSpPr txBox="1"/>
          <p:nvPr/>
        </p:nvSpPr>
        <p:spPr>
          <a:xfrm>
            <a:off x="7772400" y="1426887"/>
            <a:ext cx="946093" cy="3970318"/>
          </a:xfrm>
          <a:prstGeom prst="rect">
            <a:avLst/>
          </a:prstGeom>
          <a:noFill/>
        </p:spPr>
        <p:txBody>
          <a:bodyPr wrap="none" rtlCol="0">
            <a:spAutoFit/>
          </a:bodyPr>
          <a:lstStyle/>
          <a:p>
            <a:r>
              <a:rPr lang="en-US" sz="2800" dirty="0" smtClean="0"/>
              <a:t>Arms</a:t>
            </a:r>
          </a:p>
          <a:p>
            <a:r>
              <a:rPr lang="en-US" sz="3200" b="1" i="1" dirty="0" smtClean="0">
                <a:solidFill>
                  <a:srgbClr val="00B050"/>
                </a:solidFill>
              </a:rPr>
              <a:t>1</a:t>
            </a:r>
          </a:p>
          <a:p>
            <a:r>
              <a:rPr lang="en-US" sz="3200" b="1" i="1" dirty="0" smtClean="0">
                <a:solidFill>
                  <a:srgbClr val="00B050"/>
                </a:solidFill>
              </a:rPr>
              <a:t>2</a:t>
            </a:r>
          </a:p>
          <a:p>
            <a:r>
              <a:rPr lang="en-US" sz="3200" b="1" i="1" dirty="0" smtClean="0">
                <a:solidFill>
                  <a:srgbClr val="00B050"/>
                </a:solidFill>
              </a:rPr>
              <a:t>3</a:t>
            </a:r>
          </a:p>
          <a:p>
            <a:r>
              <a:rPr lang="en-US" sz="3200" b="1" i="1" dirty="0" smtClean="0">
                <a:solidFill>
                  <a:srgbClr val="00B050"/>
                </a:solidFill>
              </a:rPr>
              <a:t>.</a:t>
            </a:r>
          </a:p>
          <a:p>
            <a:r>
              <a:rPr lang="en-US" sz="3200" b="1" i="1" dirty="0" err="1" smtClean="0">
                <a:solidFill>
                  <a:srgbClr val="00B050"/>
                </a:solidFill>
              </a:rPr>
              <a:t>i</a:t>
            </a:r>
            <a:endParaRPr lang="en-US" sz="3200" b="1" i="1" dirty="0" smtClean="0">
              <a:solidFill>
                <a:srgbClr val="00B050"/>
              </a:solidFill>
            </a:endParaRPr>
          </a:p>
          <a:p>
            <a:r>
              <a:rPr lang="en-US" sz="3200" b="1" i="1" dirty="0" smtClean="0">
                <a:solidFill>
                  <a:srgbClr val="00B050"/>
                </a:solidFill>
              </a:rPr>
              <a:t>.</a:t>
            </a:r>
            <a:endParaRPr lang="en-US" sz="3200" b="1" i="1" dirty="0">
              <a:solidFill>
                <a:srgbClr val="00B050"/>
              </a:solidFill>
            </a:endParaRPr>
          </a:p>
          <a:p>
            <a:r>
              <a:rPr lang="en-US" sz="3200" b="1" i="1" dirty="0" smtClean="0">
                <a:solidFill>
                  <a:srgbClr val="00B050"/>
                </a:solidFill>
              </a:rPr>
              <a:t>n</a:t>
            </a:r>
            <a:endParaRPr lang="en-US" sz="3200" b="1" i="1" dirty="0">
              <a:solidFill>
                <a:srgbClr val="00B050"/>
              </a:solidFill>
            </a:endParaRPr>
          </a:p>
        </p:txBody>
      </p:sp>
      <mc:AlternateContent xmlns:mc="http://schemas.openxmlformats.org/markup-compatibility/2006" xmlns:a14="http://schemas.microsoft.com/office/drawing/2010/main">
        <mc:Choice Requires="a14">
          <p:sp>
            <p:nvSpPr>
              <p:cNvPr id="14" name="Rectangle 13"/>
              <p:cNvSpPr/>
              <p:nvPr/>
            </p:nvSpPr>
            <p:spPr>
              <a:xfrm>
                <a:off x="6833877" y="3542654"/>
                <a:ext cx="841897" cy="8309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800" b="1" i="1" dirty="0">
                          <a:solidFill>
                            <a:srgbClr val="FF0000"/>
                          </a:solidFill>
                          <a:latin typeface="Cambria Math"/>
                          <a:ea typeface="Gulim"/>
                        </a:rPr>
                        <m:t>𝒇</m:t>
                      </m:r>
                      <m:r>
                        <a:rPr lang="en-US" sz="4800" b="1" i="1" baseline="-25000" dirty="0">
                          <a:solidFill>
                            <a:srgbClr val="FF0000"/>
                          </a:solidFill>
                          <a:latin typeface="Cambria Math"/>
                          <a:ea typeface="Gulim"/>
                        </a:rPr>
                        <m:t>𝒕</m:t>
                      </m:r>
                    </m:oMath>
                  </m:oMathPara>
                </a14:m>
                <a:endParaRPr lang="en-US" sz="4800" dirty="0"/>
              </a:p>
            </p:txBody>
          </p:sp>
        </mc:Choice>
        <mc:Fallback xmlns="">
          <p:sp>
            <p:nvSpPr>
              <p:cNvPr id="14" name="Rectangle 13"/>
              <p:cNvSpPr>
                <a:spLocks noRot="1" noChangeAspect="1" noMove="1" noResize="1" noEditPoints="1" noAdjustHandles="1" noChangeArrowheads="1" noChangeShapeType="1" noTextEdit="1"/>
              </p:cNvSpPr>
              <p:nvPr/>
            </p:nvSpPr>
            <p:spPr>
              <a:xfrm>
                <a:off x="6833877" y="3542654"/>
                <a:ext cx="841897" cy="830997"/>
              </a:xfrm>
              <a:prstGeom prst="rect">
                <a:avLst/>
              </a:prstGeom>
              <a:blipFill rotWithShape="1">
                <a:blip r:embed="rId6"/>
                <a:stretch>
                  <a:fillRect/>
                </a:stretch>
              </a:blipFill>
            </p:spPr>
            <p:txBody>
              <a:bodyPr/>
              <a:lstStyle/>
              <a:p>
                <a:r>
                  <a:rPr lang="en-US">
                    <a:noFill/>
                  </a:rPr>
                  <a:t> </a:t>
                </a:r>
              </a:p>
            </p:txBody>
          </p:sp>
        </mc:Fallback>
      </mc:AlternateContent>
      <p:sp>
        <p:nvSpPr>
          <p:cNvPr id="15" name="Title 1"/>
          <p:cNvSpPr txBox="1">
            <a:spLocks/>
          </p:cNvSpPr>
          <p:nvPr/>
        </p:nvSpPr>
        <p:spPr>
          <a:xfrm>
            <a:off x="609600" y="4270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tx2"/>
                </a:solidFill>
              </a:rPr>
              <a:t>Dynamics</a:t>
            </a:r>
            <a:endParaRPr lang="en-US" dirty="0">
              <a:solidFill>
                <a:schemeClr val="tx2"/>
              </a:solidFill>
            </a:endParaRPr>
          </a:p>
        </p:txBody>
      </p:sp>
    </p:spTree>
    <p:extLst>
      <p:ext uri="{BB962C8B-B14F-4D97-AF65-F5344CB8AC3E}">
        <p14:creationId xmlns:p14="http://schemas.microsoft.com/office/powerpoint/2010/main" val="701674015"/>
      </p:ext>
    </p:extLst>
  </p:cSld>
  <p:clrMapOvr>
    <a:masterClrMapping/>
  </p:clrMapOvr>
  <mc:AlternateContent xmlns:mc="http://schemas.openxmlformats.org/markup-compatibility/2006" xmlns:p14="http://schemas.microsoft.com/office/powerpoint/2010/main">
    <mc:Choice Requires="p14">
      <p:transition spd="slow" p14:dur="2000" advTm="6696"/>
    </mc:Choice>
    <mc:Fallback xmlns="">
      <p:transition spd="slow" advTm="6696"/>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Motivation</a:t>
            </a:r>
            <a:endParaRPr lang="en-US" dirty="0">
              <a:solidFill>
                <a:schemeClr val="tx2"/>
              </a:solidFill>
            </a:endParaRPr>
          </a:p>
        </p:txBody>
      </p:sp>
      <p:sp>
        <p:nvSpPr>
          <p:cNvPr id="3" name="Content Placeholder 2"/>
          <p:cNvSpPr>
            <a:spLocks noGrp="1"/>
          </p:cNvSpPr>
          <p:nvPr>
            <p:ph idx="1"/>
          </p:nvPr>
        </p:nvSpPr>
        <p:spPr>
          <a:xfrm>
            <a:off x="457200" y="1447800"/>
            <a:ext cx="8229600" cy="4800600"/>
          </a:xfrm>
        </p:spPr>
        <p:txBody>
          <a:bodyPr>
            <a:normAutofit/>
          </a:bodyPr>
          <a:lstStyle/>
          <a:p>
            <a:endParaRPr lang="en-US" dirty="0" smtClean="0"/>
          </a:p>
          <a:p>
            <a:r>
              <a:rPr lang="en-US" dirty="0" smtClean="0"/>
              <a:t>Classical MAB models have a </a:t>
            </a:r>
            <a:r>
              <a:rPr lang="en-US" b="1" dirty="0" smtClean="0">
                <a:solidFill>
                  <a:srgbClr val="FF0000"/>
                </a:solidFill>
              </a:rPr>
              <a:t>single</a:t>
            </a:r>
            <a:r>
              <a:rPr lang="en-US" dirty="0" smtClean="0"/>
              <a:t> agent.</a:t>
            </a:r>
          </a:p>
          <a:p>
            <a:pPr marL="0" indent="0">
              <a:buNone/>
            </a:pPr>
            <a:endParaRPr lang="en-US" dirty="0" smtClean="0"/>
          </a:p>
          <a:p>
            <a:r>
              <a:rPr lang="en-US" dirty="0" smtClean="0"/>
              <a:t>What happens when other agents influence arm rewards?</a:t>
            </a:r>
            <a:br>
              <a:rPr lang="en-US" dirty="0" smtClean="0"/>
            </a:br>
            <a:endParaRPr lang="en-US" dirty="0" smtClean="0"/>
          </a:p>
          <a:p>
            <a:r>
              <a:rPr lang="en-US" dirty="0" smtClean="0"/>
              <a:t>Do standard learning algorithms lead to any equilibrium?</a:t>
            </a:r>
            <a:endParaRPr lang="en-US" dirty="0"/>
          </a:p>
        </p:txBody>
      </p:sp>
    </p:spTree>
    <p:custDataLst>
      <p:tags r:id="rId1"/>
    </p:custDataLst>
    <p:extLst>
      <p:ext uri="{BB962C8B-B14F-4D97-AF65-F5344CB8AC3E}">
        <p14:creationId xmlns:p14="http://schemas.microsoft.com/office/powerpoint/2010/main" val="1545616953"/>
      </p:ext>
    </p:extLst>
  </p:cSld>
  <p:clrMapOvr>
    <a:masterClrMapping/>
  </p:clrMapOvr>
  <mc:AlternateContent xmlns:mc="http://schemas.openxmlformats.org/markup-compatibility/2006" xmlns:p14="http://schemas.microsoft.com/office/powerpoint/2010/main">
    <mc:Choice Requires="p14">
      <p:transition spd="slow" p14:dur="2000" advTm="37337"/>
    </mc:Choice>
    <mc:Fallback xmlns="">
      <p:transition spd="slow" advTm="373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solidFill>
                  <a:schemeClr val="tx2"/>
                </a:solidFill>
              </a:rPr>
              <a:t>Dynamics</a:t>
            </a:r>
            <a:endParaRPr lang="en-US" dirty="0">
              <a:solidFill>
                <a:schemeClr val="tx2"/>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b="1" i="1" u="sng" dirty="0" smtClean="0">
                    <a:solidFill>
                      <a:srgbClr val="00B050"/>
                    </a:solidFill>
                  </a:rPr>
                  <a:t>Theorem</a:t>
                </a:r>
                <a:r>
                  <a:rPr lang="en-US" b="1" i="1" dirty="0" smtClean="0"/>
                  <a:t> :</a:t>
                </a:r>
                <a:r>
                  <a:rPr lang="en-US" dirty="0" smtClean="0"/>
                  <a:t>  </a:t>
                </a:r>
              </a:p>
              <a:p>
                <a:pPr marL="0" indent="0">
                  <a:buNone/>
                </a:pPr>
                <a:r>
                  <a:rPr lang="en-US" dirty="0" smtClean="0"/>
                  <a:t>Let </a:t>
                </a:r>
                <a14:m>
                  <m:oMath xmlns:m="http://schemas.openxmlformats.org/officeDocument/2006/math">
                    <m:r>
                      <a:rPr lang="en-US" i="1" dirty="0">
                        <a:latin typeface="Cambria Math"/>
                      </a:rPr>
                      <m:t>𝑇</m:t>
                    </m:r>
                    <m:r>
                      <a:rPr lang="el-GR" b="1" i="1" baseline="-25000" dirty="0">
                        <a:latin typeface="Cambria Math"/>
                        <a:ea typeface="Gulim"/>
                      </a:rPr>
                      <m:t>𝝈</m:t>
                    </m:r>
                  </m:oMath>
                </a14:m>
                <a:r>
                  <a:rPr lang="en-US" b="1" baseline="-25000" dirty="0">
                    <a:latin typeface="Gulim"/>
                    <a:ea typeface="Gulim"/>
                  </a:rPr>
                  <a:t>  </a:t>
                </a:r>
                <a:r>
                  <a:rPr lang="en-US" dirty="0"/>
                  <a:t>denote map </a:t>
                </a:r>
                <a:r>
                  <a:rPr lang="en-US" dirty="0" smtClean="0"/>
                  <a:t>from </a:t>
                </a:r>
                <a14:m>
                  <m:oMath xmlns:m="http://schemas.openxmlformats.org/officeDocument/2006/math">
                    <m:r>
                      <a:rPr lang="el-GR" b="1" i="1" dirty="0">
                        <a:latin typeface="Cambria Math"/>
                      </a:rPr>
                      <m:t>𝝁</m:t>
                    </m:r>
                    <m:r>
                      <a:rPr lang="en-US" b="1" i="1" baseline="-25000" dirty="0">
                        <a:latin typeface="Cambria Math"/>
                      </a:rPr>
                      <m:t>𝒕</m:t>
                    </m:r>
                  </m:oMath>
                </a14:m>
                <a:r>
                  <a:rPr lang="en-US" dirty="0"/>
                  <a:t>  to </a:t>
                </a:r>
                <a14:m>
                  <m:oMath xmlns:m="http://schemas.openxmlformats.org/officeDocument/2006/math">
                    <m:r>
                      <a:rPr lang="el-GR" b="1" i="1" dirty="0">
                        <a:latin typeface="Cambria Math"/>
                      </a:rPr>
                      <m:t>𝝁</m:t>
                    </m:r>
                    <m:r>
                      <a:rPr lang="en-US" b="1" i="1" baseline="-25000" dirty="0" smtClean="0">
                        <a:latin typeface="Cambria Math"/>
                      </a:rPr>
                      <m:t>𝒕</m:t>
                    </m:r>
                    <m:r>
                      <a:rPr lang="en-US" b="1" i="1" baseline="-25000" dirty="0" smtClean="0">
                        <a:latin typeface="Cambria Math"/>
                      </a:rPr>
                      <m:t>+</m:t>
                    </m:r>
                    <m:r>
                      <a:rPr lang="en-US" b="1" i="1" baseline="-25000" dirty="0" smtClean="0">
                        <a:latin typeface="Cambria Math"/>
                      </a:rPr>
                      <m:t>𝟏</m:t>
                    </m:r>
                    <m:r>
                      <a:rPr lang="en-US" b="1" baseline="-25000" dirty="0" smtClean="0">
                        <a:latin typeface="Cambria Math"/>
                      </a:rPr>
                      <m:t> </m:t>
                    </m:r>
                  </m:oMath>
                </a14:m>
                <a:r>
                  <a:rPr lang="en-US" dirty="0"/>
                  <a:t>. </a:t>
                </a:r>
                <a:endParaRPr lang="en-US" dirty="0" smtClean="0"/>
              </a:p>
              <a:p>
                <a:pPr marL="0" indent="0">
                  <a:buNone/>
                </a:pPr>
                <a:r>
                  <a:rPr lang="en-US" dirty="0" smtClean="0"/>
                  <a:t>Assume </a:t>
                </a:r>
                <a14:m>
                  <m:oMath xmlns:m="http://schemas.openxmlformats.org/officeDocument/2006/math">
                    <m:r>
                      <a:rPr lang="en-US" i="1" dirty="0">
                        <a:latin typeface="Cambria Math"/>
                      </a:rPr>
                      <m:t>𝑄</m:t>
                    </m:r>
                    <m:r>
                      <a:rPr lang="en-US" i="1" dirty="0">
                        <a:latin typeface="Cambria Math"/>
                      </a:rPr>
                      <m:t>(</m:t>
                    </m:r>
                    <m:r>
                      <m:rPr>
                        <m:sty m:val="p"/>
                      </m:rPr>
                      <a:rPr lang="el-GR" i="1" dirty="0">
                        <a:latin typeface="Cambria Math"/>
                      </a:rPr>
                      <m:t>θ</m:t>
                    </m:r>
                    <m:r>
                      <a:rPr lang="en-US" i="1" dirty="0">
                        <a:latin typeface="Cambria Math"/>
                      </a:rPr>
                      <m:t>,.) </m:t>
                    </m:r>
                  </m:oMath>
                </a14:m>
                <a:r>
                  <a:rPr lang="en-US" dirty="0" smtClean="0"/>
                  <a:t>is </a:t>
                </a:r>
                <a14:m>
                  <m:oMath xmlns:m="http://schemas.openxmlformats.org/officeDocument/2006/math">
                    <m:r>
                      <a:rPr lang="en-US" i="1" dirty="0" smtClean="0">
                        <a:latin typeface="Cambria Math"/>
                      </a:rPr>
                      <m:t>𝐿</m:t>
                    </m:r>
                    <m:r>
                      <a:rPr lang="en-US" i="1" dirty="0" smtClean="0">
                        <a:latin typeface="Cambria Math"/>
                      </a:rPr>
                      <m:t> </m:t>
                    </m:r>
                  </m:oMath>
                </a14:m>
                <a:r>
                  <a:rPr lang="en-US" dirty="0" smtClean="0"/>
                  <a:t>- </a:t>
                </a:r>
                <a:r>
                  <a:rPr lang="en-US" dirty="0" err="1" smtClean="0"/>
                  <a:t>Lipschitz</a:t>
                </a:r>
                <a:r>
                  <a:rPr lang="en-US" dirty="0" smtClean="0"/>
                  <a:t>  for every </a:t>
                </a:r>
                <a:r>
                  <a:rPr lang="el-GR" dirty="0" smtClean="0"/>
                  <a:t>θ</a:t>
                </a:r>
                <a:r>
                  <a:rPr lang="en-US" dirty="0" smtClean="0"/>
                  <a:t>.</a:t>
                </a:r>
              </a:p>
              <a:p>
                <a:pPr marL="0" indent="0">
                  <a:buNone/>
                </a:pPr>
                <a:r>
                  <a:rPr lang="en-US" dirty="0" smtClean="0"/>
                  <a:t>Then </a:t>
                </a:r>
                <a14:m>
                  <m:oMath xmlns:m="http://schemas.openxmlformats.org/officeDocument/2006/math">
                    <m:r>
                      <a:rPr lang="en-US" i="1" dirty="0" smtClean="0">
                        <a:latin typeface="Cambria Math"/>
                      </a:rPr>
                      <m:t>𝑇</m:t>
                    </m:r>
                    <m:r>
                      <a:rPr lang="el-GR" b="1" i="1" baseline="-25000" dirty="0" smtClean="0">
                        <a:latin typeface="Cambria Math"/>
                        <a:ea typeface="Gulim"/>
                      </a:rPr>
                      <m:t>𝝈</m:t>
                    </m:r>
                  </m:oMath>
                </a14:m>
                <a:r>
                  <a:rPr lang="en-US" b="1" baseline="-25000" dirty="0" smtClean="0">
                    <a:latin typeface="Gulim"/>
                    <a:ea typeface="Gulim"/>
                  </a:rPr>
                  <a:t> </a:t>
                </a:r>
                <a:r>
                  <a:rPr lang="en-US" dirty="0" smtClean="0"/>
                  <a:t>is a contraction map (in total variation) if: </a:t>
                </a:r>
                <a14:m>
                  <m:oMath xmlns:m="http://schemas.openxmlformats.org/officeDocument/2006/math">
                    <m:r>
                      <a:rPr lang="en-US" b="0" i="0" dirty="0" smtClean="0">
                        <a:solidFill>
                          <a:schemeClr val="tx1"/>
                        </a:solidFill>
                        <a:latin typeface="Cambria Math"/>
                      </a:rPr>
                      <m:t> </m:t>
                    </m:r>
                    <m:r>
                      <a:rPr lang="el-GR" i="1" dirty="0" smtClean="0">
                        <a:solidFill>
                          <a:schemeClr val="tx1"/>
                        </a:solidFill>
                        <a:latin typeface="Cambria Math"/>
                      </a:rPr>
                      <m:t>𝛽</m:t>
                    </m:r>
                    <m:d>
                      <m:dPr>
                        <m:ctrlPr>
                          <a:rPr lang="en-US" i="1" dirty="0" smtClean="0">
                            <a:solidFill>
                              <a:schemeClr val="tx1"/>
                            </a:solidFill>
                            <a:latin typeface="Cambria Math"/>
                          </a:rPr>
                        </m:ctrlPr>
                      </m:dPr>
                      <m:e>
                        <m:r>
                          <a:rPr lang="en-US" i="1" dirty="0" smtClean="0">
                            <a:solidFill>
                              <a:schemeClr val="tx1"/>
                            </a:solidFill>
                            <a:latin typeface="Cambria Math"/>
                          </a:rPr>
                          <m:t>1+</m:t>
                        </m:r>
                        <m:r>
                          <a:rPr lang="en-US" i="1" dirty="0" smtClean="0">
                            <a:solidFill>
                              <a:schemeClr val="tx1"/>
                            </a:solidFill>
                            <a:latin typeface="Cambria Math"/>
                          </a:rPr>
                          <m:t>𝐿</m:t>
                        </m:r>
                      </m:e>
                    </m:d>
                    <m:r>
                      <a:rPr lang="en-US" i="1" dirty="0" smtClean="0">
                        <a:solidFill>
                          <a:schemeClr val="tx1"/>
                        </a:solidFill>
                        <a:latin typeface="Cambria Math"/>
                      </a:rPr>
                      <m:t>&lt;1</m:t>
                    </m:r>
                  </m:oMath>
                </a14:m>
                <a:endParaRPr lang="en-US" dirty="0" smtClean="0">
                  <a:solidFill>
                    <a:srgbClr val="C00000"/>
                  </a:solidFill>
                </a:endParaRPr>
              </a:p>
              <a:p>
                <a:pPr marL="0" indent="0">
                  <a:buNone/>
                </a:pPr>
                <a:endParaRPr lang="en-US" baseline="-25000" dirty="0"/>
              </a:p>
              <a:p>
                <a:r>
                  <a:rPr lang="en-US" dirty="0" smtClean="0"/>
                  <a:t>Proof uses a coupling argument on the bandit process, </a:t>
                </a:r>
                <a14:m>
                  <m:oMath xmlns:m="http://schemas.openxmlformats.org/officeDocument/2006/math">
                    <m:d>
                      <m:dPr>
                        <m:ctrlPr>
                          <a:rPr lang="en-US" b="1" i="1" dirty="0" smtClean="0">
                            <a:latin typeface="Cambria Math"/>
                          </a:rPr>
                        </m:ctrlPr>
                      </m:dPr>
                      <m:e>
                        <m:r>
                          <a:rPr lang="en-US" b="1" i="1" dirty="0" err="1">
                            <a:latin typeface="Cambria Math"/>
                          </a:rPr>
                          <m:t>𝒛</m:t>
                        </m:r>
                        <m:r>
                          <a:rPr lang="en-US" i="1" baseline="-25000" dirty="0" err="1">
                            <a:latin typeface="Cambria Math"/>
                          </a:rPr>
                          <m:t>𝑡</m:t>
                        </m:r>
                        <m:r>
                          <a:rPr lang="en-US" i="1" baseline="-25000" dirty="0">
                            <a:latin typeface="Cambria Math"/>
                          </a:rPr>
                          <m:t> </m:t>
                        </m:r>
                        <m:r>
                          <a:rPr lang="en-US" i="1" dirty="0">
                            <a:latin typeface="Cambria Math"/>
                          </a:rPr>
                          <m:t>,</m:t>
                        </m:r>
                        <m:r>
                          <a:rPr lang="el-GR" b="1" i="1" dirty="0">
                            <a:latin typeface="Cambria Math"/>
                          </a:rPr>
                          <m:t> </m:t>
                        </m:r>
                        <m:r>
                          <a:rPr lang="el-GR" b="1" i="1" dirty="0">
                            <a:latin typeface="Cambria Math"/>
                          </a:rPr>
                          <m:t>𝜽</m:t>
                        </m:r>
                        <m:r>
                          <a:rPr lang="en-US" i="1" baseline="-25000" dirty="0">
                            <a:latin typeface="Cambria Math"/>
                          </a:rPr>
                          <m:t>𝑡</m:t>
                        </m:r>
                      </m:e>
                    </m:d>
                    <m:r>
                      <a:rPr lang="en-US" b="0" i="0" baseline="-25000" dirty="0" smtClean="0">
                        <a:latin typeface="Cambria Math"/>
                      </a:rPr>
                      <m:t> </m:t>
                    </m:r>
                  </m:oMath>
                </a14:m>
                <a:r>
                  <a:rPr lang="en-US" baseline="-25000"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4"/>
                <a:stretch>
                  <a:fillRect l="-1852" t="-1752" r="-889"/>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1944644227"/>
      </p:ext>
    </p:extLst>
  </p:cSld>
  <p:clrMapOvr>
    <a:masterClrMapping/>
  </p:clrMapOvr>
  <mc:AlternateContent xmlns:mc="http://schemas.openxmlformats.org/markup-compatibility/2006" xmlns:p14="http://schemas.microsoft.com/office/powerpoint/2010/main">
    <mc:Choice Requires="p14">
      <p:transition spd="slow" p14:dur="2000" advTm="135955"/>
    </mc:Choice>
    <mc:Fallback xmlns="">
      <p:transition spd="slow" advTm="13595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2"/>
                </a:solidFill>
              </a:rPr>
              <a:t>Uniqueness and Convergence</a:t>
            </a:r>
            <a:endParaRPr lang="en-US" dirty="0">
              <a:solidFill>
                <a:schemeClr val="tx2"/>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600200"/>
                <a:ext cx="8229600" cy="4525963"/>
              </a:xfrm>
            </p:spPr>
            <p:txBody>
              <a:bodyPr>
                <a:normAutofit lnSpcReduction="10000"/>
              </a:bodyPr>
              <a:lstStyle/>
              <a:p>
                <a:pPr marL="514350" indent="-514350">
                  <a:buFont typeface="+mj-lt"/>
                  <a:buAutoNum type="arabicPeriod"/>
                </a:pPr>
                <a:r>
                  <a:rPr lang="en-US" dirty="0" smtClean="0"/>
                  <a:t>Fixed </a:t>
                </a:r>
                <a:r>
                  <a:rPr lang="en-US" dirty="0"/>
                  <a:t>points for </a:t>
                </a:r>
                <a14:m>
                  <m:oMath xmlns:m="http://schemas.openxmlformats.org/officeDocument/2006/math">
                    <m:r>
                      <a:rPr lang="en-US" i="1" dirty="0">
                        <a:latin typeface="Cambria Math"/>
                      </a:rPr>
                      <m:t>𝑇</m:t>
                    </m:r>
                    <m:r>
                      <a:rPr lang="el-GR" b="1" i="1" baseline="-25000" dirty="0">
                        <a:latin typeface="Cambria Math"/>
                        <a:ea typeface="Gulim"/>
                      </a:rPr>
                      <m:t>𝝈</m:t>
                    </m:r>
                    <m:r>
                      <a:rPr lang="el-GR" b="1" i="1" dirty="0">
                        <a:latin typeface="Cambria Math"/>
                        <a:ea typeface="Cambria Math"/>
                      </a:rPr>
                      <m:t>⇔</m:t>
                    </m:r>
                  </m:oMath>
                </a14:m>
                <a:r>
                  <a:rPr lang="en-US" b="1" baseline="-25000" dirty="0">
                    <a:latin typeface="Gulim"/>
                    <a:ea typeface="Gulim"/>
                  </a:rPr>
                  <a:t>  </a:t>
                </a:r>
                <a:r>
                  <a:rPr lang="en-US" dirty="0" smtClean="0"/>
                  <a:t>MFE</a:t>
                </a:r>
              </a:p>
              <a:p>
                <a:pPr marL="514350" indent="-514350">
                  <a:buFont typeface="+mj-lt"/>
                  <a:buAutoNum type="arabicPeriod"/>
                </a:pPr>
                <a:r>
                  <a:rPr lang="en-US" dirty="0" smtClean="0"/>
                  <a:t>For arbitrary initial </a:t>
                </a:r>
                <a14:m>
                  <m:oMath xmlns:m="http://schemas.openxmlformats.org/officeDocument/2006/math">
                    <m:r>
                      <a:rPr lang="el-GR" b="1" i="1" dirty="0" smtClean="0">
                        <a:latin typeface="Cambria Math"/>
                      </a:rPr>
                      <m:t>𝝁</m:t>
                    </m:r>
                  </m:oMath>
                </a14:m>
                <a:r>
                  <a:rPr lang="en-US" b="1" dirty="0" smtClean="0"/>
                  <a:t>,</a:t>
                </a:r>
                <a:r>
                  <a:rPr lang="en-US" dirty="0" smtClean="0"/>
                  <a:t> mean field evolution is:</a:t>
                </a:r>
              </a:p>
              <a:p>
                <a:pPr marL="0" indent="0">
                  <a:buNone/>
                </a:pPr>
                <a:r>
                  <a:rPr lang="en-US" b="1" dirty="0" smtClean="0"/>
                  <a:t>	</a:t>
                </a:r>
                <a14:m>
                  <m:oMath xmlns:m="http://schemas.openxmlformats.org/officeDocument/2006/math">
                    <m:r>
                      <a:rPr lang="el-GR" b="1" i="1" dirty="0" smtClean="0">
                        <a:latin typeface="Cambria Math"/>
                      </a:rPr>
                      <m:t>𝝁</m:t>
                    </m:r>
                    <m:r>
                      <a:rPr lang="en-US" b="1" i="1" dirty="0" smtClean="0">
                        <a:latin typeface="Cambria Math"/>
                      </a:rPr>
                      <m:t>, </m:t>
                    </m:r>
                    <m:r>
                      <a:rPr lang="en-US" i="1" dirty="0" smtClean="0">
                        <a:latin typeface="Cambria Math"/>
                      </a:rPr>
                      <m:t>𝑇</m:t>
                    </m:r>
                    <m:r>
                      <a:rPr lang="el-GR" b="1" i="1" baseline="-25000" dirty="0" smtClean="0">
                        <a:latin typeface="Cambria Math"/>
                        <a:ea typeface="Gulim"/>
                      </a:rPr>
                      <m:t>𝝈</m:t>
                    </m:r>
                    <m:r>
                      <a:rPr lang="el-GR" b="1" i="1" dirty="0" smtClean="0">
                        <a:latin typeface="Cambria Math"/>
                      </a:rPr>
                      <m:t> </m:t>
                    </m:r>
                    <m:d>
                      <m:dPr>
                        <m:ctrlPr>
                          <a:rPr lang="en-US" b="1" i="1" dirty="0" smtClean="0">
                            <a:latin typeface="Cambria Math"/>
                          </a:rPr>
                        </m:ctrlPr>
                      </m:dPr>
                      <m:e>
                        <m:r>
                          <a:rPr lang="el-GR" b="1" i="1" dirty="0" smtClean="0">
                            <a:latin typeface="Cambria Math"/>
                          </a:rPr>
                          <m:t>𝝁</m:t>
                        </m:r>
                      </m:e>
                    </m:d>
                    <m:r>
                      <a:rPr lang="en-US" b="1" i="1" dirty="0" smtClean="0">
                        <a:latin typeface="Cambria Math"/>
                      </a:rPr>
                      <m:t>, </m:t>
                    </m:r>
                    <m:r>
                      <a:rPr lang="en-US" i="1" dirty="0" smtClean="0">
                        <a:latin typeface="Cambria Math"/>
                      </a:rPr>
                      <m:t>𝑇</m:t>
                    </m:r>
                    <m:r>
                      <a:rPr lang="en-US" i="1" baseline="30000" dirty="0" smtClean="0">
                        <a:latin typeface="Cambria Math"/>
                      </a:rPr>
                      <m:t>2</m:t>
                    </m:r>
                    <m:r>
                      <a:rPr lang="el-GR" b="1" i="1" baseline="-25000" dirty="0" smtClean="0">
                        <a:latin typeface="Cambria Math"/>
                        <a:ea typeface="Gulim"/>
                      </a:rPr>
                      <m:t>𝝈</m:t>
                    </m:r>
                    <m:r>
                      <a:rPr lang="el-GR" b="1" i="1" dirty="0" smtClean="0">
                        <a:latin typeface="Cambria Math"/>
                      </a:rPr>
                      <m:t> </m:t>
                    </m:r>
                    <m:d>
                      <m:dPr>
                        <m:ctrlPr>
                          <a:rPr lang="en-US" b="1" i="1" dirty="0" smtClean="0">
                            <a:latin typeface="Cambria Math"/>
                            <a:ea typeface="Gulim"/>
                          </a:rPr>
                        </m:ctrlPr>
                      </m:dPr>
                      <m:e>
                        <m:r>
                          <a:rPr lang="el-GR" b="1" i="1" dirty="0" smtClean="0">
                            <a:latin typeface="Cambria Math"/>
                          </a:rPr>
                          <m:t>𝝁</m:t>
                        </m:r>
                      </m:e>
                    </m:d>
                    <m:r>
                      <a:rPr lang="en-US" b="1" i="1" dirty="0" smtClean="0">
                        <a:latin typeface="Cambria Math"/>
                      </a:rPr>
                      <m:t>, </m:t>
                    </m:r>
                    <m:r>
                      <a:rPr lang="en-US" i="1" dirty="0" smtClean="0">
                        <a:latin typeface="Cambria Math"/>
                      </a:rPr>
                      <m:t>𝑇</m:t>
                    </m:r>
                    <m:r>
                      <a:rPr lang="en-US" i="1" baseline="30000" dirty="0" smtClean="0">
                        <a:latin typeface="Cambria Math"/>
                      </a:rPr>
                      <m:t>3</m:t>
                    </m:r>
                    <m:r>
                      <a:rPr lang="el-GR" b="1" i="1" baseline="-25000" dirty="0" smtClean="0">
                        <a:latin typeface="Cambria Math"/>
                        <a:ea typeface="Gulim"/>
                      </a:rPr>
                      <m:t>𝝈</m:t>
                    </m:r>
                    <m:r>
                      <a:rPr lang="el-GR" b="1" i="1" dirty="0" smtClean="0">
                        <a:latin typeface="Cambria Math"/>
                      </a:rPr>
                      <m:t> </m:t>
                    </m:r>
                    <m:d>
                      <m:dPr>
                        <m:ctrlPr>
                          <a:rPr lang="en-US" b="1" i="1" dirty="0" smtClean="0">
                            <a:latin typeface="Cambria Math"/>
                            <a:ea typeface="Gulim"/>
                          </a:rPr>
                        </m:ctrlPr>
                      </m:dPr>
                      <m:e>
                        <m:r>
                          <a:rPr lang="el-GR" b="1" i="1" dirty="0" smtClean="0">
                            <a:latin typeface="Cambria Math"/>
                          </a:rPr>
                          <m:t>𝝁</m:t>
                        </m:r>
                      </m:e>
                    </m:d>
                    <m:r>
                      <a:rPr lang="en-US" b="1" i="1" dirty="0" smtClean="0">
                        <a:latin typeface="Cambria Math"/>
                      </a:rPr>
                      <m:t>…</m:t>
                    </m:r>
                  </m:oMath>
                </a14:m>
                <a:endParaRPr lang="en-US" b="1" dirty="0" smtClean="0"/>
              </a:p>
              <a:p>
                <a:pPr marL="0" indent="0">
                  <a:buNone/>
                </a:pPr>
                <a:endParaRPr lang="en-US" dirty="0"/>
              </a:p>
              <a:p>
                <a:pPr marL="0" indent="0">
                  <a:buNone/>
                </a:pPr>
                <a:r>
                  <a:rPr lang="en-US" dirty="0" smtClean="0"/>
                  <a:t>When </a:t>
                </a:r>
                <a14:m>
                  <m:oMath xmlns:m="http://schemas.openxmlformats.org/officeDocument/2006/math">
                    <m:r>
                      <a:rPr lang="en-US" i="1" dirty="0" smtClean="0">
                        <a:latin typeface="Cambria Math"/>
                      </a:rPr>
                      <m:t>𝑇</m:t>
                    </m:r>
                    <m:r>
                      <a:rPr lang="el-GR" b="1" i="1" baseline="-25000" dirty="0" smtClean="0">
                        <a:latin typeface="Cambria Math"/>
                        <a:ea typeface="Gulim"/>
                      </a:rPr>
                      <m:t>𝝈</m:t>
                    </m:r>
                    <m:r>
                      <a:rPr lang="en-US" b="1" i="1" baseline="-25000" dirty="0" smtClean="0">
                        <a:latin typeface="Cambria Math"/>
                        <a:ea typeface="Gulim"/>
                      </a:rPr>
                      <m:t>  </m:t>
                    </m:r>
                  </m:oMath>
                </a14:m>
                <a:r>
                  <a:rPr lang="en-US" dirty="0" smtClean="0"/>
                  <a:t>is a contraction (w.r.t. </a:t>
                </a:r>
                <a14:m>
                  <m:oMath xmlns:m="http://schemas.openxmlformats.org/officeDocument/2006/math">
                    <m:r>
                      <a:rPr lang="en-US" i="1" dirty="0" smtClean="0">
                        <a:latin typeface="Cambria Math"/>
                      </a:rPr>
                      <m:t>𝑑</m:t>
                    </m:r>
                    <m:r>
                      <a:rPr lang="en-US" i="1" baseline="-25000" dirty="0" smtClean="0">
                        <a:latin typeface="Cambria Math"/>
                      </a:rPr>
                      <m:t>𝑇𝑉</m:t>
                    </m:r>
                  </m:oMath>
                </a14:m>
                <a:r>
                  <a:rPr lang="en-US" dirty="0" smtClean="0"/>
                  <a:t>):</a:t>
                </a:r>
              </a:p>
              <a:p>
                <a:pPr marL="971550" lvl="1" indent="-514350">
                  <a:buFont typeface="+mj-lt"/>
                  <a:buAutoNum type="arabicPeriod"/>
                </a:pPr>
                <a:r>
                  <a:rPr lang="en-US" sz="3200" dirty="0" smtClean="0"/>
                  <a:t>There exists a unique MFE </a:t>
                </a:r>
                <a14:m>
                  <m:oMath xmlns:m="http://schemas.openxmlformats.org/officeDocument/2006/math">
                    <m:r>
                      <a:rPr lang="el-GR" sz="3200" b="1" i="1" dirty="0" smtClean="0">
                        <a:latin typeface="Cambria Math"/>
                      </a:rPr>
                      <m:t>𝝁</m:t>
                    </m:r>
                    <m:r>
                      <a:rPr lang="en-US" sz="3200" b="1" i="1" dirty="0" smtClean="0">
                        <a:latin typeface="Cambria Math"/>
                      </a:rPr>
                      <m:t>∗</m:t>
                    </m:r>
                  </m:oMath>
                </a14:m>
                <a:endParaRPr lang="en-US" sz="3200" b="1" dirty="0" smtClean="0"/>
              </a:p>
              <a:p>
                <a:pPr marL="971550" lvl="1" indent="-514350">
                  <a:buFont typeface="+mj-lt"/>
                  <a:buAutoNum type="arabicPeriod"/>
                </a:pPr>
                <a:r>
                  <a:rPr lang="en-US" sz="3200" dirty="0" smtClean="0"/>
                  <a:t>The </a:t>
                </a:r>
                <a:r>
                  <a:rPr lang="en-US" sz="3200" dirty="0"/>
                  <a:t>mean field trajectory of measures converges to </a:t>
                </a:r>
                <a14:m>
                  <m:oMath xmlns:m="http://schemas.openxmlformats.org/officeDocument/2006/math">
                    <m:r>
                      <a:rPr lang="el-GR" sz="3200" b="1" i="1" dirty="0" smtClean="0">
                        <a:latin typeface="Cambria Math"/>
                      </a:rPr>
                      <m:t>𝝁</m:t>
                    </m:r>
                    <m:r>
                      <a:rPr lang="en-US" sz="3200" b="1" i="1" dirty="0">
                        <a:latin typeface="Cambria Math"/>
                      </a:rPr>
                      <m:t>∗</m:t>
                    </m:r>
                    <m:r>
                      <a:rPr lang="en-US" sz="3200" i="1" dirty="0">
                        <a:latin typeface="Cambria Math"/>
                      </a:rPr>
                      <m:t> </m:t>
                    </m:r>
                  </m:oMath>
                </a14:m>
                <a:endParaRPr lang="en-US" sz="3200"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600200"/>
                <a:ext cx="8229600" cy="4525963"/>
              </a:xfrm>
              <a:blipFill rotWithShape="1">
                <a:blip r:embed="rId4"/>
                <a:stretch>
                  <a:fillRect l="-2000" t="-2965" r="-1259"/>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228646521"/>
      </p:ext>
    </p:extLst>
  </p:cSld>
  <p:clrMapOvr>
    <a:masterClrMapping/>
  </p:clrMapOvr>
  <mc:AlternateContent xmlns:mc="http://schemas.openxmlformats.org/markup-compatibility/2006" xmlns:p14="http://schemas.microsoft.com/office/powerpoint/2010/main">
    <mc:Choice Requires="p14">
      <p:transition spd="slow" p14:dur="2000" advTm="48036"/>
    </mc:Choice>
    <mc:Fallback xmlns="">
      <p:transition spd="slow" advTm="4803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Finite Systems to Limit Model</a:t>
            </a:r>
            <a:endParaRPr lang="en-US" dirty="0">
              <a:solidFill>
                <a:schemeClr val="tx2"/>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smtClean="0"/>
                  <a:t>Rewards depend on</a:t>
                </a:r>
                <a:r>
                  <a:rPr lang="en-US" b="1" dirty="0" smtClean="0"/>
                  <a:t> </a:t>
                </a:r>
                <a14:m>
                  <m:oMath xmlns:m="http://schemas.openxmlformats.org/officeDocument/2006/math">
                    <m:r>
                      <a:rPr lang="en-US" b="1" i="1" dirty="0" smtClean="0">
                        <a:latin typeface="Cambria Math"/>
                      </a:rPr>
                      <m:t>𝒇</m:t>
                    </m:r>
                    <m:r>
                      <a:rPr lang="en-US" b="1" i="1" baseline="30000" dirty="0" smtClean="0">
                        <a:latin typeface="Cambria Math"/>
                      </a:rPr>
                      <m:t>𝒎</m:t>
                    </m:r>
                  </m:oMath>
                </a14:m>
                <a:r>
                  <a:rPr lang="en-US" dirty="0" smtClean="0"/>
                  <a:t>, the </a:t>
                </a:r>
                <a:r>
                  <a:rPr lang="en-US" i="1" dirty="0" smtClean="0"/>
                  <a:t>empirical</a:t>
                </a:r>
                <a:r>
                  <a:rPr lang="en-US" dirty="0" smtClean="0"/>
                  <a:t> population profile of </a:t>
                </a:r>
                <a14:m>
                  <m:oMath xmlns:m="http://schemas.openxmlformats.org/officeDocument/2006/math">
                    <m:r>
                      <a:rPr lang="en-US" i="1" dirty="0" smtClean="0">
                        <a:latin typeface="Cambria Math"/>
                      </a:rPr>
                      <m:t>𝑚</m:t>
                    </m:r>
                  </m:oMath>
                </a14:m>
                <a:r>
                  <a:rPr lang="en-US" dirty="0" smtClean="0"/>
                  <a:t> agents.</a:t>
                </a:r>
              </a:p>
              <a:p>
                <a:endParaRPr lang="en-US" b="1" baseline="30000" dirty="0" smtClean="0"/>
              </a:p>
              <a:p>
                <a14:m>
                  <m:oMath xmlns:m="http://schemas.openxmlformats.org/officeDocument/2006/math">
                    <m:r>
                      <a:rPr lang="el-GR" b="1" i="1" dirty="0" smtClean="0">
                        <a:latin typeface="Cambria Math"/>
                      </a:rPr>
                      <m:t>𝝁</m:t>
                    </m:r>
                    <m:r>
                      <a:rPr lang="en-US" b="1" i="1" baseline="-25000" dirty="0" smtClean="0">
                        <a:latin typeface="Cambria Math"/>
                      </a:rPr>
                      <m:t>𝒕</m:t>
                    </m:r>
                    <m:r>
                      <a:rPr lang="en-US" b="1" i="1" baseline="30000" dirty="0" smtClean="0">
                        <a:latin typeface="Cambria Math"/>
                      </a:rPr>
                      <m:t>𝒎</m:t>
                    </m:r>
                    <m:r>
                      <a:rPr lang="en-US" b="1" i="1" baseline="30000" dirty="0" smtClean="0">
                        <a:latin typeface="Cambria Math"/>
                      </a:rPr>
                      <m:t>  </m:t>
                    </m:r>
                  </m:oMath>
                </a14:m>
                <a:r>
                  <a:rPr lang="en-US" dirty="0" smtClean="0"/>
                  <a:t>is a random probability measure on the (state, type) space. </a:t>
                </a:r>
              </a:p>
              <a:p>
                <a:endParaRPr lang="en-US" dirty="0" smtClean="0"/>
              </a:p>
              <a:p>
                <a:r>
                  <a:rPr lang="en-US" dirty="0" smtClean="0"/>
                  <a:t>(In what sense) does </a:t>
                </a:r>
                <a14:m>
                  <m:oMath xmlns:m="http://schemas.openxmlformats.org/officeDocument/2006/math">
                    <m:r>
                      <a:rPr lang="el-GR" b="1" i="1" dirty="0" smtClean="0">
                        <a:latin typeface="Cambria Math"/>
                      </a:rPr>
                      <m:t>𝝁</m:t>
                    </m:r>
                    <m:r>
                      <a:rPr lang="en-US" b="1" i="1" baseline="-25000" dirty="0" smtClean="0">
                        <a:latin typeface="Cambria Math"/>
                      </a:rPr>
                      <m:t>𝒕</m:t>
                    </m:r>
                    <m:r>
                      <a:rPr lang="en-US" b="1" i="1" baseline="30000" dirty="0" smtClean="0">
                        <a:latin typeface="Cambria Math"/>
                      </a:rPr>
                      <m:t>𝒎</m:t>
                    </m:r>
                    <m:r>
                      <a:rPr lang="en-US" b="1" i="1" baseline="30000" dirty="0" smtClean="0">
                        <a:latin typeface="Cambria Math"/>
                      </a:rPr>
                      <m:t> </m:t>
                    </m:r>
                    <m:r>
                      <a:rPr lang="en-US" i="1">
                        <a:latin typeface="Cambria Math"/>
                        <a:ea typeface="Cambria Math"/>
                      </a:rPr>
                      <m:t>→</m:t>
                    </m:r>
                  </m:oMath>
                </a14:m>
                <a:r>
                  <a:rPr lang="en-US" dirty="0" smtClean="0"/>
                  <a:t> </a:t>
                </a:r>
                <a14:m>
                  <m:oMath xmlns:m="http://schemas.openxmlformats.org/officeDocument/2006/math">
                    <m:r>
                      <a:rPr lang="el-GR" b="1" i="1" dirty="0" smtClean="0">
                        <a:latin typeface="Cambria Math"/>
                      </a:rPr>
                      <m:t>𝝁</m:t>
                    </m:r>
                    <m:r>
                      <a:rPr lang="en-US" b="1" i="1" baseline="-25000" dirty="0" smtClean="0">
                        <a:latin typeface="Cambria Math"/>
                      </a:rPr>
                      <m:t>𝒕</m:t>
                    </m:r>
                  </m:oMath>
                </a14:m>
                <a:r>
                  <a:rPr lang="en-US" dirty="0" smtClean="0"/>
                  <a:t> as  </a:t>
                </a:r>
                <a14:m>
                  <m:oMath xmlns:m="http://schemas.openxmlformats.org/officeDocument/2006/math">
                    <m:r>
                      <a:rPr lang="en-US" b="1" i="1" smtClean="0">
                        <a:latin typeface="Cambria Math"/>
                        <a:ea typeface="Cambria Math"/>
                      </a:rPr>
                      <m:t>𝒎</m:t>
                    </m:r>
                    <m:r>
                      <a:rPr lang="en-US" i="1">
                        <a:latin typeface="Cambria Math"/>
                        <a:ea typeface="Cambria Math"/>
                      </a:rPr>
                      <m:t>→</m:t>
                    </m:r>
                    <m:r>
                      <a:rPr lang="en-US" i="1" smtClean="0">
                        <a:latin typeface="Cambria Math"/>
                        <a:ea typeface="Cambria Math"/>
                      </a:rPr>
                      <m:t>∞</m:t>
                    </m:r>
                  </m:oMath>
                </a14:m>
                <a:r>
                  <a:rPr lang="en-US" dirty="0" smtClean="0"/>
                  <a:t> ? </a:t>
                </a:r>
              </a:p>
              <a:p>
                <a:pPr marL="457200" lvl="1" indent="0">
                  <a:buNone/>
                </a:pPr>
                <a:r>
                  <a:rPr lang="en-US" i="1" dirty="0" smtClean="0">
                    <a:solidFill>
                      <a:srgbClr val="C00000"/>
                    </a:solidFill>
                  </a:rPr>
                  <a:t>i.e. Could trajectories diverge after a long time even for large </a:t>
                </a:r>
                <a14:m>
                  <m:oMath xmlns:m="http://schemas.openxmlformats.org/officeDocument/2006/math">
                    <m:r>
                      <a:rPr lang="en-US" i="1" dirty="0" smtClean="0">
                        <a:solidFill>
                          <a:srgbClr val="C00000"/>
                        </a:solidFill>
                        <a:latin typeface="Cambria Math"/>
                      </a:rPr>
                      <m:t>𝑚</m:t>
                    </m:r>
                  </m:oMath>
                </a14:m>
                <a:r>
                  <a:rPr lang="en-US" i="1" dirty="0" smtClean="0">
                    <a:solidFill>
                      <a:srgbClr val="C00000"/>
                    </a:solidFill>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4"/>
                <a:stretch>
                  <a:fillRect l="-1630" t="-2695" r="-593"/>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589951492"/>
      </p:ext>
    </p:extLst>
  </p:cSld>
  <p:clrMapOvr>
    <a:masterClrMapping/>
  </p:clrMapOvr>
  <mc:AlternateContent xmlns:mc="http://schemas.openxmlformats.org/markup-compatibility/2006" xmlns:p14="http://schemas.microsoft.com/office/powerpoint/2010/main">
    <mc:Choice Requires="p14">
      <p:transition spd="slow" p14:dur="2000" advTm="83401"/>
    </mc:Choice>
    <mc:Fallback xmlns="">
      <p:transition spd="slow" advTm="8340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Approximation Property</a:t>
            </a:r>
            <a:endParaRPr lang="en-US" dirty="0">
              <a:solidFill>
                <a:schemeClr val="tx2"/>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b="1" i="1" u="sng" dirty="0" smtClean="0">
                    <a:solidFill>
                      <a:srgbClr val="00B050"/>
                    </a:solidFill>
                  </a:rPr>
                  <a:t>Theorem</a:t>
                </a:r>
                <a:r>
                  <a:rPr lang="en-US" b="1" i="1" dirty="0" smtClean="0"/>
                  <a:t>:</a:t>
                </a:r>
                <a:r>
                  <a:rPr lang="en-US" dirty="0" smtClean="0"/>
                  <a:t>  As </a:t>
                </a:r>
                <a14:m>
                  <m:oMath xmlns:m="http://schemas.openxmlformats.org/officeDocument/2006/math">
                    <m:r>
                      <a:rPr lang="en-US" b="1" i="1">
                        <a:latin typeface="Cambria Math"/>
                        <a:ea typeface="Cambria Math"/>
                      </a:rPr>
                      <m:t>𝒎</m:t>
                    </m:r>
                    <m:r>
                      <a:rPr lang="en-US" i="1">
                        <a:latin typeface="Cambria Math"/>
                        <a:ea typeface="Cambria Math"/>
                      </a:rPr>
                      <m:t>→∞</m:t>
                    </m:r>
                    <m:r>
                      <a:rPr lang="en-US" b="0" i="0" smtClean="0">
                        <a:latin typeface="Cambria Math"/>
                        <a:ea typeface="Cambria Math"/>
                      </a:rPr>
                      <m:t>, </m:t>
                    </m:r>
                  </m:oMath>
                </a14:m>
                <a:r>
                  <a:rPr lang="en-US" dirty="0" smtClean="0"/>
                  <a:t> </a:t>
                </a:r>
                <a14:m>
                  <m:oMath xmlns:m="http://schemas.openxmlformats.org/officeDocument/2006/math">
                    <m:r>
                      <a:rPr lang="el-GR" b="1" i="1" dirty="0" smtClean="0">
                        <a:latin typeface="Cambria Math"/>
                      </a:rPr>
                      <m:t>𝝁</m:t>
                    </m:r>
                    <m:r>
                      <a:rPr lang="en-US" b="1" i="1" baseline="-25000" dirty="0">
                        <a:latin typeface="Cambria Math"/>
                      </a:rPr>
                      <m:t>𝒕</m:t>
                    </m:r>
                    <m:r>
                      <a:rPr lang="en-US" b="1" i="1" baseline="30000" dirty="0">
                        <a:latin typeface="Cambria Math"/>
                      </a:rPr>
                      <m:t>𝒎</m:t>
                    </m:r>
                    <m:r>
                      <a:rPr lang="en-US" b="1" i="1" baseline="30000" dirty="0">
                        <a:latin typeface="Cambria Math"/>
                      </a:rPr>
                      <m:t> </m:t>
                    </m:r>
                    <m:r>
                      <a:rPr lang="en-US" i="1">
                        <a:latin typeface="Cambria Math"/>
                        <a:ea typeface="Cambria Math"/>
                      </a:rPr>
                      <m:t>→</m:t>
                    </m:r>
                  </m:oMath>
                </a14:m>
                <a:r>
                  <a:rPr lang="en-US" dirty="0"/>
                  <a:t> </a:t>
                </a:r>
                <a14:m>
                  <m:oMath xmlns:m="http://schemas.openxmlformats.org/officeDocument/2006/math">
                    <m:r>
                      <a:rPr lang="el-GR" b="1" i="1" dirty="0" smtClean="0">
                        <a:latin typeface="Cambria Math"/>
                      </a:rPr>
                      <m:t>𝝁</m:t>
                    </m:r>
                    <m:r>
                      <a:rPr lang="en-US" b="1" i="1" baseline="-25000" dirty="0" smtClean="0">
                        <a:latin typeface="Cambria Math"/>
                      </a:rPr>
                      <m:t>𝒕</m:t>
                    </m:r>
                  </m:oMath>
                </a14:m>
                <a:r>
                  <a:rPr lang="en-US" b="1" dirty="0"/>
                  <a:t> </a:t>
                </a:r>
                <a:r>
                  <a:rPr lang="en-US" b="1" dirty="0" smtClean="0"/>
                  <a:t> </a:t>
                </a:r>
                <a:r>
                  <a:rPr lang="en-US" i="1" dirty="0" smtClean="0"/>
                  <a:t>uniformly</a:t>
                </a:r>
                <a:r>
                  <a:rPr lang="en-US" dirty="0" smtClean="0"/>
                  <a:t> in </a:t>
                </a:r>
                <a14:m>
                  <m:oMath xmlns:m="http://schemas.openxmlformats.org/officeDocument/2006/math">
                    <m:r>
                      <a:rPr lang="en-US" i="1" dirty="0" smtClean="0">
                        <a:latin typeface="Cambria Math"/>
                      </a:rPr>
                      <m:t>𝑡</m:t>
                    </m:r>
                  </m:oMath>
                </a14:m>
                <a:r>
                  <a:rPr lang="en-US" dirty="0" smtClean="0"/>
                  <a:t> when </a:t>
                </a:r>
                <a14:m>
                  <m:oMath xmlns:m="http://schemas.openxmlformats.org/officeDocument/2006/math">
                    <m:r>
                      <a:rPr lang="en-US" i="1" dirty="0">
                        <a:latin typeface="Cambria Math"/>
                      </a:rPr>
                      <m:t>𝑇</m:t>
                    </m:r>
                    <m:r>
                      <a:rPr lang="el-GR" b="1" i="1" baseline="-25000" dirty="0">
                        <a:latin typeface="Cambria Math"/>
                        <a:ea typeface="Gulim"/>
                      </a:rPr>
                      <m:t>𝝈</m:t>
                    </m:r>
                  </m:oMath>
                </a14:m>
                <a:r>
                  <a:rPr lang="en-US" b="1" baseline="-25000" dirty="0">
                    <a:latin typeface="Gulim"/>
                    <a:ea typeface="Gulim"/>
                  </a:rPr>
                  <a:t> </a:t>
                </a:r>
                <a:r>
                  <a:rPr lang="en-US" dirty="0"/>
                  <a:t>is a </a:t>
                </a:r>
                <a:r>
                  <a:rPr lang="en-US" dirty="0" smtClean="0"/>
                  <a:t>contraction.</a:t>
                </a:r>
              </a:p>
              <a:p>
                <a:endParaRPr lang="en-US" dirty="0" smtClean="0"/>
              </a:p>
              <a:p>
                <a:r>
                  <a:rPr lang="en-US" dirty="0" smtClean="0"/>
                  <a:t>Proof uses an artificial “auxiliary” system with rewards based on mean field profile.</a:t>
                </a:r>
              </a:p>
              <a:p>
                <a:endParaRPr lang="en-US" dirty="0" smtClean="0"/>
              </a:p>
              <a:p>
                <a:r>
                  <a:rPr lang="en-US" dirty="0" smtClean="0"/>
                  <a:t>Coupling of transitions to enable a bridge from finite to mean field limit via auxiliary system.</a:t>
                </a:r>
              </a:p>
              <a:p>
                <a:pPr marL="0" indent="0">
                  <a:buNone/>
                </a:pPr>
                <a:endParaRPr lang="en-US" b="1"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4"/>
                <a:stretch>
                  <a:fillRect l="-1852" t="-1617" r="-2889" b="-1213"/>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249863306"/>
      </p:ext>
    </p:extLst>
  </p:cSld>
  <p:clrMapOvr>
    <a:masterClrMapping/>
  </p:clrMapOvr>
  <mc:AlternateContent xmlns:mc="http://schemas.openxmlformats.org/markup-compatibility/2006" xmlns:p14="http://schemas.microsoft.com/office/powerpoint/2010/main">
    <mc:Choice Requires="p14">
      <p:transition spd="slow" p14:dur="2000" advTm="43133"/>
    </mc:Choice>
    <mc:Fallback xmlns="">
      <p:transition spd="slow" advTm="4313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Conclusion</a:t>
            </a:r>
            <a:endParaRPr lang="en-US" dirty="0">
              <a:solidFill>
                <a:schemeClr val="tx2"/>
              </a:solidFill>
            </a:endParaRPr>
          </a:p>
        </p:txBody>
      </p:sp>
      <p:sp>
        <p:nvSpPr>
          <p:cNvPr id="3" name="Content Placeholder 2"/>
          <p:cNvSpPr>
            <a:spLocks noGrp="1"/>
          </p:cNvSpPr>
          <p:nvPr>
            <p:ph idx="1"/>
          </p:nvPr>
        </p:nvSpPr>
        <p:spPr/>
        <p:txBody>
          <a:bodyPr>
            <a:normAutofit lnSpcReduction="10000"/>
          </a:bodyPr>
          <a:lstStyle/>
          <a:p>
            <a:r>
              <a:rPr lang="en-US" dirty="0"/>
              <a:t>Agent populations converge to a mean field equilibrium using classical bandit algorithms</a:t>
            </a:r>
            <a:r>
              <a:rPr lang="en-US" dirty="0" smtClean="0"/>
              <a:t>.</a:t>
            </a:r>
          </a:p>
          <a:p>
            <a:r>
              <a:rPr lang="en-US" dirty="0" smtClean="0"/>
              <a:t>Large agent population effectively mitigates non-</a:t>
            </a:r>
            <a:r>
              <a:rPr lang="en-US" dirty="0" err="1" smtClean="0"/>
              <a:t>stationarity</a:t>
            </a:r>
            <a:r>
              <a:rPr lang="en-US" dirty="0"/>
              <a:t> </a:t>
            </a:r>
            <a:r>
              <a:rPr lang="en-US" dirty="0" smtClean="0"/>
              <a:t>in MAB games.</a:t>
            </a:r>
          </a:p>
          <a:p>
            <a:r>
              <a:rPr lang="en-US" dirty="0" smtClean="0"/>
              <a:t>Interesting theoretical results beyond existence: uniqueness, convergence and approximation.</a:t>
            </a:r>
            <a:endParaRPr lang="en-US" dirty="0"/>
          </a:p>
          <a:p>
            <a:r>
              <a:rPr lang="en-US" dirty="0" smtClean="0"/>
              <a:t>Insights are more </a:t>
            </a:r>
            <a:r>
              <a:rPr lang="en-US" dirty="0"/>
              <a:t>general </a:t>
            </a:r>
            <a:r>
              <a:rPr lang="en-US" dirty="0" smtClean="0"/>
              <a:t>than theorem conditions strictly imply.</a:t>
            </a:r>
            <a:endParaRPr lang="en-US" dirty="0"/>
          </a:p>
        </p:txBody>
      </p:sp>
    </p:spTree>
    <p:custDataLst>
      <p:tags r:id="rId1"/>
    </p:custDataLst>
    <p:extLst>
      <p:ext uri="{BB962C8B-B14F-4D97-AF65-F5344CB8AC3E}">
        <p14:creationId xmlns:p14="http://schemas.microsoft.com/office/powerpoint/2010/main" val="1009976859"/>
      </p:ext>
    </p:extLst>
  </p:cSld>
  <p:clrMapOvr>
    <a:masterClrMapping/>
  </p:clrMapOvr>
  <mc:AlternateContent xmlns:mc="http://schemas.openxmlformats.org/markup-compatibility/2006" xmlns:p14="http://schemas.microsoft.com/office/powerpoint/2010/main">
    <mc:Choice Requires="p14">
      <p:transition spd="slow" p14:dur="2000" advTm="47943"/>
    </mc:Choice>
    <mc:Fallback xmlns="">
      <p:transition spd="slow" advTm="4794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Examples</a:t>
            </a:r>
            <a:endParaRPr lang="en-US" dirty="0">
              <a:solidFill>
                <a:schemeClr val="tx2"/>
              </a:solidFill>
            </a:endParaRPr>
          </a:p>
        </p:txBody>
      </p:sp>
      <p:sp>
        <p:nvSpPr>
          <p:cNvPr id="3" name="Content Placeholder 2"/>
          <p:cNvSpPr>
            <a:spLocks noGrp="1"/>
          </p:cNvSpPr>
          <p:nvPr>
            <p:ph idx="1"/>
          </p:nvPr>
        </p:nvSpPr>
        <p:spPr/>
        <p:txBody>
          <a:bodyPr/>
          <a:lstStyle/>
          <a:p>
            <a:r>
              <a:rPr lang="en-US" dirty="0" smtClean="0"/>
              <a:t>Wireless transmitters learning</a:t>
            </a:r>
            <a:br>
              <a:rPr lang="en-US" dirty="0" smtClean="0"/>
            </a:br>
            <a:r>
              <a:rPr lang="en-US" dirty="0" smtClean="0"/>
              <a:t>unknown channels with interference</a:t>
            </a:r>
            <a:endParaRPr lang="en-US" dirty="0"/>
          </a:p>
          <a:p>
            <a:endParaRPr lang="en-US" dirty="0" smtClean="0"/>
          </a:p>
          <a:p>
            <a:r>
              <a:rPr lang="en-US" dirty="0" smtClean="0"/>
              <a:t>Sellers learning about product categories:</a:t>
            </a:r>
            <a:br>
              <a:rPr lang="en-US" dirty="0" smtClean="0"/>
            </a:br>
            <a:r>
              <a:rPr lang="en-US" dirty="0" smtClean="0"/>
              <a:t>e.g</a:t>
            </a:r>
            <a:r>
              <a:rPr lang="en-US" dirty="0"/>
              <a:t>. </a:t>
            </a:r>
            <a:r>
              <a:rPr lang="en-US" dirty="0" smtClean="0"/>
              <a:t>eBay</a:t>
            </a:r>
          </a:p>
          <a:p>
            <a:pPr marL="0" indent="0">
              <a:buNone/>
            </a:pPr>
            <a:endParaRPr lang="en-US" dirty="0"/>
          </a:p>
          <a:p>
            <a:r>
              <a:rPr lang="en-US" dirty="0" smtClean="0"/>
              <a:t>Positive externalities: social gaming.</a:t>
            </a: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a:p>
          <a:p>
            <a:endParaRPr lang="en-US" dirty="0"/>
          </a:p>
          <a:p>
            <a:endParaRPr lang="en-US" dirty="0" smtClean="0"/>
          </a:p>
          <a:p>
            <a:pPr marL="0" indent="0">
              <a:buNone/>
            </a:pPr>
            <a:endParaRPr lang="en-US" dirty="0"/>
          </a:p>
          <a:p>
            <a:pPr marL="0" indent="0">
              <a:buNone/>
            </a:pPr>
            <a:endParaRPr lang="en-US" dirty="0"/>
          </a:p>
        </p:txBody>
      </p:sp>
    </p:spTree>
    <p:custDataLst>
      <p:tags r:id="rId1"/>
    </p:custDataLst>
    <p:extLst>
      <p:ext uri="{BB962C8B-B14F-4D97-AF65-F5344CB8AC3E}">
        <p14:creationId xmlns:p14="http://schemas.microsoft.com/office/powerpoint/2010/main" val="2789221892"/>
      </p:ext>
    </p:extLst>
  </p:cSld>
  <p:clrMapOvr>
    <a:masterClrMapping/>
  </p:clrMapOvr>
  <mc:AlternateContent xmlns:mc="http://schemas.openxmlformats.org/markup-compatibility/2006" xmlns:p14="http://schemas.microsoft.com/office/powerpoint/2010/main">
    <mc:Choice Requires="p14">
      <p:transition spd="slow" p14:dur="2000" advTm="67366"/>
    </mc:Choice>
    <mc:Fallback xmlns="">
      <p:transition spd="slow" advTm="673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Example: Wireless Transmitters</a:t>
            </a:r>
            <a:endParaRPr lang="en-US" dirty="0">
              <a:solidFill>
                <a:schemeClr val="tx2"/>
              </a:solidFill>
            </a:endParaRPr>
          </a:p>
        </p:txBody>
      </p:sp>
      <p:sp>
        <p:nvSpPr>
          <p:cNvPr id="4" name="TextBox 3"/>
          <p:cNvSpPr txBox="1"/>
          <p:nvPr/>
        </p:nvSpPr>
        <p:spPr>
          <a:xfrm>
            <a:off x="5867400" y="2362200"/>
            <a:ext cx="2057400" cy="1200329"/>
          </a:xfrm>
          <a:prstGeom prst="rect">
            <a:avLst/>
          </a:prstGeom>
          <a:noFill/>
        </p:spPr>
        <p:txBody>
          <a:bodyPr wrap="square" rtlCol="0">
            <a:spAutoFit/>
          </a:bodyPr>
          <a:lstStyle/>
          <a:p>
            <a:r>
              <a:rPr lang="en-US" sz="3200" dirty="0" smtClean="0"/>
              <a:t>Channel A</a:t>
            </a:r>
          </a:p>
          <a:p>
            <a:r>
              <a:rPr lang="en-US" sz="4000" b="1" dirty="0" smtClean="0">
                <a:solidFill>
                  <a:srgbClr val="92D050"/>
                </a:solidFill>
              </a:rPr>
              <a:t>0.8</a:t>
            </a:r>
            <a:endParaRPr lang="en-US" sz="4000" b="1" dirty="0">
              <a:solidFill>
                <a:srgbClr val="92D050"/>
              </a:solidFill>
            </a:endParaRPr>
          </a:p>
        </p:txBody>
      </p:sp>
      <p:sp>
        <p:nvSpPr>
          <p:cNvPr id="7" name="TextBox 6"/>
          <p:cNvSpPr txBox="1"/>
          <p:nvPr/>
        </p:nvSpPr>
        <p:spPr>
          <a:xfrm>
            <a:off x="5858022" y="4495799"/>
            <a:ext cx="2057400" cy="1200329"/>
          </a:xfrm>
          <a:prstGeom prst="rect">
            <a:avLst/>
          </a:prstGeom>
          <a:noFill/>
        </p:spPr>
        <p:txBody>
          <a:bodyPr wrap="square" rtlCol="0">
            <a:spAutoFit/>
          </a:bodyPr>
          <a:lstStyle/>
          <a:p>
            <a:r>
              <a:rPr lang="en-US" sz="3200" dirty="0" smtClean="0"/>
              <a:t>Channel B</a:t>
            </a:r>
          </a:p>
          <a:p>
            <a:r>
              <a:rPr lang="en-US" sz="4000" b="1" dirty="0" smtClean="0">
                <a:solidFill>
                  <a:srgbClr val="92D050"/>
                </a:solidFill>
              </a:rPr>
              <a:t>0.6</a:t>
            </a:r>
            <a:endParaRPr lang="en-US" sz="4000" b="1" dirty="0">
              <a:solidFill>
                <a:srgbClr val="92D050"/>
              </a:solidFill>
            </a:endParaRPr>
          </a:p>
        </p:txBody>
      </p:sp>
      <p:sp>
        <p:nvSpPr>
          <p:cNvPr id="5" name="Down Arrow 4"/>
          <p:cNvSpPr/>
          <p:nvPr/>
        </p:nvSpPr>
        <p:spPr>
          <a:xfrm rot="16200000">
            <a:off x="3547404" y="2930770"/>
            <a:ext cx="457200" cy="13036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648200" y="2982408"/>
            <a:ext cx="612668" cy="1200329"/>
          </a:xfrm>
          <a:prstGeom prst="rect">
            <a:avLst/>
          </a:prstGeom>
          <a:noFill/>
        </p:spPr>
        <p:txBody>
          <a:bodyPr wrap="none" rtlCol="0">
            <a:spAutoFit/>
          </a:bodyPr>
          <a:lstStyle/>
          <a:p>
            <a:r>
              <a:rPr lang="en-US" sz="7200" dirty="0" smtClean="0"/>
              <a:t>?</a:t>
            </a:r>
            <a:endParaRPr lang="en-US" sz="7200" dirty="0"/>
          </a:p>
        </p:txBody>
      </p:sp>
      <p:pic>
        <p:nvPicPr>
          <p:cNvPr id="12" name="Picture 31" descr="C:\Users\ramki\AppData\Local\Microsoft\Windows\Temporary Internet Files\Content.IE5\J3LV43RJ\MC90033109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2818" y="2823527"/>
            <a:ext cx="876764" cy="1359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704439"/>
      </p:ext>
    </p:extLst>
  </p:cSld>
  <p:clrMapOvr>
    <a:masterClrMapping/>
  </p:clrMapOvr>
  <mc:AlternateContent xmlns:mc="http://schemas.openxmlformats.org/markup-compatibility/2006" xmlns:p14="http://schemas.microsoft.com/office/powerpoint/2010/main">
    <mc:Choice Requires="p14">
      <p:transition spd="slow" p14:dur="2000" advTm="51684"/>
    </mc:Choice>
    <mc:Fallback xmlns="">
      <p:transition spd="slow" advTm="51684"/>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Example: Wireless Transmitters</a:t>
            </a:r>
            <a:endParaRPr lang="en-US" dirty="0">
              <a:solidFill>
                <a:schemeClr val="tx2"/>
              </a:solidFill>
            </a:endParaRPr>
          </a:p>
        </p:txBody>
      </p:sp>
      <p:sp>
        <p:nvSpPr>
          <p:cNvPr id="4" name="TextBox 3"/>
          <p:cNvSpPr txBox="1"/>
          <p:nvPr/>
        </p:nvSpPr>
        <p:spPr>
          <a:xfrm>
            <a:off x="5867400" y="2362200"/>
            <a:ext cx="2057400" cy="1200329"/>
          </a:xfrm>
          <a:prstGeom prst="rect">
            <a:avLst/>
          </a:prstGeom>
          <a:noFill/>
        </p:spPr>
        <p:txBody>
          <a:bodyPr wrap="square" rtlCol="0">
            <a:spAutoFit/>
          </a:bodyPr>
          <a:lstStyle/>
          <a:p>
            <a:r>
              <a:rPr lang="en-US" sz="3200" dirty="0" smtClean="0"/>
              <a:t>Channel A</a:t>
            </a:r>
          </a:p>
          <a:p>
            <a:r>
              <a:rPr lang="en-US" sz="4000" b="1" dirty="0" smtClean="0">
                <a:solidFill>
                  <a:srgbClr val="92D050"/>
                </a:solidFill>
              </a:rPr>
              <a:t>0.8 </a:t>
            </a:r>
            <a:r>
              <a:rPr lang="en-US" sz="4000" dirty="0" smtClean="0"/>
              <a:t>; </a:t>
            </a:r>
            <a:r>
              <a:rPr lang="en-US" sz="4000" b="1" dirty="0" smtClean="0">
                <a:solidFill>
                  <a:srgbClr val="FF0000"/>
                </a:solidFill>
              </a:rPr>
              <a:t>0.9</a:t>
            </a:r>
            <a:endParaRPr lang="en-US" sz="4000" b="1" dirty="0">
              <a:solidFill>
                <a:srgbClr val="FF0000"/>
              </a:solidFill>
            </a:endParaRPr>
          </a:p>
        </p:txBody>
      </p:sp>
      <p:sp>
        <p:nvSpPr>
          <p:cNvPr id="7" name="TextBox 6"/>
          <p:cNvSpPr txBox="1"/>
          <p:nvPr/>
        </p:nvSpPr>
        <p:spPr>
          <a:xfrm>
            <a:off x="5858022" y="4495799"/>
            <a:ext cx="2057400" cy="1200329"/>
          </a:xfrm>
          <a:prstGeom prst="rect">
            <a:avLst/>
          </a:prstGeom>
          <a:noFill/>
        </p:spPr>
        <p:txBody>
          <a:bodyPr wrap="square" rtlCol="0">
            <a:spAutoFit/>
          </a:bodyPr>
          <a:lstStyle/>
          <a:p>
            <a:r>
              <a:rPr lang="en-US" sz="3200" dirty="0" smtClean="0"/>
              <a:t>Channel B</a:t>
            </a:r>
          </a:p>
          <a:p>
            <a:r>
              <a:rPr lang="en-US" sz="4000" b="1" dirty="0" smtClean="0">
                <a:solidFill>
                  <a:srgbClr val="92D050"/>
                </a:solidFill>
              </a:rPr>
              <a:t>0.6 </a:t>
            </a:r>
            <a:r>
              <a:rPr lang="en-US" sz="4000" dirty="0" smtClean="0"/>
              <a:t>; </a:t>
            </a:r>
            <a:r>
              <a:rPr lang="en-US" sz="4000" b="1" dirty="0" smtClean="0">
                <a:solidFill>
                  <a:srgbClr val="FF0000"/>
                </a:solidFill>
              </a:rPr>
              <a:t>0.1</a:t>
            </a:r>
            <a:endParaRPr lang="en-US" sz="4000" b="1" dirty="0">
              <a:solidFill>
                <a:srgbClr val="FF0000"/>
              </a:solidFill>
            </a:endParaRPr>
          </a:p>
        </p:txBody>
      </p:sp>
      <p:sp>
        <p:nvSpPr>
          <p:cNvPr id="5" name="Down Arrow 4"/>
          <p:cNvSpPr/>
          <p:nvPr/>
        </p:nvSpPr>
        <p:spPr>
          <a:xfrm rot="17612893">
            <a:off x="3526701" y="2598552"/>
            <a:ext cx="457200" cy="13036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648200" y="2946975"/>
            <a:ext cx="612668" cy="1200329"/>
          </a:xfrm>
          <a:prstGeom prst="rect">
            <a:avLst/>
          </a:prstGeom>
          <a:noFill/>
        </p:spPr>
        <p:txBody>
          <a:bodyPr wrap="none" rtlCol="0">
            <a:spAutoFit/>
          </a:bodyPr>
          <a:lstStyle/>
          <a:p>
            <a:r>
              <a:rPr lang="en-US" sz="7200" dirty="0" smtClean="0"/>
              <a:t>?</a:t>
            </a:r>
            <a:endParaRPr lang="en-US" sz="7200" dirty="0"/>
          </a:p>
        </p:txBody>
      </p:sp>
      <p:sp>
        <p:nvSpPr>
          <p:cNvPr id="9" name="Down Arrow 8"/>
          <p:cNvSpPr/>
          <p:nvPr/>
        </p:nvSpPr>
        <p:spPr>
          <a:xfrm rot="14498381">
            <a:off x="3596267" y="3615705"/>
            <a:ext cx="457200" cy="12128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76" name="Picture 28" descr="C:\Users\ramki\AppData\Local\Microsoft\Windows\Temporary Internet Files\Content.IE5\93EQZGUF\MC900323658[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0565" y="4495799"/>
            <a:ext cx="896664" cy="897837"/>
          </a:xfrm>
          <a:prstGeom prst="rect">
            <a:avLst/>
          </a:prstGeom>
          <a:noFill/>
          <a:extLst>
            <a:ext uri="{909E8E84-426E-40DD-AFC4-6F175D3DCCD1}">
              <a14:hiddenFill xmlns:a14="http://schemas.microsoft.com/office/drawing/2010/main">
                <a:solidFill>
                  <a:srgbClr val="FFFFFF"/>
                </a:solidFill>
              </a14:hiddenFill>
            </a:ext>
          </a:extLst>
        </p:spPr>
      </p:pic>
      <p:pic>
        <p:nvPicPr>
          <p:cNvPr id="2079" name="Picture 31" descr="C:\Users\ramki\AppData\Local\Microsoft\Windows\Temporary Internet Files\Content.IE5\J3LV43RJ\MC900331097[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81200" y="1886126"/>
            <a:ext cx="876764" cy="1359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604725"/>
      </p:ext>
    </p:extLst>
  </p:cSld>
  <p:clrMapOvr>
    <a:masterClrMapping/>
  </p:clrMapOvr>
  <mc:AlternateContent xmlns:mc="http://schemas.openxmlformats.org/markup-compatibility/2006" xmlns:p14="http://schemas.microsoft.com/office/powerpoint/2010/main">
    <mc:Choice Requires="p14">
      <p:transition spd="slow" p14:dur="2000" advTm="1143"/>
    </mc:Choice>
    <mc:Fallback xmlns="">
      <p:transition spd="slow" advTm="1143"/>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2"/>
                </a:solidFill>
              </a:rPr>
              <a:t>Modeling the Bandit Game</a:t>
            </a:r>
            <a:endParaRPr lang="en-US" dirty="0">
              <a:solidFill>
                <a:schemeClr val="tx2"/>
              </a:solidFill>
            </a:endParaRPr>
          </a:p>
        </p:txBody>
      </p:sp>
      <p:sp>
        <p:nvSpPr>
          <p:cNvPr id="3" name="Content Placeholder 2"/>
          <p:cNvSpPr>
            <a:spLocks noGrp="1"/>
          </p:cNvSpPr>
          <p:nvPr>
            <p:ph idx="1"/>
          </p:nvPr>
        </p:nvSpPr>
        <p:spPr>
          <a:xfrm>
            <a:off x="457200" y="1447800"/>
            <a:ext cx="8229600" cy="4678363"/>
          </a:xfrm>
        </p:spPr>
        <p:txBody>
          <a:bodyPr>
            <a:normAutofit/>
          </a:bodyPr>
          <a:lstStyle/>
          <a:p>
            <a:endParaRPr lang="en-US" dirty="0" smtClean="0"/>
          </a:p>
          <a:p>
            <a:r>
              <a:rPr lang="en-US" dirty="0" smtClean="0"/>
              <a:t>Perfect </a:t>
            </a:r>
            <a:r>
              <a:rPr lang="en-US" dirty="0" err="1" smtClean="0"/>
              <a:t>bayesian</a:t>
            </a:r>
            <a:r>
              <a:rPr lang="en-US" dirty="0" smtClean="0"/>
              <a:t> equilibrium</a:t>
            </a:r>
          </a:p>
          <a:p>
            <a:pPr lvl="1"/>
            <a:r>
              <a:rPr lang="en-US" dirty="0"/>
              <a:t>I</a:t>
            </a:r>
            <a:r>
              <a:rPr lang="en-US" dirty="0" smtClean="0"/>
              <a:t>mplausible agent behavior.</a:t>
            </a:r>
          </a:p>
          <a:p>
            <a:pPr marL="0" indent="0">
              <a:buNone/>
            </a:pPr>
            <a:endParaRPr lang="en-US" dirty="0" smtClean="0"/>
          </a:p>
          <a:p>
            <a:r>
              <a:rPr lang="en-US" dirty="0"/>
              <a:t>M</a:t>
            </a:r>
            <a:r>
              <a:rPr lang="en-US" dirty="0" smtClean="0"/>
              <a:t>ean field model</a:t>
            </a:r>
          </a:p>
          <a:p>
            <a:pPr lvl="1"/>
            <a:r>
              <a:rPr lang="en-US" dirty="0" smtClean="0"/>
              <a:t>Agents behave under an assumption of </a:t>
            </a:r>
            <a:r>
              <a:rPr lang="en-US" dirty="0" err="1" smtClean="0"/>
              <a:t>stationarity</a:t>
            </a:r>
            <a:r>
              <a:rPr lang="en-US" dirty="0" smtClean="0"/>
              <a:t>.</a:t>
            </a:r>
          </a:p>
        </p:txBody>
      </p:sp>
    </p:spTree>
    <p:custDataLst>
      <p:tags r:id="rId1"/>
    </p:custDataLst>
    <p:extLst>
      <p:ext uri="{BB962C8B-B14F-4D97-AF65-F5344CB8AC3E}">
        <p14:creationId xmlns:p14="http://schemas.microsoft.com/office/powerpoint/2010/main" val="4005230397"/>
      </p:ext>
    </p:extLst>
  </p:cSld>
  <p:clrMapOvr>
    <a:masterClrMapping/>
  </p:clrMapOvr>
  <mc:AlternateContent xmlns:mc="http://schemas.openxmlformats.org/markup-compatibility/2006" xmlns:p14="http://schemas.microsoft.com/office/powerpoint/2010/main">
    <mc:Choice Requires="p14">
      <p:transition spd="slow" p14:dur="2000" advTm="42483"/>
    </mc:Choice>
    <mc:Fallback xmlns="">
      <p:transition spd="slow" advTm="424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Outline</a:t>
            </a:r>
            <a:endParaRPr lang="en-US" dirty="0">
              <a:solidFill>
                <a:schemeClr val="tx2"/>
              </a:solidFill>
            </a:endParaRPr>
          </a:p>
        </p:txBody>
      </p:sp>
      <p:sp>
        <p:nvSpPr>
          <p:cNvPr id="3" name="Content Placeholder 2"/>
          <p:cNvSpPr>
            <a:spLocks noGrp="1"/>
          </p:cNvSpPr>
          <p:nvPr>
            <p:ph idx="1"/>
          </p:nvPr>
        </p:nvSpPr>
        <p:spPr>
          <a:xfrm>
            <a:off x="533400" y="1524000"/>
            <a:ext cx="8229600" cy="4754563"/>
          </a:xfrm>
        </p:spPr>
        <p:txBody>
          <a:bodyPr>
            <a:normAutofit/>
          </a:bodyPr>
          <a:lstStyle/>
          <a:p>
            <a:r>
              <a:rPr lang="en-US" dirty="0" smtClean="0"/>
              <a:t>Model</a:t>
            </a:r>
          </a:p>
          <a:p>
            <a:r>
              <a:rPr lang="en-US" dirty="0" smtClean="0"/>
              <a:t>The </a:t>
            </a:r>
            <a:r>
              <a:rPr lang="en-US" dirty="0"/>
              <a:t>e</a:t>
            </a:r>
            <a:r>
              <a:rPr lang="en-US" dirty="0" smtClean="0"/>
              <a:t>quilibrium concept</a:t>
            </a:r>
          </a:p>
          <a:p>
            <a:r>
              <a:rPr lang="en-US" dirty="0" smtClean="0"/>
              <a:t>Existence</a:t>
            </a:r>
          </a:p>
          <a:p>
            <a:r>
              <a:rPr lang="en-US" dirty="0" smtClean="0"/>
              <a:t>Dynamics </a:t>
            </a:r>
          </a:p>
          <a:p>
            <a:r>
              <a:rPr lang="en-US" dirty="0" smtClean="0"/>
              <a:t>Uniqueness and convergence</a:t>
            </a:r>
          </a:p>
          <a:p>
            <a:r>
              <a:rPr lang="en-US" dirty="0" smtClean="0"/>
              <a:t>From finite system to limit model</a:t>
            </a:r>
          </a:p>
          <a:p>
            <a:r>
              <a:rPr lang="en-US" dirty="0" smtClean="0"/>
              <a:t>Conclusion</a:t>
            </a:r>
            <a:endParaRPr lang="en-US" dirty="0"/>
          </a:p>
        </p:txBody>
      </p:sp>
    </p:spTree>
    <p:custDataLst>
      <p:tags r:id="rId1"/>
    </p:custDataLst>
    <p:extLst>
      <p:ext uri="{BB962C8B-B14F-4D97-AF65-F5344CB8AC3E}">
        <p14:creationId xmlns:p14="http://schemas.microsoft.com/office/powerpoint/2010/main" val="4012872783"/>
      </p:ext>
    </p:extLst>
  </p:cSld>
  <p:clrMapOvr>
    <a:masterClrMapping/>
  </p:clrMapOvr>
  <mc:AlternateContent xmlns:mc="http://schemas.openxmlformats.org/markup-compatibility/2006" xmlns:p14="http://schemas.microsoft.com/office/powerpoint/2010/main">
    <mc:Choice Requires="p14">
      <p:transition spd="slow" p14:dur="2000" advTm="65117"/>
    </mc:Choice>
    <mc:Fallback xmlns="">
      <p:transition spd="slow" advTm="65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tx2"/>
                </a:solidFill>
              </a:rPr>
              <a:t>Mean Field Model of MAB Games	</a:t>
            </a:r>
            <a:endParaRPr lang="en-US" dirty="0">
              <a:solidFill>
                <a:schemeClr val="tx2"/>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371600"/>
                <a:ext cx="8229600" cy="4724400"/>
              </a:xfrm>
            </p:spPr>
            <p:txBody>
              <a:bodyPr>
                <a:normAutofit fontScale="92500" lnSpcReduction="10000"/>
              </a:bodyPr>
              <a:lstStyle/>
              <a:p>
                <a:r>
                  <a:rPr lang="en-US" dirty="0" smtClean="0">
                    <a:solidFill>
                      <a:schemeClr val="tx1"/>
                    </a:solidFill>
                  </a:rPr>
                  <a:t>Discrete time;  </a:t>
                </a:r>
                <a14:m>
                  <m:oMath xmlns:m="http://schemas.openxmlformats.org/officeDocument/2006/math">
                    <m:r>
                      <a:rPr lang="en-US" i="1" dirty="0" smtClean="0">
                        <a:solidFill>
                          <a:schemeClr val="tx1"/>
                        </a:solidFill>
                        <a:latin typeface="Cambria Math"/>
                      </a:rPr>
                      <m:t>𝑛</m:t>
                    </m:r>
                  </m:oMath>
                </a14:m>
                <a:r>
                  <a:rPr lang="en-US" dirty="0" smtClean="0">
                    <a:solidFill>
                      <a:schemeClr val="tx1"/>
                    </a:solidFill>
                  </a:rPr>
                  <a:t> arms;  </a:t>
                </a:r>
                <a14:m>
                  <m:oMath xmlns:m="http://schemas.openxmlformats.org/officeDocument/2006/math">
                    <m:r>
                      <a:rPr lang="en-US" i="1" dirty="0" smtClean="0">
                        <a:solidFill>
                          <a:schemeClr val="tx1"/>
                        </a:solidFill>
                        <a:latin typeface="Cambria Math"/>
                      </a:rPr>
                      <m:t>0/1</m:t>
                    </m:r>
                  </m:oMath>
                </a14:m>
                <a:r>
                  <a:rPr lang="en-US" dirty="0" smtClean="0">
                    <a:solidFill>
                      <a:schemeClr val="tx1"/>
                    </a:solidFill>
                  </a:rPr>
                  <a:t> rewards.</a:t>
                </a:r>
              </a:p>
              <a:p>
                <a:endParaRPr lang="en-US" dirty="0" smtClean="0">
                  <a:solidFill>
                    <a:schemeClr val="tx1"/>
                  </a:solidFill>
                </a:endParaRPr>
              </a:p>
              <a:p>
                <a:r>
                  <a:rPr lang="en-US" dirty="0" smtClean="0">
                    <a:solidFill>
                      <a:schemeClr val="tx1"/>
                    </a:solidFill>
                  </a:rPr>
                  <a:t>An agent at any time has </a:t>
                </a:r>
                <a14:m>
                  <m:oMath xmlns:m="http://schemas.openxmlformats.org/officeDocument/2006/math">
                    <m:d>
                      <m:dPr>
                        <m:ctrlPr>
                          <a:rPr lang="en-US" i="1" dirty="0" smtClean="0">
                            <a:solidFill>
                              <a:schemeClr val="tx1"/>
                            </a:solidFill>
                            <a:latin typeface="Cambria Math"/>
                          </a:rPr>
                        </m:ctrlPr>
                      </m:dPr>
                      <m:e>
                        <m:r>
                          <a:rPr lang="en-US" i="1" dirty="0" smtClean="0">
                            <a:solidFill>
                              <a:schemeClr val="tx1"/>
                            </a:solidFill>
                            <a:latin typeface="Cambria Math"/>
                          </a:rPr>
                          <m:t> </m:t>
                        </m:r>
                        <m:r>
                          <a:rPr lang="en-US" i="1" dirty="0" smtClean="0">
                            <a:solidFill>
                              <a:schemeClr val="tx1"/>
                            </a:solidFill>
                            <a:latin typeface="Cambria Math"/>
                          </a:rPr>
                          <m:t>𝑠𝑡𝑎𝑡𝑒</m:t>
                        </m:r>
                        <m:r>
                          <a:rPr lang="en-US" i="1" dirty="0" smtClean="0">
                            <a:solidFill>
                              <a:schemeClr val="tx1"/>
                            </a:solidFill>
                            <a:latin typeface="Cambria Math"/>
                          </a:rPr>
                          <m:t>: </m:t>
                        </m:r>
                        <m:r>
                          <a:rPr lang="en-US" b="1" i="1" dirty="0" smtClean="0">
                            <a:solidFill>
                              <a:schemeClr val="tx1"/>
                            </a:solidFill>
                            <a:latin typeface="Cambria Math"/>
                          </a:rPr>
                          <m:t>𝒛</m:t>
                        </m:r>
                        <m:r>
                          <a:rPr lang="en-US" b="1" i="1" dirty="0" smtClean="0">
                            <a:solidFill>
                              <a:schemeClr val="tx1"/>
                            </a:solidFill>
                            <a:latin typeface="Cambria Math"/>
                          </a:rPr>
                          <m:t> </m:t>
                        </m:r>
                        <m:r>
                          <a:rPr lang="en-US" i="1" dirty="0" smtClean="0">
                            <a:solidFill>
                              <a:schemeClr val="tx1"/>
                            </a:solidFill>
                            <a:latin typeface="Cambria Math"/>
                          </a:rPr>
                          <m:t>, </m:t>
                        </m:r>
                        <m:r>
                          <a:rPr lang="en-US" i="1" dirty="0" smtClean="0">
                            <a:solidFill>
                              <a:schemeClr val="tx1"/>
                            </a:solidFill>
                            <a:latin typeface="Cambria Math"/>
                          </a:rPr>
                          <m:t>𝑡𝑦𝑝𝑒</m:t>
                        </m:r>
                        <m:r>
                          <a:rPr lang="en-US" i="1" dirty="0" smtClean="0">
                            <a:solidFill>
                              <a:schemeClr val="tx1"/>
                            </a:solidFill>
                            <a:latin typeface="Cambria Math"/>
                          </a:rPr>
                          <m:t>: </m:t>
                        </m:r>
                        <m:r>
                          <a:rPr lang="el-GR" b="1" i="1" dirty="0" smtClean="0">
                            <a:solidFill>
                              <a:schemeClr val="tx1"/>
                            </a:solidFill>
                            <a:latin typeface="Cambria Math"/>
                            <a:ea typeface="Gulim"/>
                          </a:rPr>
                          <m:t>𝜽</m:t>
                        </m:r>
                        <m:r>
                          <a:rPr lang="en-US" b="1" i="1" dirty="0" smtClean="0">
                            <a:solidFill>
                              <a:schemeClr val="tx1"/>
                            </a:solidFill>
                            <a:latin typeface="Cambria Math"/>
                            <a:ea typeface="Gulim"/>
                          </a:rPr>
                          <m:t> </m:t>
                        </m:r>
                      </m:e>
                    </m:d>
                  </m:oMath>
                </a14:m>
                <a:endParaRPr lang="en-US" i="1" dirty="0" smtClean="0">
                  <a:solidFill>
                    <a:schemeClr val="tx1"/>
                  </a:solidFill>
                  <a:latin typeface="Cambria Math"/>
                </a:endParaRPr>
              </a:p>
              <a:p>
                <a:pPr lvl="1"/>
                <a14:m>
                  <m:oMath xmlns:m="http://schemas.openxmlformats.org/officeDocument/2006/math">
                    <m:r>
                      <a:rPr lang="en-US" i="1" dirty="0" smtClean="0">
                        <a:solidFill>
                          <a:schemeClr val="tx1"/>
                        </a:solidFill>
                        <a:latin typeface="Cambria Math"/>
                      </a:rPr>
                      <m:t> </m:t>
                    </m:r>
                    <m:r>
                      <a:rPr lang="en-US" b="1" i="1">
                        <a:latin typeface="Cambria Math"/>
                      </a:rPr>
                      <m:t>𝒛</m:t>
                    </m:r>
                    <m:r>
                      <a:rPr lang="en-US" i="1">
                        <a:latin typeface="Cambria Math"/>
                      </a:rPr>
                      <m:t>=</m:t>
                    </m:r>
                    <m:d>
                      <m:dPr>
                        <m:ctrlPr>
                          <a:rPr lang="en-US" i="1">
                            <a:latin typeface="Cambria Math"/>
                          </a:rPr>
                        </m:ctrlPr>
                      </m:dPr>
                      <m:e>
                        <m:r>
                          <a:rPr lang="en-US" i="1">
                            <a:latin typeface="Cambria Math"/>
                          </a:rPr>
                          <m:t>𝑤</m:t>
                        </m:r>
                        <m:r>
                          <a:rPr lang="en-US" i="1" baseline="-25000">
                            <a:latin typeface="Cambria Math"/>
                          </a:rPr>
                          <m:t>1</m:t>
                        </m:r>
                        <m:r>
                          <a:rPr lang="en-US" i="1">
                            <a:latin typeface="Cambria Math"/>
                          </a:rPr>
                          <m:t>, </m:t>
                        </m:r>
                        <m:r>
                          <a:rPr lang="en-US" i="1">
                            <a:latin typeface="Cambria Math"/>
                          </a:rPr>
                          <m:t>𝑙</m:t>
                        </m:r>
                        <m:r>
                          <a:rPr lang="en-US" i="1" baseline="-25000">
                            <a:latin typeface="Cambria Math"/>
                          </a:rPr>
                          <m:t>1</m:t>
                        </m:r>
                        <m:r>
                          <a:rPr lang="en-US" i="1">
                            <a:latin typeface="Cambria Math"/>
                          </a:rPr>
                          <m:t>, …</m:t>
                        </m:r>
                        <m:r>
                          <a:rPr lang="en-US" i="1">
                            <a:latin typeface="Cambria Math"/>
                          </a:rPr>
                          <m:t>𝑤𝑛</m:t>
                        </m:r>
                        <m:r>
                          <a:rPr lang="en-US" i="1">
                            <a:latin typeface="Cambria Math"/>
                          </a:rPr>
                          <m:t>, </m:t>
                        </m:r>
                        <m:r>
                          <a:rPr lang="en-US" i="1">
                            <a:latin typeface="Cambria Math"/>
                          </a:rPr>
                          <m:t>𝑙𝑛</m:t>
                        </m:r>
                      </m:e>
                    </m:d>
                  </m:oMath>
                </a14:m>
                <a:endParaRPr lang="en-US" dirty="0" smtClean="0"/>
              </a:p>
              <a:p>
                <a:pPr lvl="1"/>
                <a:r>
                  <a:rPr lang="en-US" b="1" dirty="0" smtClean="0"/>
                  <a:t> </a:t>
                </a:r>
                <a14:m>
                  <m:oMath xmlns:m="http://schemas.openxmlformats.org/officeDocument/2006/math">
                    <m:r>
                      <a:rPr lang="el-GR" b="1" i="1">
                        <a:latin typeface="Cambria Math"/>
                      </a:rPr>
                      <m:t>𝜽</m:t>
                    </m:r>
                    <m:r>
                      <a:rPr lang="en-US" i="1">
                        <a:latin typeface="Cambria Math"/>
                      </a:rPr>
                      <m:t>=</m:t>
                    </m:r>
                    <m:d>
                      <m:dPr>
                        <m:ctrlPr>
                          <a:rPr lang="en-US" i="1">
                            <a:latin typeface="Cambria Math"/>
                          </a:rPr>
                        </m:ctrlPr>
                      </m:dPr>
                      <m:e>
                        <m:r>
                          <m:rPr>
                            <m:sty m:val="p"/>
                          </m:rPr>
                          <a:rPr lang="el-GR" i="1">
                            <a:latin typeface="Cambria Math"/>
                          </a:rPr>
                          <m:t>θ</m:t>
                        </m:r>
                        <m:r>
                          <a:rPr lang="en-US" i="1" baseline="-25000">
                            <a:latin typeface="Cambria Math"/>
                          </a:rPr>
                          <m:t>1</m:t>
                        </m:r>
                        <m:r>
                          <a:rPr lang="en-US" i="1">
                            <a:latin typeface="Cambria Math"/>
                          </a:rPr>
                          <m:t>, …,</m:t>
                        </m:r>
                        <m:r>
                          <m:rPr>
                            <m:sty m:val="p"/>
                          </m:rPr>
                          <a:rPr lang="el-GR" i="1">
                            <a:latin typeface="Cambria Math"/>
                          </a:rPr>
                          <m:t>θ</m:t>
                        </m:r>
                        <m:r>
                          <a:rPr lang="en-US" i="1" baseline="-25000">
                            <a:latin typeface="Cambria Math"/>
                          </a:rPr>
                          <m:t>𝑛</m:t>
                        </m:r>
                      </m:e>
                    </m:d>
                  </m:oMath>
                </a14:m>
                <a:endParaRPr lang="en-US" baseline="-25000" dirty="0" smtClean="0"/>
              </a:p>
              <a:p>
                <a:pPr lvl="1"/>
                <a:endParaRPr lang="en-US" dirty="0" smtClean="0">
                  <a:solidFill>
                    <a:schemeClr val="tx1"/>
                  </a:solidFill>
                </a:endParaRPr>
              </a:p>
              <a:p>
                <a:r>
                  <a:rPr lang="en-US" dirty="0" smtClean="0">
                    <a:solidFill>
                      <a:schemeClr val="tx1"/>
                    </a:solidFill>
                  </a:rPr>
                  <a:t>Agents `regenerate’ once every </a:t>
                </a:r>
                <a14:m>
                  <m:oMath xmlns:m="http://schemas.openxmlformats.org/officeDocument/2006/math">
                    <m:r>
                      <a:rPr lang="en-US" b="0" i="1" dirty="0" smtClean="0">
                        <a:solidFill>
                          <a:schemeClr val="tx1"/>
                        </a:solidFill>
                        <a:latin typeface="Cambria Math"/>
                      </a:rPr>
                      <m:t>𝐺𝑒𝑜𝑚𝑒𝑡𝑟𝑖𝑐</m:t>
                    </m:r>
                    <m:r>
                      <a:rPr lang="en-US" i="1" dirty="0" smtClean="0">
                        <a:solidFill>
                          <a:schemeClr val="tx1"/>
                        </a:solidFill>
                        <a:latin typeface="Cambria Math"/>
                      </a:rPr>
                      <m:t>(</m:t>
                    </m:r>
                    <m:r>
                      <m:rPr>
                        <m:sty m:val="p"/>
                      </m:rPr>
                      <a:rPr lang="el-GR" b="0" i="0" dirty="0" smtClean="0">
                        <a:solidFill>
                          <a:schemeClr val="tx1"/>
                        </a:solidFill>
                        <a:latin typeface="Cambria Math"/>
                      </a:rPr>
                      <m:t>β</m:t>
                    </m:r>
                    <m:r>
                      <a:rPr lang="en-US" i="1" dirty="0" smtClean="0">
                        <a:solidFill>
                          <a:schemeClr val="tx1"/>
                        </a:solidFill>
                        <a:latin typeface="Cambria Math"/>
                      </a:rPr>
                      <m:t>)</m:t>
                    </m:r>
                  </m:oMath>
                </a14:m>
                <a:r>
                  <a:rPr lang="en-US" dirty="0" smtClean="0">
                    <a:solidFill>
                      <a:schemeClr val="tx1"/>
                    </a:solidFill>
                  </a:rPr>
                  <a:t> time slots.</a:t>
                </a:r>
              </a:p>
              <a:p>
                <a:pPr lvl="1"/>
                <a14:m>
                  <m:oMath xmlns:m="http://schemas.openxmlformats.org/officeDocument/2006/math">
                    <m:r>
                      <a:rPr lang="el-GR" b="1" i="1" dirty="0" smtClean="0">
                        <a:solidFill>
                          <a:schemeClr val="tx1"/>
                        </a:solidFill>
                        <a:latin typeface="Cambria Math"/>
                        <a:ea typeface="Gulim"/>
                      </a:rPr>
                      <m:t>𝜽</m:t>
                    </m:r>
                  </m:oMath>
                </a14:m>
                <a:r>
                  <a:rPr lang="en-US" dirty="0" smtClean="0">
                    <a:solidFill>
                      <a:schemeClr val="tx1"/>
                    </a:solidFill>
                  </a:rPr>
                  <a:t>  is sampled </a:t>
                </a:r>
                <a:r>
                  <a:rPr lang="en-US" dirty="0" err="1" smtClean="0">
                    <a:solidFill>
                      <a:schemeClr val="tx1"/>
                    </a:solidFill>
                  </a:rPr>
                  <a:t>i.i.d</a:t>
                </a:r>
                <a:r>
                  <a:rPr lang="en-US" dirty="0" smtClean="0">
                    <a:solidFill>
                      <a:schemeClr val="tx1"/>
                    </a:solidFill>
                  </a:rPr>
                  <a:t>. with distribution  </a:t>
                </a:r>
                <a14:m>
                  <m:oMath xmlns:m="http://schemas.openxmlformats.org/officeDocument/2006/math">
                    <m:r>
                      <a:rPr lang="en-US" b="1" i="1" dirty="0" smtClean="0">
                        <a:solidFill>
                          <a:schemeClr val="tx1"/>
                        </a:solidFill>
                        <a:latin typeface="Cambria Math"/>
                      </a:rPr>
                      <m:t>𝑾</m:t>
                    </m:r>
                  </m:oMath>
                </a14:m>
                <a:r>
                  <a:rPr lang="en-US" dirty="0" smtClean="0">
                    <a:solidFill>
                      <a:schemeClr val="tx1"/>
                    </a:solidFill>
                  </a:rPr>
                  <a:t>.</a:t>
                </a:r>
              </a:p>
              <a:p>
                <a:pPr lvl="1"/>
                <a14:m>
                  <m:oMath xmlns:m="http://schemas.openxmlformats.org/officeDocument/2006/math">
                    <m:r>
                      <a:rPr lang="en-US" b="1" i="1" dirty="0" smtClean="0">
                        <a:solidFill>
                          <a:schemeClr val="tx1"/>
                        </a:solidFill>
                        <a:latin typeface="Cambria Math"/>
                      </a:rPr>
                      <m:t>𝒛</m:t>
                    </m:r>
                  </m:oMath>
                </a14:m>
                <a:r>
                  <a:rPr lang="en-US" b="1" dirty="0" smtClean="0">
                    <a:solidFill>
                      <a:schemeClr val="tx1"/>
                    </a:solidFill>
                  </a:rPr>
                  <a:t>  </a:t>
                </a:r>
                <a:r>
                  <a:rPr lang="en-US" dirty="0" smtClean="0">
                    <a:solidFill>
                      <a:schemeClr val="tx1"/>
                    </a:solidFill>
                  </a:rPr>
                  <a:t>is reset to zero vector.</a:t>
                </a:r>
              </a:p>
              <a:p>
                <a:pPr marL="0" indent="0">
                  <a:buNone/>
                </a:pPr>
                <a:endParaRPr lang="en-US" dirty="0" smtClean="0">
                  <a:solidFill>
                    <a:schemeClr val="tx1"/>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371600"/>
                <a:ext cx="8229600" cy="4724400"/>
              </a:xfrm>
              <a:blipFill rotWithShape="1">
                <a:blip r:embed="rId4"/>
                <a:stretch>
                  <a:fillRect l="-1481" t="-2581" b="-1548"/>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645347635"/>
      </p:ext>
    </p:extLst>
  </p:cSld>
  <p:clrMapOvr>
    <a:masterClrMapping/>
  </p:clrMapOvr>
  <mc:AlternateContent xmlns:mc="http://schemas.openxmlformats.org/markup-compatibility/2006" xmlns:p14="http://schemas.microsoft.com/office/powerpoint/2010/main">
    <mc:Choice Requires="p14">
      <p:transition spd="slow" p14:dur="2000" advTm="3360"/>
    </mc:Choice>
    <mc:Fallback xmlns="">
      <p:transition spd="slow" advTm="336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2"/>
                </a:solidFill>
              </a:rPr>
              <a:t>Mean Field Model of MAB Games	</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371600"/>
                <a:ext cx="8229600" cy="4724400"/>
              </a:xfrm>
            </p:spPr>
            <p:txBody>
              <a:bodyPr>
                <a:normAutofit/>
              </a:bodyPr>
              <a:lstStyle/>
              <a:p>
                <a:r>
                  <a:rPr lang="en-US" altLang="ko-KR" dirty="0" smtClean="0">
                    <a:solidFill>
                      <a:schemeClr val="tx1"/>
                    </a:solidFill>
                    <a:ea typeface="Gulim"/>
                  </a:rPr>
                  <a:t>Policy,</a:t>
                </a:r>
                <a:r>
                  <a:rPr lang="en-US" altLang="ko-KR" b="1" dirty="0" smtClean="0">
                    <a:solidFill>
                      <a:schemeClr val="tx1"/>
                    </a:solidFill>
                    <a:ea typeface="Gulim"/>
                  </a:rPr>
                  <a:t> </a:t>
                </a:r>
                <a14:m>
                  <m:oMath xmlns:m="http://schemas.openxmlformats.org/officeDocument/2006/math">
                    <m:r>
                      <a:rPr lang="el-GR" altLang="ko-KR" b="1" i="1" dirty="0" smtClean="0">
                        <a:solidFill>
                          <a:schemeClr val="tx1"/>
                        </a:solidFill>
                        <a:latin typeface="Cambria Math"/>
                        <a:ea typeface="Gulim"/>
                      </a:rPr>
                      <m:t>𝝈</m:t>
                    </m:r>
                  </m:oMath>
                </a14:m>
                <a:r>
                  <a:rPr lang="en-US" altLang="ko-KR" b="1" dirty="0" smtClean="0">
                    <a:solidFill>
                      <a:schemeClr val="tx1"/>
                    </a:solidFill>
                    <a:latin typeface="Gulim"/>
                    <a:ea typeface="Gulim"/>
                  </a:rPr>
                  <a:t> </a:t>
                </a:r>
                <a:r>
                  <a:rPr lang="en-US" dirty="0" smtClean="0">
                    <a:solidFill>
                      <a:schemeClr val="tx1"/>
                    </a:solidFill>
                  </a:rPr>
                  <a:t>:  maps </a:t>
                </a:r>
                <a14:m>
                  <m:oMath xmlns:m="http://schemas.openxmlformats.org/officeDocument/2006/math">
                    <m:r>
                      <a:rPr lang="en-US" b="1" i="1" dirty="0" smtClean="0">
                        <a:solidFill>
                          <a:schemeClr val="tx1"/>
                        </a:solidFill>
                        <a:latin typeface="Cambria Math"/>
                      </a:rPr>
                      <m:t>𝒛</m:t>
                    </m:r>
                  </m:oMath>
                </a14:m>
                <a:r>
                  <a:rPr lang="en-US" dirty="0" smtClean="0">
                    <a:solidFill>
                      <a:schemeClr val="tx1"/>
                    </a:solidFill>
                  </a:rPr>
                  <a:t> to (randomized) arm</a:t>
                </a:r>
              </a:p>
              <a:p>
                <a:pPr marL="457200" lvl="1" indent="0">
                  <a:buNone/>
                </a:pPr>
                <a:r>
                  <a:rPr lang="en-US" dirty="0" smtClean="0"/>
                  <a:t>		E.g. UCB,  </a:t>
                </a:r>
                <a:r>
                  <a:rPr lang="en-US" dirty="0" err="1" smtClean="0"/>
                  <a:t>Gittins</a:t>
                </a:r>
                <a:r>
                  <a:rPr lang="en-US" dirty="0" smtClean="0"/>
                  <a:t> index.</a:t>
                </a:r>
              </a:p>
              <a:p>
                <a:pPr marL="457200" lvl="1" indent="0">
                  <a:buNone/>
                </a:pPr>
                <a:endParaRPr lang="en-US" dirty="0" smtClean="0">
                  <a:solidFill>
                    <a:schemeClr val="tx1"/>
                  </a:solidFill>
                </a:endParaRPr>
              </a:p>
              <a:p>
                <a:r>
                  <a:rPr lang="en-US" dirty="0" smtClean="0">
                    <a:solidFill>
                      <a:schemeClr val="tx1"/>
                    </a:solidFill>
                  </a:rPr>
                  <a:t>Population profile</a:t>
                </a:r>
                <a:r>
                  <a:rPr lang="en-US" b="1" dirty="0" smtClean="0">
                    <a:solidFill>
                      <a:schemeClr val="tx1"/>
                    </a:solidFill>
                  </a:rPr>
                  <a:t> </a:t>
                </a:r>
                <a:r>
                  <a:rPr lang="en-US" dirty="0" smtClean="0">
                    <a:solidFill>
                      <a:schemeClr val="tx1"/>
                    </a:solidFill>
                  </a:rPr>
                  <a:t>: Arm distribution of agents 		</a:t>
                </a:r>
                <a14:m>
                  <m:oMath xmlns:m="http://schemas.openxmlformats.org/officeDocument/2006/math">
                    <m:r>
                      <a:rPr lang="en-US" b="1" i="1" dirty="0">
                        <a:latin typeface="Cambria Math"/>
                      </a:rPr>
                      <m:t>𝒇</m:t>
                    </m:r>
                    <m:r>
                      <a:rPr lang="en-US" b="1" i="1" dirty="0" smtClean="0">
                        <a:latin typeface="Cambria Math"/>
                      </a:rPr>
                      <m:t>=(</m:t>
                    </m:r>
                    <m:r>
                      <a:rPr lang="en-US" b="0" i="1" dirty="0" smtClean="0">
                        <a:latin typeface="Cambria Math"/>
                      </a:rPr>
                      <m:t>𝑓</m:t>
                    </m:r>
                    <m:r>
                      <a:rPr lang="en-US" b="0" i="1" baseline="-25000" dirty="0" smtClean="0">
                        <a:latin typeface="Cambria Math"/>
                      </a:rPr>
                      <m:t>1</m:t>
                    </m:r>
                    <m:r>
                      <a:rPr lang="en-US" b="0" i="1" dirty="0" smtClean="0">
                        <a:latin typeface="Cambria Math"/>
                      </a:rPr>
                      <m:t>, …</m:t>
                    </m:r>
                    <m:r>
                      <a:rPr lang="en-US" b="0" i="1" dirty="0" smtClean="0">
                        <a:latin typeface="Cambria Math"/>
                      </a:rPr>
                      <m:t>𝑓𝑛</m:t>
                    </m:r>
                    <m:r>
                      <a:rPr lang="en-US" b="1" i="1" dirty="0" smtClean="0">
                        <a:latin typeface="Cambria Math"/>
                      </a:rPr>
                      <m:t>)</m:t>
                    </m:r>
                  </m:oMath>
                </a14:m>
                <a:endParaRPr lang="en-US" dirty="0" smtClean="0">
                  <a:solidFill>
                    <a:schemeClr val="tx1"/>
                  </a:solidFill>
                </a:endParaRPr>
              </a:p>
              <a:p>
                <a:pPr marL="0" indent="0">
                  <a:buNone/>
                </a:pPr>
                <a:endParaRPr lang="en-US" dirty="0">
                  <a:solidFill>
                    <a:schemeClr val="tx1"/>
                  </a:solidFill>
                </a:endParaRPr>
              </a:p>
              <a:p>
                <a:r>
                  <a:rPr lang="en-US" dirty="0" smtClean="0">
                    <a:solidFill>
                      <a:schemeClr val="tx1"/>
                    </a:solidFill>
                  </a:rPr>
                  <a:t>Reward</a:t>
                </a:r>
                <a:r>
                  <a:rPr lang="en-US" i="1" dirty="0" smtClean="0">
                    <a:solidFill>
                      <a:schemeClr val="tx1"/>
                    </a:solidFill>
                  </a:rPr>
                  <a:t> </a:t>
                </a:r>
                <a:r>
                  <a:rPr lang="en-US" dirty="0" smtClean="0">
                    <a:solidFill>
                      <a:schemeClr val="tx1"/>
                    </a:solidFill>
                  </a:rPr>
                  <a:t>distribution Bernoulli of mean:	  		</a:t>
                </a:r>
                <a14:m>
                  <m:oMath xmlns:m="http://schemas.openxmlformats.org/officeDocument/2006/math">
                    <m:r>
                      <a:rPr lang="en-US" altLang="ko-KR" i="1">
                        <a:latin typeface="Cambria Math"/>
                      </a:rPr>
                      <m:t>𝑄</m:t>
                    </m:r>
                    <m:r>
                      <a:rPr lang="en-US" altLang="ko-KR" i="1">
                        <a:latin typeface="Cambria Math"/>
                      </a:rPr>
                      <m:t>(</m:t>
                    </m:r>
                    <m:r>
                      <m:rPr>
                        <m:sty m:val="p"/>
                      </m:rPr>
                      <a:rPr lang="el-GR" altLang="ko-KR" i="1">
                        <a:latin typeface="Cambria Math"/>
                      </a:rPr>
                      <m:t>θ</m:t>
                    </m:r>
                    <m:r>
                      <a:rPr lang="en-US" altLang="ko-KR" i="1" baseline="-25000">
                        <a:latin typeface="Cambria Math"/>
                      </a:rPr>
                      <m:t>𝑖</m:t>
                    </m:r>
                    <m:r>
                      <a:rPr lang="en-US" altLang="ko-KR" i="1">
                        <a:latin typeface="Cambria Math"/>
                      </a:rPr>
                      <m:t>,</m:t>
                    </m:r>
                    <m:r>
                      <a:rPr lang="en-US" altLang="ko-KR" i="1">
                        <a:latin typeface="Cambria Math"/>
                      </a:rPr>
                      <m:t>𝑓𝑖</m:t>
                    </m:r>
                    <m:r>
                      <a:rPr lang="en-US" altLang="ko-KR" i="1">
                        <a:latin typeface="Cambria Math"/>
                      </a:rPr>
                      <m:t>)</m:t>
                    </m:r>
                  </m:oMath>
                </a14:m>
                <a:endParaRPr lang="en-US" b="1" i="1" dirty="0" smtClean="0">
                  <a:solidFill>
                    <a:schemeClr val="tx1"/>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371600"/>
                <a:ext cx="8229600" cy="4724400"/>
              </a:xfrm>
              <a:blipFill rotWithShape="1">
                <a:blip r:embed="rId4"/>
                <a:stretch>
                  <a:fillRect l="-1630" t="-1419" r="-1407"/>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1736288548"/>
      </p:ext>
    </p:extLst>
  </p:cSld>
  <p:clrMapOvr>
    <a:masterClrMapping/>
  </p:clrMapOvr>
  <mc:AlternateContent xmlns:mc="http://schemas.openxmlformats.org/markup-compatibility/2006" xmlns:p14="http://schemas.microsoft.com/office/powerpoint/2010/main">
    <mc:Choice Requires="p14">
      <p:transition spd="slow" p14:dur="2000" advTm="82430"/>
    </mc:Choice>
    <mc:Fallback xmlns="">
      <p:transition spd="slow" advTm="8243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10.4|13.2"/>
</p:tagLst>
</file>

<file path=ppt/tags/tag10.xml><?xml version="1.0" encoding="utf-8"?>
<p:tagLst xmlns:a="http://schemas.openxmlformats.org/drawingml/2006/main" xmlns:r="http://schemas.openxmlformats.org/officeDocument/2006/relationships" xmlns:p="http://schemas.openxmlformats.org/presentationml/2006/main">
  <p:tag name="TIMING" val="|7|8.2"/>
</p:tagLst>
</file>

<file path=ppt/tags/tag11.xml><?xml version="1.0" encoding="utf-8"?>
<p:tagLst xmlns:a="http://schemas.openxmlformats.org/drawingml/2006/main" xmlns:r="http://schemas.openxmlformats.org/officeDocument/2006/relationships" xmlns:p="http://schemas.openxmlformats.org/presentationml/2006/main">
  <p:tag name="TIMING" val="|1.4|10.4|4.6"/>
</p:tagLst>
</file>

<file path=ppt/tags/tag12.xml><?xml version="1.0" encoding="utf-8"?>
<p:tagLst xmlns:a="http://schemas.openxmlformats.org/drawingml/2006/main" xmlns:r="http://schemas.openxmlformats.org/officeDocument/2006/relationships" xmlns:p="http://schemas.openxmlformats.org/presentationml/2006/main">
  <p:tag name="TIMING" val="|1.2|9.2|5.6"/>
</p:tagLst>
</file>

<file path=ppt/tags/tag13.xml><?xml version="1.0" encoding="utf-8"?>
<p:tagLst xmlns:a="http://schemas.openxmlformats.org/drawingml/2006/main" xmlns:r="http://schemas.openxmlformats.org/officeDocument/2006/relationships" xmlns:p="http://schemas.openxmlformats.org/presentationml/2006/main">
  <p:tag name="TIMING" val="|7.8|14.1|52.8"/>
</p:tagLst>
</file>

<file path=ppt/tags/tag14.xml><?xml version="1.0" encoding="utf-8"?>
<p:tagLst xmlns:a="http://schemas.openxmlformats.org/drawingml/2006/main" xmlns:r="http://schemas.openxmlformats.org/officeDocument/2006/relationships" xmlns:p="http://schemas.openxmlformats.org/presentationml/2006/main">
  <p:tag name="TIMING" val="|3.1|11.9|13.5"/>
</p:tagLst>
</file>

<file path=ppt/tags/tag15.xml><?xml version="1.0" encoding="utf-8"?>
<p:tagLst xmlns:a="http://schemas.openxmlformats.org/drawingml/2006/main" xmlns:r="http://schemas.openxmlformats.org/officeDocument/2006/relationships" xmlns:p="http://schemas.openxmlformats.org/presentationml/2006/main">
  <p:tag name="TIMING" val="|17.4|11.9|13|27.3"/>
</p:tagLst>
</file>

<file path=ppt/tags/tag16.xml><?xml version="1.0" encoding="utf-8"?>
<p:tagLst xmlns:a="http://schemas.openxmlformats.org/drawingml/2006/main" xmlns:r="http://schemas.openxmlformats.org/officeDocument/2006/relationships" xmlns:p="http://schemas.openxmlformats.org/presentationml/2006/main">
  <p:tag name="TIMING" val="|0.6|37.1|1.4"/>
</p:tagLst>
</file>

<file path=ppt/tags/tag17.xml><?xml version="1.0" encoding="utf-8"?>
<p:tagLst xmlns:a="http://schemas.openxmlformats.org/drawingml/2006/main" xmlns:r="http://schemas.openxmlformats.org/officeDocument/2006/relationships" xmlns:p="http://schemas.openxmlformats.org/presentationml/2006/main">
  <p:tag name="TIMING" val="|1.8|8.9|10.6|10.2"/>
</p:tagLst>
</file>

<file path=ppt/tags/tag2.xml><?xml version="1.0" encoding="utf-8"?>
<p:tagLst xmlns:a="http://schemas.openxmlformats.org/drawingml/2006/main" xmlns:r="http://schemas.openxmlformats.org/officeDocument/2006/relationships" xmlns:p="http://schemas.openxmlformats.org/presentationml/2006/main">
  <p:tag name="TIMING" val="|18.7|13.3|29.5"/>
</p:tagLst>
</file>

<file path=ppt/tags/tag3.xml><?xml version="1.0" encoding="utf-8"?>
<p:tagLst xmlns:a="http://schemas.openxmlformats.org/drawingml/2006/main" xmlns:r="http://schemas.openxmlformats.org/officeDocument/2006/relationships" xmlns:p="http://schemas.openxmlformats.org/presentationml/2006/main">
  <p:tag name="TIMING" val="|0.6|11.1"/>
</p:tagLst>
</file>

<file path=ppt/tags/tag4.xml><?xml version="1.0" encoding="utf-8"?>
<p:tagLst xmlns:a="http://schemas.openxmlformats.org/drawingml/2006/main" xmlns:r="http://schemas.openxmlformats.org/officeDocument/2006/relationships" xmlns:p="http://schemas.openxmlformats.org/presentationml/2006/main">
  <p:tag name="TIMING" val="|4.1|12.2|4.9|4.7|4.2|9.9|13.1"/>
</p:tagLst>
</file>

<file path=ppt/tags/tag5.xml><?xml version="1.0" encoding="utf-8"?>
<p:tagLst xmlns:a="http://schemas.openxmlformats.org/drawingml/2006/main" xmlns:r="http://schemas.openxmlformats.org/officeDocument/2006/relationships" xmlns:p="http://schemas.openxmlformats.org/presentationml/2006/main">
  <p:tag name="TIMING" val="|1.5"/>
</p:tagLst>
</file>

<file path=ppt/tags/tag6.xml><?xml version="1.0" encoding="utf-8"?>
<p:tagLst xmlns:a="http://schemas.openxmlformats.org/drawingml/2006/main" xmlns:r="http://schemas.openxmlformats.org/officeDocument/2006/relationships" xmlns:p="http://schemas.openxmlformats.org/presentationml/2006/main">
  <p:tag name="TIMING" val="|22.7|15|20.7"/>
</p:tagLst>
</file>

<file path=ppt/tags/tag7.xml><?xml version="1.0" encoding="utf-8"?>
<p:tagLst xmlns:a="http://schemas.openxmlformats.org/drawingml/2006/main" xmlns:r="http://schemas.openxmlformats.org/officeDocument/2006/relationships" xmlns:p="http://schemas.openxmlformats.org/presentationml/2006/main">
  <p:tag name="TIMING" val="|5.2|5.9|2|3.8"/>
</p:tagLst>
</file>

<file path=ppt/tags/tag8.xml><?xml version="1.0" encoding="utf-8"?>
<p:tagLst xmlns:a="http://schemas.openxmlformats.org/drawingml/2006/main" xmlns:r="http://schemas.openxmlformats.org/officeDocument/2006/relationships" xmlns:p="http://schemas.openxmlformats.org/presentationml/2006/main">
  <p:tag name="TIMING" val="|5.9|6|4.5|8.1|5.6"/>
</p:tagLst>
</file>

<file path=ppt/tags/tag9.xml><?xml version="1.0" encoding="utf-8"?>
<p:tagLst xmlns:a="http://schemas.openxmlformats.org/drawingml/2006/main" xmlns:r="http://schemas.openxmlformats.org/officeDocument/2006/relationships" xmlns:p="http://schemas.openxmlformats.org/presentationml/2006/main">
  <p:tag name="TIMING" val="|0.5|5.6|7.1|2.5|6.7|4|24.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10158</TotalTime>
  <Words>3868</Words>
  <Application>Microsoft Office PowerPoint</Application>
  <PresentationFormat>On-screen Show (4:3)</PresentationFormat>
  <Paragraphs>400</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Mean Field Equilibria of  Multi-Armed Bandit Games</vt:lpstr>
      <vt:lpstr>Motivation</vt:lpstr>
      <vt:lpstr>Examples</vt:lpstr>
      <vt:lpstr>Example: Wireless Transmitters</vt:lpstr>
      <vt:lpstr>Example: Wireless Transmitters</vt:lpstr>
      <vt:lpstr>Modeling the Bandit Game</vt:lpstr>
      <vt:lpstr>Outline</vt:lpstr>
      <vt:lpstr>Mean Field Model of MAB Games </vt:lpstr>
      <vt:lpstr>Mean Field Model of MAB Games </vt:lpstr>
      <vt:lpstr>A Single Agent’s Evolution </vt:lpstr>
      <vt:lpstr>Examples of Reward Functions</vt:lpstr>
      <vt:lpstr>The Equilibrium Concept</vt:lpstr>
      <vt:lpstr>Optimality in Equilibrium</vt:lpstr>
      <vt:lpstr>Existence of MFE</vt:lpstr>
      <vt:lpstr>Beyond Existence</vt:lpstr>
      <vt:lpstr>PowerPoint Presentation</vt:lpstr>
      <vt:lpstr>PowerPoint Presentation</vt:lpstr>
      <vt:lpstr>PowerPoint Presentation</vt:lpstr>
      <vt:lpstr>PowerPoint Presentation</vt:lpstr>
      <vt:lpstr>Dynamics</vt:lpstr>
      <vt:lpstr>Uniqueness and Convergence</vt:lpstr>
      <vt:lpstr>Finite Systems to Limit Model</vt:lpstr>
      <vt:lpstr>Approximation Property</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Mean Field Equilibria of Multi-armed Bandit Games</dc:title>
  <dc:creator>ramki</dc:creator>
  <cp:lastModifiedBy>ramki</cp:lastModifiedBy>
  <cp:revision>1886</cp:revision>
  <dcterms:created xsi:type="dcterms:W3CDTF">2012-05-18T05:03:30Z</dcterms:created>
  <dcterms:modified xsi:type="dcterms:W3CDTF">2012-06-05T09:25:01Z</dcterms:modified>
</cp:coreProperties>
</file>