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2"/>
  </p:notesMasterIdLst>
  <p:handoutMasterIdLst>
    <p:handoutMasterId r:id="rId23"/>
  </p:handoutMasterIdLst>
  <p:sldIdLst>
    <p:sldId id="314" r:id="rId5"/>
    <p:sldId id="330" r:id="rId6"/>
    <p:sldId id="331" r:id="rId7"/>
    <p:sldId id="315" r:id="rId8"/>
    <p:sldId id="316" r:id="rId9"/>
    <p:sldId id="319" r:id="rId10"/>
    <p:sldId id="320" r:id="rId11"/>
    <p:sldId id="333" r:id="rId12"/>
    <p:sldId id="324" r:id="rId13"/>
    <p:sldId id="321" r:id="rId14"/>
    <p:sldId id="329" r:id="rId15"/>
    <p:sldId id="325" r:id="rId16"/>
    <p:sldId id="326" r:id="rId17"/>
    <p:sldId id="332" r:id="rId18"/>
    <p:sldId id="327" r:id="rId19"/>
    <p:sldId id="328" r:id="rId20"/>
    <p:sldId id="32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9E9A95"/>
    <a:srgbClr val="382E25"/>
    <a:srgbClr val="C17945"/>
    <a:srgbClr val="31526A"/>
    <a:srgbClr val="690304"/>
    <a:srgbClr val="252626"/>
    <a:srgbClr val="A6A6A6"/>
    <a:srgbClr val="C6BFBB"/>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60" autoAdjust="0"/>
    <p:restoredTop sz="94694" autoAdjust="0"/>
  </p:normalViewPr>
  <p:slideViewPr>
    <p:cSldViewPr snapToGrid="0" snapToObjects="1">
      <p:cViewPr varScale="1">
        <p:scale>
          <a:sx n="113" d="100"/>
          <a:sy n="113" d="100"/>
        </p:scale>
        <p:origin x="250" y="91"/>
      </p:cViewPr>
      <p:guideLst>
        <p:guide orient="horz" pos="3185"/>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94" y="2190149"/>
            <a:ext cx="8426608" cy="1114494"/>
          </a:xfrm>
        </p:spPr>
        <p:txBody>
          <a:bodyPr>
            <a:normAutofit/>
          </a:bodyPr>
          <a:lstStyle/>
          <a:p>
            <a:r>
              <a:rPr lang="en-US" sz="2800" dirty="0"/>
              <a:t>Anime CRP (Anime Classifier, Recommender and Predictor)</a:t>
            </a:r>
          </a:p>
        </p:txBody>
      </p:sp>
      <p:sp>
        <p:nvSpPr>
          <p:cNvPr id="3" name="Text Placeholder 2"/>
          <p:cNvSpPr>
            <a:spLocks noGrp="1"/>
          </p:cNvSpPr>
          <p:nvPr>
            <p:ph type="body" sz="quarter" idx="10"/>
          </p:nvPr>
        </p:nvSpPr>
        <p:spPr/>
        <p:txBody>
          <a:bodyPr/>
          <a:lstStyle/>
          <a:p>
            <a:r>
              <a:rPr lang="en-US" dirty="0"/>
              <a:t>INDIANA UNIVERSITY BLOOMINGTON</a:t>
            </a:r>
          </a:p>
        </p:txBody>
      </p:sp>
      <p:sp>
        <p:nvSpPr>
          <p:cNvPr id="4" name="Text Placeholder 3"/>
          <p:cNvSpPr>
            <a:spLocks noGrp="1"/>
          </p:cNvSpPr>
          <p:nvPr>
            <p:ph type="body" sz="quarter" idx="11"/>
          </p:nvPr>
        </p:nvSpPr>
        <p:spPr>
          <a:xfrm>
            <a:off x="5505718" y="3132437"/>
            <a:ext cx="2696789" cy="1297323"/>
          </a:xfrm>
        </p:spPr>
        <p:txBody>
          <a:bodyPr/>
          <a:lstStyle/>
          <a:p>
            <a:r>
              <a:rPr lang="en-US" sz="1600" dirty="0" err="1"/>
              <a:t>Eswar</a:t>
            </a:r>
            <a:r>
              <a:rPr lang="en-US" sz="1600" dirty="0"/>
              <a:t> </a:t>
            </a:r>
            <a:r>
              <a:rPr lang="en-US" sz="1600" dirty="0" err="1"/>
              <a:t>Eanumula</a:t>
            </a:r>
            <a:r>
              <a:rPr lang="en-US" sz="1600" dirty="0"/>
              <a:t>,</a:t>
            </a:r>
          </a:p>
          <a:p>
            <a:r>
              <a:rPr lang="en-US" sz="1600" dirty="0"/>
              <a:t>Ram D. Kiran,</a:t>
            </a:r>
          </a:p>
          <a:p>
            <a:r>
              <a:rPr lang="en-US" sz="1600" dirty="0"/>
              <a:t>Gowri </a:t>
            </a:r>
            <a:r>
              <a:rPr lang="en-US" sz="1600" dirty="0" err="1"/>
              <a:t>Badugu</a:t>
            </a:r>
            <a:r>
              <a:rPr lang="en-US" sz="1600" dirty="0"/>
              <a:t>.</a:t>
            </a:r>
          </a:p>
        </p:txBody>
      </p:sp>
      <p:sp>
        <p:nvSpPr>
          <p:cNvPr id="6" name="TextBox 5">
            <a:extLst>
              <a:ext uri="{FF2B5EF4-FFF2-40B4-BE49-F238E27FC236}">
                <a16:creationId xmlns:a16="http://schemas.microsoft.com/office/drawing/2014/main" id="{E2FFA89B-EE97-A128-CF76-97D39A961028}"/>
              </a:ext>
            </a:extLst>
          </p:cNvPr>
          <p:cNvSpPr txBox="1"/>
          <p:nvPr/>
        </p:nvSpPr>
        <p:spPr>
          <a:xfrm>
            <a:off x="7044267" y="335280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696E0B2C-A32E-EBDC-AB82-7F1DFB78AE6F}"/>
              </a:ext>
            </a:extLst>
          </p:cNvPr>
          <p:cNvSpPr txBox="1"/>
          <p:nvPr/>
        </p:nvSpPr>
        <p:spPr>
          <a:xfrm>
            <a:off x="530693" y="1921694"/>
            <a:ext cx="6269733" cy="369332"/>
          </a:xfrm>
          <a:prstGeom prst="rect">
            <a:avLst/>
          </a:prstGeom>
          <a:noFill/>
        </p:spPr>
        <p:txBody>
          <a:bodyPr wrap="square" rtlCol="0">
            <a:spAutoFit/>
          </a:bodyPr>
          <a:lstStyle/>
          <a:p>
            <a:r>
              <a:rPr lang="en-GB" dirty="0" err="1">
                <a:solidFill>
                  <a:schemeClr val="bg1"/>
                </a:solidFill>
              </a:rPr>
              <a:t>Luddy</a:t>
            </a:r>
            <a:r>
              <a:rPr lang="en-GB" dirty="0">
                <a:solidFill>
                  <a:schemeClr val="bg1"/>
                </a:solidFill>
              </a:rPr>
              <a:t> school of informatics, computing and engineering</a:t>
            </a:r>
            <a:endParaRPr lang="en-IN" dirty="0">
              <a:solidFill>
                <a:schemeClr val="bg1"/>
              </a:solidFill>
            </a:endParaRPr>
          </a:p>
        </p:txBody>
      </p:sp>
    </p:spTree>
    <p:extLst>
      <p:ext uri="{BB962C8B-B14F-4D97-AF65-F5344CB8AC3E}">
        <p14:creationId xmlns:p14="http://schemas.microsoft.com/office/powerpoint/2010/main" val="9190174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22" y="193453"/>
            <a:ext cx="4560579" cy="779318"/>
          </a:xfrm>
        </p:spPr>
        <p:txBody>
          <a:bodyPr/>
          <a:lstStyle/>
          <a:p>
            <a:r>
              <a:rPr lang="en-US" dirty="0"/>
              <a:t>Recommender</a:t>
            </a:r>
          </a:p>
        </p:txBody>
      </p:sp>
      <p:sp>
        <p:nvSpPr>
          <p:cNvPr id="3" name="Content Placeholder 2"/>
          <p:cNvSpPr>
            <a:spLocks noGrp="1"/>
          </p:cNvSpPr>
          <p:nvPr>
            <p:ph idx="1"/>
          </p:nvPr>
        </p:nvSpPr>
        <p:spPr>
          <a:xfrm>
            <a:off x="530122" y="901831"/>
            <a:ext cx="8491957" cy="1617850"/>
          </a:xfrm>
        </p:spPr>
        <p:txBody>
          <a:bodyPr>
            <a:noAutofit/>
          </a:bodyPr>
          <a:lstStyle/>
          <a:p>
            <a:pPr algn="just"/>
            <a:r>
              <a:rPr lang="en-US" sz="1200" dirty="0"/>
              <a:t>Objective: User gives his/her preferences through metrics like(Genre, Ranking, Popularity &amp; No. of episodes) and K value, which should return K anime’s which are recommendable based on those preferences.</a:t>
            </a:r>
          </a:p>
          <a:p>
            <a:r>
              <a:rPr lang="en-US" sz="1200" dirty="0"/>
              <a:t>Applied classification based on K-Nearest Neighbors(KNN) using Euclidean distance as proximity metric.</a:t>
            </a:r>
          </a:p>
          <a:p>
            <a:r>
              <a:rPr lang="en-US" sz="1200" dirty="0"/>
              <a:t>For the attribute Ranking, the respective values are considered as ‘0’ if the preferred value is more or else it is considered as ‘1’. The value ‘1’ refers it is very distant to unlabeled row.</a:t>
            </a:r>
          </a:p>
          <a:p>
            <a:endParaRPr lang="en-US" sz="1200" dirty="0"/>
          </a:p>
        </p:txBody>
      </p:sp>
      <p:pic>
        <p:nvPicPr>
          <p:cNvPr id="12" name="Picture 11">
            <a:extLst>
              <a:ext uri="{FF2B5EF4-FFF2-40B4-BE49-F238E27FC236}">
                <a16:creationId xmlns:a16="http://schemas.microsoft.com/office/drawing/2014/main" id="{4467E5EE-2F74-F1B5-25D5-F15832CC7951}"/>
              </a:ext>
            </a:extLst>
          </p:cNvPr>
          <p:cNvPicPr>
            <a:picLocks noChangeAspect="1"/>
          </p:cNvPicPr>
          <p:nvPr/>
        </p:nvPicPr>
        <p:blipFill>
          <a:blip r:embed="rId2"/>
          <a:stretch>
            <a:fillRect/>
          </a:stretch>
        </p:blipFill>
        <p:spPr>
          <a:xfrm>
            <a:off x="530122" y="2465494"/>
            <a:ext cx="8444544" cy="2094359"/>
          </a:xfrm>
          <a:prstGeom prst="rect">
            <a:avLst/>
          </a:prstGeom>
        </p:spPr>
      </p:pic>
    </p:spTree>
    <p:extLst>
      <p:ext uri="{BB962C8B-B14F-4D97-AF65-F5344CB8AC3E}">
        <p14:creationId xmlns:p14="http://schemas.microsoft.com/office/powerpoint/2010/main" val="10825393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32700B6-7A94-43C9-8231-6212BC50DD7A}"/>
              </a:ext>
            </a:extLst>
          </p:cNvPr>
          <p:cNvSpPr>
            <a:spLocks noGrp="1"/>
          </p:cNvSpPr>
          <p:nvPr>
            <p:ph idx="1"/>
          </p:nvPr>
        </p:nvSpPr>
        <p:spPr>
          <a:xfrm>
            <a:off x="476093" y="453422"/>
            <a:ext cx="8112494" cy="1531165"/>
          </a:xfrm>
        </p:spPr>
        <p:txBody>
          <a:bodyPr>
            <a:noAutofit/>
          </a:bodyPr>
          <a:lstStyle/>
          <a:p>
            <a:r>
              <a:rPr lang="en-US" sz="1300" dirty="0"/>
              <a:t>For the attribute Popularity, the respective values are considered as ‘1’ if the preferred value is more or else it is considered as ‘1’. The value ‘1’ refers it is very distant to unlabeled row.</a:t>
            </a:r>
          </a:p>
          <a:p>
            <a:r>
              <a:rPr lang="en-US" sz="1300" dirty="0"/>
              <a:t>Then, Euclidean distance is computed between all the records and unlabeled record and found the K nearest neighboring anime’s.</a:t>
            </a:r>
          </a:p>
          <a:p>
            <a:endParaRPr lang="en-US" sz="1200" dirty="0"/>
          </a:p>
        </p:txBody>
      </p:sp>
      <p:pic>
        <p:nvPicPr>
          <p:cNvPr id="4" name="Picture 3">
            <a:extLst>
              <a:ext uri="{FF2B5EF4-FFF2-40B4-BE49-F238E27FC236}">
                <a16:creationId xmlns:a16="http://schemas.microsoft.com/office/drawing/2014/main" id="{01B6208F-457A-AD54-7930-958829411DD5}"/>
              </a:ext>
            </a:extLst>
          </p:cNvPr>
          <p:cNvPicPr>
            <a:picLocks noChangeAspect="1"/>
          </p:cNvPicPr>
          <p:nvPr/>
        </p:nvPicPr>
        <p:blipFill>
          <a:blip r:embed="rId2"/>
          <a:stretch>
            <a:fillRect/>
          </a:stretch>
        </p:blipFill>
        <p:spPr>
          <a:xfrm>
            <a:off x="476093" y="2176011"/>
            <a:ext cx="8037987" cy="2173238"/>
          </a:xfrm>
          <a:prstGeom prst="rect">
            <a:avLst/>
          </a:prstGeom>
        </p:spPr>
      </p:pic>
    </p:spTree>
    <p:extLst>
      <p:ext uri="{BB962C8B-B14F-4D97-AF65-F5344CB8AC3E}">
        <p14:creationId xmlns:p14="http://schemas.microsoft.com/office/powerpoint/2010/main" val="41634040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3" name="Text Placeholder 2"/>
          <p:cNvSpPr>
            <a:spLocks noGrp="1"/>
          </p:cNvSpPr>
          <p:nvPr>
            <p:ph type="body" sz="quarter" idx="10"/>
          </p:nvPr>
        </p:nvSpPr>
        <p:spPr/>
        <p:txBody>
          <a:bodyPr/>
          <a:lstStyle/>
          <a:p>
            <a:r>
              <a:rPr lang="en-US" dirty="0"/>
              <a:t>SECTION 4</a:t>
            </a:r>
          </a:p>
        </p:txBody>
      </p:sp>
    </p:spTree>
    <p:extLst>
      <p:ext uri="{BB962C8B-B14F-4D97-AF65-F5344CB8AC3E}">
        <p14:creationId xmlns:p14="http://schemas.microsoft.com/office/powerpoint/2010/main" val="2926164174"/>
      </p:ext>
    </p:extLst>
  </p:cSld>
  <p:clrMapOvr>
    <a:masterClrMapping/>
  </p:clrMapOvr>
  <mc:AlternateContent xmlns:mc="http://schemas.openxmlformats.org/markup-compatibility/2006">
    <mc:Choice xmlns:p14="http://schemas.microsoft.com/office/powerpoint/2010/main" Requires="p14">
      <p:transition spd="med" advTm="131606">
        <p14:reveal/>
      </p:transition>
    </mc:Choice>
    <mc:Fallback>
      <p:transition spd="med" advTm="13160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24" y="319583"/>
            <a:ext cx="5166249" cy="779318"/>
          </a:xfrm>
        </p:spPr>
        <p:txBody>
          <a:bodyPr/>
          <a:lstStyle/>
          <a:p>
            <a:r>
              <a:rPr lang="en-US" sz="2600" dirty="0"/>
              <a:t>On basis of episode count</a:t>
            </a:r>
          </a:p>
        </p:txBody>
      </p:sp>
      <p:sp>
        <p:nvSpPr>
          <p:cNvPr id="3" name="Content Placeholder 2"/>
          <p:cNvSpPr>
            <a:spLocks noGrp="1"/>
          </p:cNvSpPr>
          <p:nvPr>
            <p:ph idx="1"/>
          </p:nvPr>
        </p:nvSpPr>
        <p:spPr>
          <a:xfrm>
            <a:off x="333698" y="1287311"/>
            <a:ext cx="4617609" cy="3133196"/>
          </a:xfrm>
        </p:spPr>
        <p:txBody>
          <a:bodyPr>
            <a:normAutofit fontScale="70000" lnSpcReduction="20000"/>
          </a:bodyPr>
          <a:lstStyle/>
          <a:p>
            <a:r>
              <a:rPr lang="en-US" dirty="0"/>
              <a:t>Our aim of clustering? </a:t>
            </a:r>
          </a:p>
          <a:p>
            <a:r>
              <a:rPr lang="en-US" dirty="0"/>
              <a:t>Based on the popularity and rating, can we group the anime into best, worst or avg ?</a:t>
            </a:r>
          </a:p>
          <a:p>
            <a:r>
              <a:rPr lang="en-US" dirty="0"/>
              <a:t>Based on the episodes count can we group the anime?</a:t>
            </a:r>
          </a:p>
          <a:p>
            <a:r>
              <a:rPr lang="en-US" dirty="0"/>
              <a:t>We wanted to group our anime dataset into clusters, enabling the user to choose the category from which the anime can be recommended.</a:t>
            </a:r>
          </a:p>
          <a:p>
            <a:r>
              <a:rPr lang="en-US" dirty="0"/>
              <a:t>The user should get a recommendation of top ‘k’ ranked anime from a selected category.</a:t>
            </a:r>
          </a:p>
          <a:p>
            <a:r>
              <a:rPr lang="en-US" dirty="0"/>
              <a:t>What are the best/top 5 anime with 500 or less num of episodes?</a:t>
            </a:r>
          </a:p>
        </p:txBody>
      </p:sp>
      <p:pic>
        <p:nvPicPr>
          <p:cNvPr id="5" name="Picture 4">
            <a:extLst>
              <a:ext uri="{FF2B5EF4-FFF2-40B4-BE49-F238E27FC236}">
                <a16:creationId xmlns:a16="http://schemas.microsoft.com/office/drawing/2014/main" id="{7808CE08-1B15-7D0D-4F7D-B85D43AE055D}"/>
              </a:ext>
            </a:extLst>
          </p:cNvPr>
          <p:cNvPicPr>
            <a:picLocks noChangeAspect="1"/>
          </p:cNvPicPr>
          <p:nvPr/>
        </p:nvPicPr>
        <p:blipFill>
          <a:blip r:embed="rId2"/>
          <a:stretch>
            <a:fillRect/>
          </a:stretch>
        </p:blipFill>
        <p:spPr>
          <a:xfrm>
            <a:off x="4951307" y="2571750"/>
            <a:ext cx="4057225" cy="2501478"/>
          </a:xfrm>
          <a:prstGeom prst="rect">
            <a:avLst/>
          </a:prstGeom>
        </p:spPr>
      </p:pic>
      <p:pic>
        <p:nvPicPr>
          <p:cNvPr id="6" name="Picture 2">
            <a:extLst>
              <a:ext uri="{FF2B5EF4-FFF2-40B4-BE49-F238E27FC236}">
                <a16:creationId xmlns:a16="http://schemas.microsoft.com/office/drawing/2014/main" id="{653CD00F-A4E7-9D14-C180-5173BAE6C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06" y="70272"/>
            <a:ext cx="4057225" cy="264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31678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CBBB-AD64-B0A5-E565-1E5B3A020045}"/>
              </a:ext>
            </a:extLst>
          </p:cNvPr>
          <p:cNvSpPr>
            <a:spLocks noGrp="1"/>
          </p:cNvSpPr>
          <p:nvPr>
            <p:ph type="title"/>
          </p:nvPr>
        </p:nvSpPr>
        <p:spPr>
          <a:xfrm>
            <a:off x="530124" y="464386"/>
            <a:ext cx="5308489" cy="605801"/>
          </a:xfrm>
        </p:spPr>
        <p:txBody>
          <a:bodyPr/>
          <a:lstStyle/>
          <a:p>
            <a:r>
              <a:rPr lang="en-US" dirty="0"/>
              <a:t>K means clustering</a:t>
            </a:r>
          </a:p>
        </p:txBody>
      </p:sp>
      <p:sp>
        <p:nvSpPr>
          <p:cNvPr id="4" name="TextBox 3">
            <a:extLst>
              <a:ext uri="{FF2B5EF4-FFF2-40B4-BE49-F238E27FC236}">
                <a16:creationId xmlns:a16="http://schemas.microsoft.com/office/drawing/2014/main" id="{2E4E0C2B-14F6-5035-8678-1D800F2B30B3}"/>
              </a:ext>
            </a:extLst>
          </p:cNvPr>
          <p:cNvSpPr txBox="1"/>
          <p:nvPr/>
        </p:nvSpPr>
        <p:spPr>
          <a:xfrm>
            <a:off x="484515" y="1279088"/>
            <a:ext cx="4204436"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400" dirty="0">
                <a:solidFill>
                  <a:schemeClr val="bg1"/>
                </a:solidFill>
              </a:rPr>
              <a:t>No of Clusters ? Centroids ? K = 3</a:t>
            </a:r>
          </a:p>
          <a:p>
            <a:pPr marL="285750" indent="-285750">
              <a:lnSpc>
                <a:spcPct val="150000"/>
              </a:lnSpc>
              <a:buFont typeface="Arial" panose="020B0604020202020204" pitchFamily="34" charset="0"/>
              <a:buChar char="•"/>
            </a:pPr>
            <a:r>
              <a:rPr lang="en-IN" sz="1400" dirty="0">
                <a:solidFill>
                  <a:schemeClr val="bg1"/>
                </a:solidFill>
              </a:rPr>
              <a:t>Taking episodes column, we calculated 3 centroids</a:t>
            </a:r>
          </a:p>
          <a:p>
            <a:pPr marL="285750" indent="-285750">
              <a:lnSpc>
                <a:spcPct val="150000"/>
              </a:lnSpc>
              <a:buFont typeface="Arial" panose="020B0604020202020204" pitchFamily="34" charset="0"/>
              <a:buChar char="•"/>
            </a:pPr>
            <a:r>
              <a:rPr lang="en-IN" sz="1400" dirty="0">
                <a:solidFill>
                  <a:schemeClr val="bg1"/>
                </a:solidFill>
              </a:rPr>
              <a:t>Using Euclidean distance, we found the anime nearest to these 3 centroids and clustered them.</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pic>
        <p:nvPicPr>
          <p:cNvPr id="8" name="Picture 7">
            <a:extLst>
              <a:ext uri="{FF2B5EF4-FFF2-40B4-BE49-F238E27FC236}">
                <a16:creationId xmlns:a16="http://schemas.microsoft.com/office/drawing/2014/main" id="{13AE4893-7F68-2C20-E5D3-8E5E797B2387}"/>
              </a:ext>
            </a:extLst>
          </p:cNvPr>
          <p:cNvPicPr>
            <a:picLocks noChangeAspect="1"/>
          </p:cNvPicPr>
          <p:nvPr/>
        </p:nvPicPr>
        <p:blipFill>
          <a:blip r:embed="rId2"/>
          <a:stretch>
            <a:fillRect/>
          </a:stretch>
        </p:blipFill>
        <p:spPr>
          <a:xfrm>
            <a:off x="2052320" y="3087568"/>
            <a:ext cx="4483947" cy="1896018"/>
          </a:xfrm>
          <a:prstGeom prst="rect">
            <a:avLst/>
          </a:prstGeom>
        </p:spPr>
      </p:pic>
      <p:pic>
        <p:nvPicPr>
          <p:cNvPr id="1028" name="Picture 4">
            <a:extLst>
              <a:ext uri="{FF2B5EF4-FFF2-40B4-BE49-F238E27FC236}">
                <a16:creationId xmlns:a16="http://schemas.microsoft.com/office/drawing/2014/main" id="{99D1C7C0-68C5-B943-08BF-BE94F7841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574" y="243840"/>
            <a:ext cx="3775912" cy="263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5558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4" y="2274521"/>
            <a:ext cx="6802482" cy="942811"/>
          </a:xfrm>
        </p:spPr>
        <p:txBody>
          <a:bodyPr/>
          <a:lstStyle/>
          <a:p>
            <a:r>
              <a:rPr lang="en-US" dirty="0"/>
              <a:t>Future Scope</a:t>
            </a:r>
            <a:br>
              <a:rPr lang="en-US" dirty="0"/>
            </a:br>
            <a:r>
              <a:rPr lang="en-US" sz="1400" dirty="0"/>
              <a:t>Can we predict the anime which a given user is going to watch next?</a:t>
            </a:r>
          </a:p>
        </p:txBody>
      </p:sp>
      <p:sp>
        <p:nvSpPr>
          <p:cNvPr id="3" name="Text Placeholder 2"/>
          <p:cNvSpPr>
            <a:spLocks noGrp="1"/>
          </p:cNvSpPr>
          <p:nvPr>
            <p:ph type="body" sz="quarter" idx="10"/>
          </p:nvPr>
        </p:nvSpPr>
        <p:spPr/>
        <p:txBody>
          <a:bodyPr/>
          <a:lstStyle/>
          <a:p>
            <a:r>
              <a:rPr lang="en-US" dirty="0"/>
              <a:t>SECTION 5</a:t>
            </a:r>
          </a:p>
        </p:txBody>
      </p:sp>
    </p:spTree>
    <p:extLst>
      <p:ext uri="{BB962C8B-B14F-4D97-AF65-F5344CB8AC3E}">
        <p14:creationId xmlns:p14="http://schemas.microsoft.com/office/powerpoint/2010/main" val="40921803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24" y="319583"/>
            <a:ext cx="5692546" cy="779318"/>
          </a:xfrm>
        </p:spPr>
        <p:txBody>
          <a:bodyPr/>
          <a:lstStyle/>
          <a:p>
            <a:r>
              <a:rPr lang="en-US" sz="2600" dirty="0"/>
              <a:t>Association Rules?</a:t>
            </a:r>
          </a:p>
        </p:txBody>
      </p:sp>
      <p:sp>
        <p:nvSpPr>
          <p:cNvPr id="3" name="Content Placeholder 2"/>
          <p:cNvSpPr>
            <a:spLocks noGrp="1"/>
          </p:cNvSpPr>
          <p:nvPr>
            <p:ph idx="1"/>
          </p:nvPr>
        </p:nvSpPr>
        <p:spPr>
          <a:xfrm>
            <a:off x="530124" y="1418484"/>
            <a:ext cx="4560579" cy="2801497"/>
          </a:xfrm>
        </p:spPr>
        <p:txBody>
          <a:bodyPr/>
          <a:lstStyle/>
          <a:p>
            <a:r>
              <a:rPr lang="en-US" dirty="0"/>
              <a:t>Based on a given user’s anime watch history, predicting the anime’s he/she is going to watch next.</a:t>
            </a:r>
          </a:p>
          <a:p>
            <a:r>
              <a:rPr lang="en-US" dirty="0"/>
              <a:t>How will we able to do it?</a:t>
            </a:r>
          </a:p>
          <a:p>
            <a:r>
              <a:rPr lang="en-US" dirty="0"/>
              <a:t>This predictor would be helpful for anime streaming websites !</a:t>
            </a:r>
          </a:p>
        </p:txBody>
      </p:sp>
    </p:spTree>
    <p:extLst>
      <p:ext uri="{BB962C8B-B14F-4D97-AF65-F5344CB8AC3E}">
        <p14:creationId xmlns:p14="http://schemas.microsoft.com/office/powerpoint/2010/main" val="251320563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a:t>Thank you</a:t>
            </a:r>
          </a:p>
          <a:p>
            <a:r>
              <a:rPr lang="en-US" sz="3600" dirty="0" err="1"/>
              <a:t>Arigatou</a:t>
            </a:r>
            <a:r>
              <a:rPr lang="en-US" sz="3600" dirty="0"/>
              <a:t> </a:t>
            </a:r>
            <a:r>
              <a:rPr lang="en-US" sz="3600" dirty="0" err="1"/>
              <a:t>Gozaimasu</a:t>
            </a:r>
            <a:r>
              <a:rPr lang="en-US" sz="3600" dirty="0"/>
              <a:t> </a:t>
            </a:r>
            <a:r>
              <a:rPr lang="en-US" sz="3600" dirty="0">
                <a:sym typeface="Wingdings" panose="05000000000000000000" pitchFamily="2" charset="2"/>
              </a:rPr>
              <a:t></a:t>
            </a:r>
          </a:p>
          <a:p>
            <a:endParaRPr lang="en-US" sz="3600" dirty="0"/>
          </a:p>
        </p:txBody>
      </p:sp>
    </p:spTree>
    <p:extLst>
      <p:ext uri="{BB962C8B-B14F-4D97-AF65-F5344CB8AC3E}">
        <p14:creationId xmlns:p14="http://schemas.microsoft.com/office/powerpoint/2010/main" val="279969904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sz="quarter" idx="10"/>
          </p:nvPr>
        </p:nvSpPr>
        <p:spPr/>
        <p:txBody>
          <a:bodyPr/>
          <a:lstStyle/>
          <a:p>
            <a:r>
              <a:rPr lang="en-US" dirty="0"/>
              <a:t>SECTION 1</a:t>
            </a:r>
          </a:p>
        </p:txBody>
      </p:sp>
    </p:spTree>
    <p:extLst>
      <p:ext uri="{BB962C8B-B14F-4D97-AF65-F5344CB8AC3E}">
        <p14:creationId xmlns:p14="http://schemas.microsoft.com/office/powerpoint/2010/main" val="15713172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85" y="464386"/>
            <a:ext cx="4560579" cy="779318"/>
          </a:xfrm>
        </p:spPr>
        <p:txBody>
          <a:bodyPr/>
          <a:lstStyle/>
          <a:p>
            <a:r>
              <a:rPr lang="en-US" dirty="0"/>
              <a:t>Motivation</a:t>
            </a:r>
          </a:p>
        </p:txBody>
      </p:sp>
      <p:sp>
        <p:nvSpPr>
          <p:cNvPr id="3" name="Content Placeholder 2"/>
          <p:cNvSpPr>
            <a:spLocks noGrp="1"/>
          </p:cNvSpPr>
          <p:nvPr>
            <p:ph idx="1"/>
          </p:nvPr>
        </p:nvSpPr>
        <p:spPr>
          <a:xfrm>
            <a:off x="419384" y="1342146"/>
            <a:ext cx="2842799" cy="2837001"/>
          </a:xfrm>
        </p:spPr>
        <p:txBody>
          <a:bodyPr>
            <a:normAutofit/>
          </a:bodyPr>
          <a:lstStyle/>
          <a:p>
            <a:r>
              <a:rPr lang="en-US" sz="1200" dirty="0"/>
              <a:t>To build an Anime CRP system(classifier, recommender and predictor) !</a:t>
            </a:r>
          </a:p>
          <a:p>
            <a:r>
              <a:rPr lang="en-US" sz="1200" dirty="0"/>
              <a:t>For a given user’s interests, can we recommend few anime?</a:t>
            </a:r>
          </a:p>
          <a:p>
            <a:r>
              <a:rPr lang="en-US" sz="1200" dirty="0"/>
              <a:t>Can we group all the anime based on few categories ?</a:t>
            </a:r>
          </a:p>
          <a:p>
            <a:r>
              <a:rPr lang="en-US" sz="1200" dirty="0"/>
              <a:t>Based on the anime watch history of the user, can we predict the anime he’s going to watch next ?</a:t>
            </a:r>
          </a:p>
        </p:txBody>
      </p:sp>
      <p:pic>
        <p:nvPicPr>
          <p:cNvPr id="1026" name="Picture 2">
            <a:extLst>
              <a:ext uri="{FF2B5EF4-FFF2-40B4-BE49-F238E27FC236}">
                <a16:creationId xmlns:a16="http://schemas.microsoft.com/office/drawing/2014/main" id="{A8B36687-FED9-D948-4279-AA083AD85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547" y="629920"/>
            <a:ext cx="5351496" cy="390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62602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Text Placeholder 2"/>
          <p:cNvSpPr>
            <a:spLocks noGrp="1"/>
          </p:cNvSpPr>
          <p:nvPr>
            <p:ph type="body" sz="quarter" idx="10"/>
          </p:nvPr>
        </p:nvSpPr>
        <p:spPr/>
        <p:txBody>
          <a:bodyPr/>
          <a:lstStyle/>
          <a:p>
            <a:r>
              <a:rPr lang="en-US" dirty="0"/>
              <a:t>SECTION 1</a:t>
            </a:r>
          </a:p>
        </p:txBody>
      </p:sp>
    </p:spTree>
    <p:extLst>
      <p:ext uri="{BB962C8B-B14F-4D97-AF65-F5344CB8AC3E}">
        <p14:creationId xmlns:p14="http://schemas.microsoft.com/office/powerpoint/2010/main" val="240952883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Idea</a:t>
            </a:r>
          </a:p>
        </p:txBody>
      </p:sp>
      <p:sp>
        <p:nvSpPr>
          <p:cNvPr id="3" name="Content Placeholder 2"/>
          <p:cNvSpPr>
            <a:spLocks noGrp="1"/>
          </p:cNvSpPr>
          <p:nvPr>
            <p:ph idx="1"/>
          </p:nvPr>
        </p:nvSpPr>
        <p:spPr>
          <a:xfrm>
            <a:off x="526146" y="1284684"/>
            <a:ext cx="5133511" cy="3306151"/>
          </a:xfrm>
        </p:spPr>
        <p:txBody>
          <a:bodyPr>
            <a:normAutofit fontScale="70000" lnSpcReduction="20000"/>
          </a:bodyPr>
          <a:lstStyle/>
          <a:p>
            <a:pPr>
              <a:lnSpc>
                <a:spcPct val="120000"/>
              </a:lnSpc>
            </a:pPr>
            <a:r>
              <a:rPr lang="en-US" sz="1900" dirty="0"/>
              <a:t>Created a data frame using pandas module by importing anime.csv file which was downloaded from Kaggle.com</a:t>
            </a:r>
          </a:p>
          <a:p>
            <a:pPr>
              <a:lnSpc>
                <a:spcPct val="120000"/>
              </a:lnSpc>
            </a:pPr>
            <a:r>
              <a:rPr lang="en-US" sz="1900" dirty="0"/>
              <a:t>Exploratory Data Analysis (EDA) on anime.csv dataset with 18k records.</a:t>
            </a:r>
          </a:p>
          <a:p>
            <a:pPr>
              <a:lnSpc>
                <a:spcPct val="120000"/>
              </a:lnSpc>
            </a:pPr>
            <a:r>
              <a:rPr lang="en-US" sz="1900" dirty="0"/>
              <a:t>Classifying the anime based on attributes like genre, rating, popularity and no. of episodes.</a:t>
            </a:r>
          </a:p>
          <a:p>
            <a:pPr>
              <a:lnSpc>
                <a:spcPct val="120000"/>
              </a:lnSpc>
            </a:pPr>
            <a:r>
              <a:rPr lang="en-US" sz="1900" dirty="0"/>
              <a:t>Clustering the anime based on no of episodes to recommend top anime in a specific category(Beginner, Pro, and Advanced) with the limitation of episodes count.</a:t>
            </a:r>
          </a:p>
          <a:p>
            <a:pPr marL="0" indent="0">
              <a:buNone/>
            </a:pPr>
            <a:endParaRPr lang="en-US" dirty="0"/>
          </a:p>
        </p:txBody>
      </p:sp>
      <p:sp>
        <p:nvSpPr>
          <p:cNvPr id="5" name="Rectangle 4">
            <a:extLst>
              <a:ext uri="{FF2B5EF4-FFF2-40B4-BE49-F238E27FC236}">
                <a16:creationId xmlns:a16="http://schemas.microsoft.com/office/drawing/2014/main" id="{6982C52B-366C-4B81-82BE-80B173E4FEF9}"/>
              </a:ext>
            </a:extLst>
          </p:cNvPr>
          <p:cNvSpPr/>
          <p:nvPr/>
        </p:nvSpPr>
        <p:spPr>
          <a:xfrm>
            <a:off x="6148870" y="484692"/>
            <a:ext cx="823430" cy="3793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Import Dataset</a:t>
            </a:r>
          </a:p>
        </p:txBody>
      </p:sp>
      <p:cxnSp>
        <p:nvCxnSpPr>
          <p:cNvPr id="7" name="Straight Arrow Connector 6">
            <a:extLst>
              <a:ext uri="{FF2B5EF4-FFF2-40B4-BE49-F238E27FC236}">
                <a16:creationId xmlns:a16="http://schemas.microsoft.com/office/drawing/2014/main" id="{E5BE60BE-E082-4C01-ACB4-50EF8EAC8B63}"/>
              </a:ext>
            </a:extLst>
          </p:cNvPr>
          <p:cNvCxnSpPr>
            <a:cxnSpLocks/>
          </p:cNvCxnSpPr>
          <p:nvPr/>
        </p:nvCxnSpPr>
        <p:spPr>
          <a:xfrm>
            <a:off x="6537255" y="864048"/>
            <a:ext cx="0" cy="2531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1C4001E7-4883-4E08-ADEC-EF85F982C924}"/>
              </a:ext>
            </a:extLst>
          </p:cNvPr>
          <p:cNvSpPr/>
          <p:nvPr/>
        </p:nvSpPr>
        <p:spPr>
          <a:xfrm>
            <a:off x="6213405" y="1117152"/>
            <a:ext cx="647700" cy="3793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EDA</a:t>
            </a:r>
          </a:p>
        </p:txBody>
      </p:sp>
      <p:cxnSp>
        <p:nvCxnSpPr>
          <p:cNvPr id="10" name="Straight Arrow Connector 9">
            <a:extLst>
              <a:ext uri="{FF2B5EF4-FFF2-40B4-BE49-F238E27FC236}">
                <a16:creationId xmlns:a16="http://schemas.microsoft.com/office/drawing/2014/main" id="{8B878D08-1F53-4C33-A2CA-40C6573A52D8}"/>
              </a:ext>
            </a:extLst>
          </p:cNvPr>
          <p:cNvCxnSpPr>
            <a:cxnSpLocks/>
          </p:cNvCxnSpPr>
          <p:nvPr/>
        </p:nvCxnSpPr>
        <p:spPr>
          <a:xfrm>
            <a:off x="6502969" y="1471961"/>
            <a:ext cx="0" cy="2214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D18E590-4063-402D-88A2-C01B60A1D5BC}"/>
              </a:ext>
            </a:extLst>
          </p:cNvPr>
          <p:cNvSpPr/>
          <p:nvPr/>
        </p:nvSpPr>
        <p:spPr>
          <a:xfrm>
            <a:off x="5985976" y="1704002"/>
            <a:ext cx="1033986" cy="4052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Recommender</a:t>
            </a:r>
          </a:p>
        </p:txBody>
      </p:sp>
      <p:cxnSp>
        <p:nvCxnSpPr>
          <p:cNvPr id="18" name="Straight Arrow Connector 17">
            <a:extLst>
              <a:ext uri="{FF2B5EF4-FFF2-40B4-BE49-F238E27FC236}">
                <a16:creationId xmlns:a16="http://schemas.microsoft.com/office/drawing/2014/main" id="{F87FEC7B-8886-417E-86AE-D32093AE0407}"/>
              </a:ext>
            </a:extLst>
          </p:cNvPr>
          <p:cNvCxnSpPr>
            <a:stCxn id="13" idx="2"/>
          </p:cNvCxnSpPr>
          <p:nvPr/>
        </p:nvCxnSpPr>
        <p:spPr>
          <a:xfrm>
            <a:off x="6502969" y="2109275"/>
            <a:ext cx="0" cy="2300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4586D4E4-091C-4BDF-AB16-EE23CC9115E6}"/>
              </a:ext>
            </a:extLst>
          </p:cNvPr>
          <p:cNvSpPr/>
          <p:nvPr/>
        </p:nvSpPr>
        <p:spPr>
          <a:xfrm>
            <a:off x="6073140" y="2342848"/>
            <a:ext cx="899160" cy="4052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t>Clustring</a:t>
            </a:r>
            <a:endParaRPr lang="en-US" sz="1000" dirty="0"/>
          </a:p>
        </p:txBody>
      </p:sp>
      <p:cxnSp>
        <p:nvCxnSpPr>
          <p:cNvPr id="21" name="Straight Arrow Connector 20">
            <a:extLst>
              <a:ext uri="{FF2B5EF4-FFF2-40B4-BE49-F238E27FC236}">
                <a16:creationId xmlns:a16="http://schemas.microsoft.com/office/drawing/2014/main" id="{506E9BD4-CFCD-495E-B98A-0E33CEF4DDB3}"/>
              </a:ext>
            </a:extLst>
          </p:cNvPr>
          <p:cNvCxnSpPr>
            <a:cxnSpLocks/>
          </p:cNvCxnSpPr>
          <p:nvPr/>
        </p:nvCxnSpPr>
        <p:spPr>
          <a:xfrm>
            <a:off x="6519132" y="2728237"/>
            <a:ext cx="0" cy="266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80B1B97C-74F2-46B7-9C37-7C13512CBABB}"/>
              </a:ext>
            </a:extLst>
          </p:cNvPr>
          <p:cNvSpPr/>
          <p:nvPr/>
        </p:nvSpPr>
        <p:spPr>
          <a:xfrm>
            <a:off x="6073140" y="2994737"/>
            <a:ext cx="946822" cy="4052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Predictor</a:t>
            </a:r>
          </a:p>
        </p:txBody>
      </p:sp>
      <p:cxnSp>
        <p:nvCxnSpPr>
          <p:cNvPr id="24" name="Straight Arrow Connector 23">
            <a:extLst>
              <a:ext uri="{FF2B5EF4-FFF2-40B4-BE49-F238E27FC236}">
                <a16:creationId xmlns:a16="http://schemas.microsoft.com/office/drawing/2014/main" id="{D1DCA55B-BD87-4CC7-9D13-DAFA7AD8D17A}"/>
              </a:ext>
            </a:extLst>
          </p:cNvPr>
          <p:cNvCxnSpPr>
            <a:cxnSpLocks/>
          </p:cNvCxnSpPr>
          <p:nvPr/>
        </p:nvCxnSpPr>
        <p:spPr>
          <a:xfrm>
            <a:off x="6502969" y="3400010"/>
            <a:ext cx="0" cy="2466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AF09A27-83F8-41F7-B4B3-C8CF21E796B4}"/>
              </a:ext>
            </a:extLst>
          </p:cNvPr>
          <p:cNvSpPr/>
          <p:nvPr/>
        </p:nvSpPr>
        <p:spPr>
          <a:xfrm>
            <a:off x="6148870" y="3646626"/>
            <a:ext cx="823429" cy="4052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Results</a:t>
            </a:r>
          </a:p>
        </p:txBody>
      </p:sp>
      <p:cxnSp>
        <p:nvCxnSpPr>
          <p:cNvPr id="30" name="Straight Arrow Connector 29">
            <a:extLst>
              <a:ext uri="{FF2B5EF4-FFF2-40B4-BE49-F238E27FC236}">
                <a16:creationId xmlns:a16="http://schemas.microsoft.com/office/drawing/2014/main" id="{9D1C8B56-079F-430A-BFDA-A1EA3ECA89A3}"/>
              </a:ext>
            </a:extLst>
          </p:cNvPr>
          <p:cNvCxnSpPr>
            <a:stCxn id="13" idx="3"/>
          </p:cNvCxnSpPr>
          <p:nvPr/>
        </p:nvCxnSpPr>
        <p:spPr>
          <a:xfrm flipV="1">
            <a:off x="7019962" y="1900888"/>
            <a:ext cx="439514" cy="5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Speech Bubble: Oval 30">
            <a:extLst>
              <a:ext uri="{FF2B5EF4-FFF2-40B4-BE49-F238E27FC236}">
                <a16:creationId xmlns:a16="http://schemas.microsoft.com/office/drawing/2014/main" id="{491A8B78-B6FC-4649-A60D-33CA3931E200}"/>
              </a:ext>
            </a:extLst>
          </p:cNvPr>
          <p:cNvSpPr/>
          <p:nvPr/>
        </p:nvSpPr>
        <p:spPr>
          <a:xfrm>
            <a:off x="7066979" y="1339198"/>
            <a:ext cx="1218204" cy="468972"/>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KNN Classification to build a Recommender</a:t>
            </a:r>
          </a:p>
        </p:txBody>
      </p:sp>
      <p:cxnSp>
        <p:nvCxnSpPr>
          <p:cNvPr id="33" name="Straight Arrow Connector 32">
            <a:extLst>
              <a:ext uri="{FF2B5EF4-FFF2-40B4-BE49-F238E27FC236}">
                <a16:creationId xmlns:a16="http://schemas.microsoft.com/office/drawing/2014/main" id="{0A0B08AF-D7E5-4C25-954F-2321B7F57FA2}"/>
              </a:ext>
            </a:extLst>
          </p:cNvPr>
          <p:cNvCxnSpPr/>
          <p:nvPr/>
        </p:nvCxnSpPr>
        <p:spPr>
          <a:xfrm>
            <a:off x="6977529" y="2629304"/>
            <a:ext cx="6019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Speech Bubble: Oval 33">
            <a:extLst>
              <a:ext uri="{FF2B5EF4-FFF2-40B4-BE49-F238E27FC236}">
                <a16:creationId xmlns:a16="http://schemas.microsoft.com/office/drawing/2014/main" id="{7BFB4EED-179E-40CE-AAED-4E961EA342CD}"/>
              </a:ext>
            </a:extLst>
          </p:cNvPr>
          <p:cNvSpPr/>
          <p:nvPr/>
        </p:nvSpPr>
        <p:spPr>
          <a:xfrm>
            <a:off x="7172470" y="1999357"/>
            <a:ext cx="1381607" cy="56908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K means clustering for categorial recommendation</a:t>
            </a:r>
          </a:p>
        </p:txBody>
      </p:sp>
    </p:spTree>
    <p:extLst>
      <p:ext uri="{BB962C8B-B14F-4D97-AF65-F5344CB8AC3E}">
        <p14:creationId xmlns:p14="http://schemas.microsoft.com/office/powerpoint/2010/main" val="63648305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4" y="2274521"/>
            <a:ext cx="6995250" cy="1331563"/>
          </a:xfrm>
        </p:spPr>
        <p:txBody>
          <a:bodyPr/>
          <a:lstStyle/>
          <a:p>
            <a:r>
              <a:rPr lang="en-US" dirty="0"/>
              <a:t>Exploratory Data Analysis(EDA)</a:t>
            </a:r>
          </a:p>
        </p:txBody>
      </p:sp>
      <p:sp>
        <p:nvSpPr>
          <p:cNvPr id="3" name="Text Placeholder 2"/>
          <p:cNvSpPr>
            <a:spLocks noGrp="1"/>
          </p:cNvSpPr>
          <p:nvPr>
            <p:ph type="body" sz="quarter" idx="10"/>
          </p:nvPr>
        </p:nvSpPr>
        <p:spPr/>
        <p:txBody>
          <a:bodyPr/>
          <a:lstStyle/>
          <a:p>
            <a:r>
              <a:rPr lang="en-US" dirty="0"/>
              <a:t>SECTION 2</a:t>
            </a:r>
          </a:p>
        </p:txBody>
      </p:sp>
    </p:spTree>
    <p:extLst>
      <p:ext uri="{BB962C8B-B14F-4D97-AF65-F5344CB8AC3E}">
        <p14:creationId xmlns:p14="http://schemas.microsoft.com/office/powerpoint/2010/main" val="41538114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Observations and Corrections on the data</a:t>
            </a:r>
          </a:p>
        </p:txBody>
      </p:sp>
      <p:sp>
        <p:nvSpPr>
          <p:cNvPr id="3" name="Subtitle 2"/>
          <p:cNvSpPr>
            <a:spLocks noGrp="1"/>
          </p:cNvSpPr>
          <p:nvPr>
            <p:ph type="subTitle" idx="1"/>
          </p:nvPr>
        </p:nvSpPr>
        <p:spPr/>
        <p:txBody>
          <a:bodyPr/>
          <a:lstStyle/>
          <a:p>
            <a:pPr marL="0" indent="0">
              <a:buNone/>
            </a:pPr>
            <a:endParaRPr lang="en-US" dirty="0"/>
          </a:p>
        </p:txBody>
      </p:sp>
      <p:graphicFrame>
        <p:nvGraphicFramePr>
          <p:cNvPr id="5" name="Table 5">
            <a:extLst>
              <a:ext uri="{FF2B5EF4-FFF2-40B4-BE49-F238E27FC236}">
                <a16:creationId xmlns:a16="http://schemas.microsoft.com/office/drawing/2014/main" id="{13C43DC4-EC19-D6A8-3C6C-B3E788B0F335}"/>
              </a:ext>
            </a:extLst>
          </p:cNvPr>
          <p:cNvGraphicFramePr>
            <a:graphicFrameLocks noGrp="1"/>
          </p:cNvGraphicFramePr>
          <p:nvPr>
            <p:extLst>
              <p:ext uri="{D42A27DB-BD31-4B8C-83A1-F6EECF244321}">
                <p14:modId xmlns:p14="http://schemas.microsoft.com/office/powerpoint/2010/main" val="3284634111"/>
              </p:ext>
            </p:extLst>
          </p:nvPr>
        </p:nvGraphicFramePr>
        <p:xfrm>
          <a:off x="523348" y="1630404"/>
          <a:ext cx="8004408" cy="2845343"/>
        </p:xfrm>
        <a:graphic>
          <a:graphicData uri="http://schemas.openxmlformats.org/drawingml/2006/table">
            <a:tbl>
              <a:tblPr firstRow="1" bandRow="1">
                <a:tableStyleId>{85BE263C-DBD7-4A20-BB59-AAB30ACAA65A}</a:tableStyleId>
              </a:tblPr>
              <a:tblGrid>
                <a:gridCol w="3768566">
                  <a:extLst>
                    <a:ext uri="{9D8B030D-6E8A-4147-A177-3AD203B41FA5}">
                      <a16:colId xmlns:a16="http://schemas.microsoft.com/office/drawing/2014/main" val="3401699703"/>
                    </a:ext>
                  </a:extLst>
                </a:gridCol>
                <a:gridCol w="4235842">
                  <a:extLst>
                    <a:ext uri="{9D8B030D-6E8A-4147-A177-3AD203B41FA5}">
                      <a16:colId xmlns:a16="http://schemas.microsoft.com/office/drawing/2014/main" val="2948637790"/>
                    </a:ext>
                  </a:extLst>
                </a:gridCol>
              </a:tblGrid>
              <a:tr h="650537">
                <a:tc>
                  <a:txBody>
                    <a:bodyPr/>
                    <a:lstStyle/>
                    <a:p>
                      <a:r>
                        <a:rPr lang="en-US" dirty="0"/>
                        <a:t>Observations</a:t>
                      </a:r>
                    </a:p>
                  </a:txBody>
                  <a:tcPr/>
                </a:tc>
                <a:tc>
                  <a:txBody>
                    <a:bodyPr/>
                    <a:lstStyle/>
                    <a:p>
                      <a:r>
                        <a:rPr lang="en-US" dirty="0"/>
                        <a:t>Corrections</a:t>
                      </a:r>
                    </a:p>
                  </a:txBody>
                  <a:tcPr/>
                </a:tc>
                <a:extLst>
                  <a:ext uri="{0D108BD9-81ED-4DB2-BD59-A6C34878D82A}">
                    <a16:rowId xmlns:a16="http://schemas.microsoft.com/office/drawing/2014/main" val="1192681393"/>
                  </a:ext>
                </a:extLst>
              </a:tr>
              <a:tr h="701163">
                <a:tc>
                  <a:txBody>
                    <a:bodyPr/>
                    <a:lstStyle/>
                    <a:p>
                      <a:r>
                        <a:rPr lang="en-US" sz="1400" dirty="0"/>
                        <a:t>It is found that </a:t>
                      </a:r>
                      <a:r>
                        <a:rPr lang="en-US" sz="1400" dirty="0" err="1"/>
                        <a:t>img_url</a:t>
                      </a:r>
                      <a:r>
                        <a:rPr lang="en-US" sz="1400" dirty="0"/>
                        <a:t> &amp; link columns are unnecessary and redundant attributes for the requirement</a:t>
                      </a:r>
                      <a:r>
                        <a:rPr lang="en-US" dirty="0"/>
                        <a:t>.</a:t>
                      </a:r>
                    </a:p>
                  </a:txBody>
                  <a:tcPr/>
                </a:tc>
                <a:tc>
                  <a:txBody>
                    <a:bodyPr/>
                    <a:lstStyle/>
                    <a:p>
                      <a:r>
                        <a:rPr lang="en-US" sz="1400" dirty="0"/>
                        <a:t>So, these attributes are dropped from the data frame created.</a:t>
                      </a:r>
                    </a:p>
                  </a:txBody>
                  <a:tcPr/>
                </a:tc>
                <a:extLst>
                  <a:ext uri="{0D108BD9-81ED-4DB2-BD59-A6C34878D82A}">
                    <a16:rowId xmlns:a16="http://schemas.microsoft.com/office/drawing/2014/main" val="1827180138"/>
                  </a:ext>
                </a:extLst>
              </a:tr>
              <a:tr h="701163">
                <a:tc>
                  <a:txBody>
                    <a:bodyPr/>
                    <a:lstStyle/>
                    <a:p>
                      <a:r>
                        <a:rPr lang="en-US" sz="1400" dirty="0"/>
                        <a:t>Found duplicates based on </a:t>
                      </a:r>
                      <a:r>
                        <a:rPr lang="en-US" sz="1400" dirty="0" err="1"/>
                        <a:t>Anime_ID</a:t>
                      </a:r>
                      <a:r>
                        <a:rPr lang="en-US" sz="1400" dirty="0"/>
                        <a:t> in the data frame.</a:t>
                      </a:r>
                    </a:p>
                  </a:txBody>
                  <a:tcPr/>
                </a:tc>
                <a:tc>
                  <a:txBody>
                    <a:bodyPr/>
                    <a:lstStyle/>
                    <a:p>
                      <a:r>
                        <a:rPr lang="en-US" sz="1400" dirty="0"/>
                        <a:t>Removed the duplicate rows from the data frame created.</a:t>
                      </a:r>
                    </a:p>
                  </a:txBody>
                  <a:tcPr/>
                </a:tc>
                <a:extLst>
                  <a:ext uri="{0D108BD9-81ED-4DB2-BD59-A6C34878D82A}">
                    <a16:rowId xmlns:a16="http://schemas.microsoft.com/office/drawing/2014/main" val="3466191266"/>
                  </a:ext>
                </a:extLst>
              </a:tr>
              <a:tr h="701163">
                <a:tc>
                  <a:txBody>
                    <a:bodyPr/>
                    <a:lstStyle/>
                    <a:p>
                      <a:r>
                        <a:rPr lang="en-US" sz="1400" dirty="0"/>
                        <a:t>Found null values for some attributes in the data frame.</a:t>
                      </a:r>
                    </a:p>
                  </a:txBody>
                  <a:tcPr/>
                </a:tc>
                <a:tc>
                  <a:txBody>
                    <a:bodyPr/>
                    <a:lstStyle/>
                    <a:p>
                      <a:r>
                        <a:rPr lang="en-US" sz="1400" dirty="0"/>
                        <a:t>Replaced those with mean values of respective attribute.</a:t>
                      </a:r>
                    </a:p>
                  </a:txBody>
                  <a:tcPr/>
                </a:tc>
                <a:extLst>
                  <a:ext uri="{0D108BD9-81ED-4DB2-BD59-A6C34878D82A}">
                    <a16:rowId xmlns:a16="http://schemas.microsoft.com/office/drawing/2014/main" val="3455009813"/>
                  </a:ext>
                </a:extLst>
              </a:tr>
            </a:tbl>
          </a:graphicData>
        </a:graphic>
      </p:graphicFrame>
    </p:spTree>
    <p:extLst>
      <p:ext uri="{BB962C8B-B14F-4D97-AF65-F5344CB8AC3E}">
        <p14:creationId xmlns:p14="http://schemas.microsoft.com/office/powerpoint/2010/main" val="283583082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8FF7501-7BDB-2600-6F5A-D976D87BF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708" y="391885"/>
            <a:ext cx="4974514" cy="4037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699541D-2615-449C-1A1E-F7B81CA1B349}"/>
              </a:ext>
            </a:extLst>
          </p:cNvPr>
          <p:cNvSpPr txBox="1"/>
          <p:nvPr/>
        </p:nvSpPr>
        <p:spPr>
          <a:xfrm>
            <a:off x="315778" y="863590"/>
            <a:ext cx="3377448"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Renamed the column names (</a:t>
            </a:r>
            <a:r>
              <a:rPr lang="en-US" dirty="0" err="1">
                <a:solidFill>
                  <a:schemeClr val="bg1"/>
                </a:solidFill>
              </a:rPr>
              <a:t>uid</a:t>
            </a:r>
            <a:r>
              <a:rPr lang="en-US" dirty="0">
                <a:solidFill>
                  <a:schemeClr val="bg1"/>
                </a:solidFill>
              </a:rPr>
              <a:t>, ranked, score) to make sure, they convey the actual meaning.</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From this plot, we can say that :</a:t>
            </a:r>
          </a:p>
          <a:p>
            <a:pPr marL="342900" indent="-342900">
              <a:buFont typeface="+mj-lt"/>
              <a:buAutoNum type="arabicPeriod"/>
            </a:pPr>
            <a:r>
              <a:rPr lang="en-US" dirty="0">
                <a:solidFill>
                  <a:schemeClr val="bg1"/>
                </a:solidFill>
              </a:rPr>
              <a:t>Rank and Rating are inversely proportional.</a:t>
            </a:r>
          </a:p>
          <a:p>
            <a:pPr marL="342900" indent="-342900">
              <a:buFont typeface="+mj-lt"/>
              <a:buAutoNum type="arabicPeriod"/>
            </a:pPr>
            <a:r>
              <a:rPr lang="en-US" dirty="0">
                <a:solidFill>
                  <a:schemeClr val="bg1"/>
                </a:solidFill>
              </a:rPr>
              <a:t>Rank and popularity are directly proportional.</a:t>
            </a:r>
          </a:p>
          <a:p>
            <a:endParaRPr lang="en-US" dirty="0">
              <a:solidFill>
                <a:schemeClr val="bg1"/>
              </a:solidFill>
            </a:endParaRPr>
          </a:p>
        </p:txBody>
      </p:sp>
    </p:spTree>
    <p:extLst>
      <p:ext uri="{BB962C8B-B14F-4D97-AF65-F5344CB8AC3E}">
        <p14:creationId xmlns:p14="http://schemas.microsoft.com/office/powerpoint/2010/main" val="33056405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Text Placeholder 2"/>
          <p:cNvSpPr>
            <a:spLocks noGrp="1"/>
          </p:cNvSpPr>
          <p:nvPr>
            <p:ph type="body" sz="quarter" idx="10"/>
          </p:nvPr>
        </p:nvSpPr>
        <p:spPr/>
        <p:txBody>
          <a:bodyPr/>
          <a:lstStyle/>
          <a:p>
            <a:r>
              <a:rPr lang="en-US" dirty="0"/>
              <a:t>SECTION 3</a:t>
            </a:r>
          </a:p>
        </p:txBody>
      </p:sp>
    </p:spTree>
    <p:extLst>
      <p:ext uri="{BB962C8B-B14F-4D97-AF65-F5344CB8AC3E}">
        <p14:creationId xmlns:p14="http://schemas.microsoft.com/office/powerpoint/2010/main" val="4196546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Main</Template>
  <TotalTime>700</TotalTime>
  <Words>709</Words>
  <Application>Microsoft Office PowerPoint</Application>
  <PresentationFormat>On-screen Show (16:9)</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Main</vt:lpstr>
      <vt:lpstr>Anime CRP (Anime Classifier, Recommender and Predictor)</vt:lpstr>
      <vt:lpstr>Problem statement</vt:lpstr>
      <vt:lpstr>Motivation</vt:lpstr>
      <vt:lpstr>Objective</vt:lpstr>
      <vt:lpstr>Basic Idea</vt:lpstr>
      <vt:lpstr>Exploratory Data Analysis(EDA)</vt:lpstr>
      <vt:lpstr>Observations and Corrections on the data</vt:lpstr>
      <vt:lpstr>PowerPoint Presentation</vt:lpstr>
      <vt:lpstr>Classification</vt:lpstr>
      <vt:lpstr>Recommender</vt:lpstr>
      <vt:lpstr>PowerPoint Presentation</vt:lpstr>
      <vt:lpstr>Clustering</vt:lpstr>
      <vt:lpstr>On basis of episode count</vt:lpstr>
      <vt:lpstr>K means clustering</vt:lpstr>
      <vt:lpstr>Future Scope Can we predict the anime which a given user is going to watch next?</vt:lpstr>
      <vt:lpstr>Association Rules?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 CRP (Anime Classifier, Recommender and Predictor)</dc:title>
  <dc:creator>Eanumula, Eswar Sai Yashwanth</dc:creator>
  <cp:lastModifiedBy>Devireddy, Ram Kiran</cp:lastModifiedBy>
  <cp:revision>27</cp:revision>
  <cp:lastPrinted>2014-06-24T16:10:50Z</cp:lastPrinted>
  <dcterms:created xsi:type="dcterms:W3CDTF">2022-12-03T23:08:06Z</dcterms:created>
  <dcterms:modified xsi:type="dcterms:W3CDTF">2022-12-05T02:57:12Z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