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56" r:id="rId3"/>
    <p:sldId id="257" r:id="rId4"/>
    <p:sldId id="280" r:id="rId5"/>
    <p:sldId id="281" r:id="rId6"/>
    <p:sldId id="283" r:id="rId7"/>
    <p:sldId id="282" r:id="rId8"/>
    <p:sldId id="284" r:id="rId9"/>
    <p:sldId id="298" r:id="rId10"/>
    <p:sldId id="299" r:id="rId11"/>
    <p:sldId id="285" r:id="rId12"/>
    <p:sldId id="286" r:id="rId13"/>
    <p:sldId id="300" r:id="rId14"/>
    <p:sldId id="301" r:id="rId15"/>
    <p:sldId id="302" r:id="rId16"/>
    <p:sldId id="303" r:id="rId17"/>
    <p:sldId id="304" r:id="rId18"/>
    <p:sldId id="305" r:id="rId19"/>
    <p:sldId id="311" r:id="rId20"/>
    <p:sldId id="306" r:id="rId21"/>
    <p:sldId id="307" r:id="rId22"/>
    <p:sldId id="308" r:id="rId23"/>
    <p:sldId id="309" r:id="rId24"/>
    <p:sldId id="310" r:id="rId25"/>
    <p:sldId id="277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 varScale="1">
        <p:scale>
          <a:sx n="75" d="100"/>
          <a:sy n="75" d="100"/>
        </p:scale>
        <p:origin x="1020" y="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38A5F7-F20D-46F0-9B1E-5EE633E79577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D5DC97A-5126-43A0-99C0-F356A230A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DC97A-5126-43A0-99C0-F356A230AE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DC97A-5126-43A0-99C0-F356A230AE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DC97A-5126-43A0-99C0-F356A230AE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DC97A-5126-43A0-99C0-F356A230AE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DC97A-5126-43A0-99C0-F356A230AE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C19A-2FF0-4F17-B30E-07BB0AB7BC68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7AE1-93F3-4AE1-98D8-79A4D130D048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9660-884F-4B44-97CE-7D5E0FB759C5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404F-94D4-420E-A25E-DB47FFF44031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42ED-EAE1-49E7-8EAE-5584CDB814C4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F28-ECEC-4E0A-9DA6-91A9BE37B105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9D7D-C27E-4B82-823F-BDB2AD90BFDD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D2B0-061D-41EC-B8CC-7E3398F07536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C51C-D687-42FE-AEE3-946AAE2138EC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0E2C-0A74-45DE-87D2-B8DDA61FE97C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D3DE-B3E0-49B1-8B6B-B31F5B6CA91B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82C7-0908-4364-A3B4-D11143EB071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 - 2.5 _ POSETS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amond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18.wmf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39.wmf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3962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Lecture by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Dr. </a:t>
            </a:r>
            <a:r>
              <a:rPr lang="en-US" b="1" dirty="0" err="1" smtClean="0">
                <a:solidFill>
                  <a:srgbClr val="FF0000"/>
                </a:solidFill>
              </a:rPr>
              <a:t>Srinivasa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Rao</a:t>
            </a:r>
            <a:r>
              <a:rPr lang="en-US" b="1" dirty="0" smtClean="0">
                <a:solidFill>
                  <a:srgbClr val="FF0000"/>
                </a:solidFill>
              </a:rPr>
              <a:t> Kola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B0F0"/>
                </a:solidFill>
              </a:rPr>
              <a:t>Department of MACS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NITK,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Surathkal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058" y="304800"/>
            <a:ext cx="3129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–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772400" cy="1143000"/>
          </a:xfrm>
        </p:spPr>
        <p:txBody>
          <a:bodyPr>
            <a:normAutofit/>
          </a:bodyPr>
          <a:lstStyle/>
          <a:p>
            <a:pPr marL="465138" indent="-465138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Draw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Hasse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diagram of the poset (A, |), where </a:t>
            </a:r>
          </a:p>
          <a:p>
            <a:pPr marL="465138" indent="-465138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A = {2, 3, 6, 12, 24, 36}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" name="Group 189"/>
          <p:cNvGrpSpPr/>
          <p:nvPr/>
        </p:nvGrpSpPr>
        <p:grpSpPr>
          <a:xfrm>
            <a:off x="2770020" y="3535012"/>
            <a:ext cx="1143000" cy="1143000"/>
            <a:chOff x="3309258" y="3748314"/>
            <a:chExt cx="1143000" cy="1143000"/>
          </a:xfrm>
        </p:grpSpPr>
        <p:cxnSp>
          <p:nvCxnSpPr>
            <p:cNvPr id="75" name="Straight Connector 74"/>
            <p:cNvCxnSpPr/>
            <p:nvPr/>
          </p:nvCxnSpPr>
          <p:spPr>
            <a:xfrm rot="5400000" flipH="1" flipV="1">
              <a:off x="3309258" y="3748314"/>
              <a:ext cx="11430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8879586">
              <a:off x="3664791" y="408719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185"/>
          <p:cNvGrpSpPr/>
          <p:nvPr/>
        </p:nvGrpSpPr>
        <p:grpSpPr>
          <a:xfrm>
            <a:off x="1398420" y="3535012"/>
            <a:ext cx="2514600" cy="914400"/>
            <a:chOff x="1937658" y="3748314"/>
            <a:chExt cx="2514600" cy="91440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1937658" y="3748314"/>
              <a:ext cx="25146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19590050">
              <a:off x="2592215" y="409070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407820" y="2591584"/>
            <a:ext cx="2514600" cy="914400"/>
            <a:chOff x="947058" y="2804886"/>
            <a:chExt cx="2514600" cy="91440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947058" y="2804886"/>
              <a:ext cx="25146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19590050">
              <a:off x="2040677" y="299142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196"/>
          <p:cNvGrpSpPr/>
          <p:nvPr/>
        </p:nvGrpSpPr>
        <p:grpSpPr>
          <a:xfrm>
            <a:off x="407820" y="2362984"/>
            <a:ext cx="1143000" cy="1143000"/>
            <a:chOff x="947058" y="2576286"/>
            <a:chExt cx="1143000" cy="1143000"/>
          </a:xfrm>
        </p:grpSpPr>
        <p:cxnSp>
          <p:nvCxnSpPr>
            <p:cNvPr id="73" name="Straight Connector 72"/>
            <p:cNvCxnSpPr/>
            <p:nvPr/>
          </p:nvCxnSpPr>
          <p:spPr>
            <a:xfrm rot="5400000" flipH="1" flipV="1">
              <a:off x="947058" y="2576286"/>
              <a:ext cx="11430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9590050">
              <a:off x="1441961" y="279185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193"/>
          <p:cNvGrpSpPr/>
          <p:nvPr/>
        </p:nvGrpSpPr>
        <p:grpSpPr>
          <a:xfrm>
            <a:off x="407820" y="3311348"/>
            <a:ext cx="3505200" cy="461665"/>
            <a:chOff x="947058" y="3524650"/>
            <a:chExt cx="3505200" cy="461665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947058" y="3733800"/>
              <a:ext cx="3505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0800000">
              <a:off x="2137230" y="352465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198"/>
          <p:cNvGrpSpPr/>
          <p:nvPr/>
        </p:nvGrpSpPr>
        <p:grpSpPr>
          <a:xfrm>
            <a:off x="3753366" y="3295528"/>
            <a:ext cx="289583" cy="606201"/>
            <a:chOff x="4292604" y="3508830"/>
            <a:chExt cx="289583" cy="606201"/>
          </a:xfrm>
        </p:grpSpPr>
        <p:sp>
          <p:nvSpPr>
            <p:cNvPr id="82" name="TextBox 81"/>
            <p:cNvSpPr txBox="1"/>
            <p:nvPr/>
          </p:nvSpPr>
          <p:spPr>
            <a:xfrm>
              <a:off x="4292604" y="350883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47030" y="3810000"/>
              <a:ext cx="235157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9" name="Group 178"/>
          <p:cNvGrpSpPr/>
          <p:nvPr/>
        </p:nvGrpSpPr>
        <p:grpSpPr>
          <a:xfrm>
            <a:off x="2574078" y="4507468"/>
            <a:ext cx="562428" cy="369332"/>
            <a:chOff x="3113316" y="4720770"/>
            <a:chExt cx="562428" cy="369332"/>
          </a:xfrm>
        </p:grpSpPr>
        <p:sp>
          <p:nvSpPr>
            <p:cNvPr id="83" name="TextBox 82"/>
            <p:cNvSpPr txBox="1"/>
            <p:nvPr/>
          </p:nvSpPr>
          <p:spPr>
            <a:xfrm>
              <a:off x="3113316" y="474254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74058" y="4720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179"/>
          <p:cNvGrpSpPr/>
          <p:nvPr/>
        </p:nvGrpSpPr>
        <p:grpSpPr>
          <a:xfrm>
            <a:off x="955734" y="4253470"/>
            <a:ext cx="509390" cy="369332"/>
            <a:chOff x="1494972" y="4466772"/>
            <a:chExt cx="509390" cy="369332"/>
          </a:xfrm>
        </p:grpSpPr>
        <p:sp>
          <p:nvSpPr>
            <p:cNvPr id="84" name="TextBox 83"/>
            <p:cNvSpPr txBox="1"/>
            <p:nvPr/>
          </p:nvSpPr>
          <p:spPr>
            <a:xfrm>
              <a:off x="1741716" y="452845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94972" y="4466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1" name="Group 180"/>
          <p:cNvGrpSpPr/>
          <p:nvPr/>
        </p:nvGrpSpPr>
        <p:grpSpPr>
          <a:xfrm>
            <a:off x="152400" y="3328186"/>
            <a:ext cx="418704" cy="648728"/>
            <a:chOff x="691638" y="3541488"/>
            <a:chExt cx="418704" cy="648728"/>
          </a:xfrm>
        </p:grpSpPr>
        <p:sp>
          <p:nvSpPr>
            <p:cNvPr id="89" name="TextBox 88"/>
            <p:cNvSpPr txBox="1"/>
            <p:nvPr/>
          </p:nvSpPr>
          <p:spPr>
            <a:xfrm>
              <a:off x="691638" y="38208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2972" y="354148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95"/>
          <p:cNvGrpSpPr/>
          <p:nvPr/>
        </p:nvGrpSpPr>
        <p:grpSpPr>
          <a:xfrm>
            <a:off x="2965962" y="2606098"/>
            <a:ext cx="914400" cy="838200"/>
            <a:chOff x="3447144" y="2819400"/>
            <a:chExt cx="914400" cy="838200"/>
          </a:xfrm>
        </p:grpSpPr>
        <p:cxnSp>
          <p:nvCxnSpPr>
            <p:cNvPr id="154" name="Straight Connector 153"/>
            <p:cNvCxnSpPr/>
            <p:nvPr/>
          </p:nvCxnSpPr>
          <p:spPr>
            <a:xfrm rot="10800000">
              <a:off x="3447144" y="2819400"/>
              <a:ext cx="9144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 rot="13323884">
              <a:off x="3585378" y="2933492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86"/>
          <p:cNvGrpSpPr/>
          <p:nvPr/>
        </p:nvGrpSpPr>
        <p:grpSpPr>
          <a:xfrm>
            <a:off x="422334" y="3520498"/>
            <a:ext cx="928914" cy="914400"/>
            <a:chOff x="961572" y="3733800"/>
            <a:chExt cx="928914" cy="914400"/>
          </a:xfrm>
        </p:grpSpPr>
        <p:cxnSp>
          <p:nvCxnSpPr>
            <p:cNvPr id="117" name="Straight Connector 116"/>
            <p:cNvCxnSpPr/>
            <p:nvPr/>
          </p:nvCxnSpPr>
          <p:spPr>
            <a:xfrm rot="10800000">
              <a:off x="961572" y="3733800"/>
              <a:ext cx="92891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 rot="14058649">
              <a:off x="1280145" y="402095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87"/>
          <p:cNvGrpSpPr/>
          <p:nvPr/>
        </p:nvGrpSpPr>
        <p:grpSpPr>
          <a:xfrm>
            <a:off x="1227906" y="2377498"/>
            <a:ext cx="461665" cy="2057400"/>
            <a:chOff x="1767144" y="2590800"/>
            <a:chExt cx="461665" cy="2057400"/>
          </a:xfrm>
        </p:grpSpPr>
        <p:cxnSp>
          <p:nvCxnSpPr>
            <p:cNvPr id="125" name="Straight Connector 124"/>
            <p:cNvCxnSpPr/>
            <p:nvPr/>
          </p:nvCxnSpPr>
          <p:spPr>
            <a:xfrm rot="5400000">
              <a:off x="976086" y="3505200"/>
              <a:ext cx="20574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 rot="16522377">
              <a:off x="1807477" y="329252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94"/>
          <p:cNvGrpSpPr/>
          <p:nvPr/>
        </p:nvGrpSpPr>
        <p:grpSpPr>
          <a:xfrm>
            <a:off x="1594362" y="2348470"/>
            <a:ext cx="2304144" cy="1121920"/>
            <a:chOff x="2119086" y="2582968"/>
            <a:chExt cx="2304144" cy="1121920"/>
          </a:xfrm>
        </p:grpSpPr>
        <p:cxnSp>
          <p:nvCxnSpPr>
            <p:cNvPr id="150" name="Straight Connector 149"/>
            <p:cNvCxnSpPr/>
            <p:nvPr/>
          </p:nvCxnSpPr>
          <p:spPr>
            <a:xfrm rot="10800000">
              <a:off x="2119086" y="2590800"/>
              <a:ext cx="2304144" cy="1114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2629428">
              <a:off x="2362266" y="258296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88"/>
          <p:cNvGrpSpPr/>
          <p:nvPr/>
        </p:nvGrpSpPr>
        <p:grpSpPr>
          <a:xfrm>
            <a:off x="1351248" y="2559318"/>
            <a:ext cx="1647372" cy="1849908"/>
            <a:chOff x="1890486" y="2772620"/>
            <a:chExt cx="1647372" cy="1849908"/>
          </a:xfrm>
        </p:grpSpPr>
        <p:cxnSp>
          <p:nvCxnSpPr>
            <p:cNvPr id="130" name="Straight Connector 129"/>
            <p:cNvCxnSpPr/>
            <p:nvPr/>
          </p:nvCxnSpPr>
          <p:spPr>
            <a:xfrm rot="5400000" flipH="1" flipV="1">
              <a:off x="1789218" y="2873888"/>
              <a:ext cx="1849908" cy="16473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 rot="18068995">
              <a:off x="2747729" y="318084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92"/>
          <p:cNvGrpSpPr/>
          <p:nvPr/>
        </p:nvGrpSpPr>
        <p:grpSpPr>
          <a:xfrm>
            <a:off x="2639872" y="2559318"/>
            <a:ext cx="461665" cy="2104182"/>
            <a:chOff x="3179110" y="2772620"/>
            <a:chExt cx="461665" cy="2104182"/>
          </a:xfrm>
        </p:grpSpPr>
        <p:cxnSp>
          <p:nvCxnSpPr>
            <p:cNvPr id="147" name="Straight Connector 146"/>
            <p:cNvCxnSpPr/>
            <p:nvPr/>
          </p:nvCxnSpPr>
          <p:spPr>
            <a:xfrm rot="5400000" flipH="1" flipV="1">
              <a:off x="2347881" y="3686825"/>
              <a:ext cx="2104182" cy="2757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 rot="16522377">
              <a:off x="3219443" y="32860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90"/>
          <p:cNvGrpSpPr/>
          <p:nvPr/>
        </p:nvGrpSpPr>
        <p:grpSpPr>
          <a:xfrm>
            <a:off x="470894" y="3495216"/>
            <a:ext cx="2204782" cy="1182796"/>
            <a:chOff x="995618" y="3694004"/>
            <a:chExt cx="2204782" cy="1182796"/>
          </a:xfrm>
        </p:grpSpPr>
        <p:cxnSp>
          <p:nvCxnSpPr>
            <p:cNvPr id="141" name="Straight Connector 140"/>
            <p:cNvCxnSpPr>
              <a:endCxn id="90" idx="3"/>
            </p:cNvCxnSpPr>
            <p:nvPr/>
          </p:nvCxnSpPr>
          <p:spPr>
            <a:xfrm rot="10800000">
              <a:off x="995618" y="3694004"/>
              <a:ext cx="2204782" cy="118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 rot="12737728">
              <a:off x="1450947" y="383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91"/>
          <p:cNvGrpSpPr/>
          <p:nvPr/>
        </p:nvGrpSpPr>
        <p:grpSpPr>
          <a:xfrm>
            <a:off x="1588496" y="2301414"/>
            <a:ext cx="1161144" cy="2380344"/>
            <a:chOff x="2127734" y="2514716"/>
            <a:chExt cx="1161144" cy="2380344"/>
          </a:xfrm>
        </p:grpSpPr>
        <p:cxnSp>
          <p:nvCxnSpPr>
            <p:cNvPr id="143" name="Straight Connector 142"/>
            <p:cNvCxnSpPr/>
            <p:nvPr/>
          </p:nvCxnSpPr>
          <p:spPr>
            <a:xfrm flipH="1" flipV="1">
              <a:off x="2127734" y="2514716"/>
              <a:ext cx="1161144" cy="23803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4333084">
              <a:off x="2333510" y="314093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81"/>
          <p:cNvGrpSpPr/>
          <p:nvPr/>
        </p:nvGrpSpPr>
        <p:grpSpPr>
          <a:xfrm>
            <a:off x="1412934" y="2101726"/>
            <a:ext cx="671286" cy="369332"/>
            <a:chOff x="1952172" y="2315028"/>
            <a:chExt cx="671286" cy="369332"/>
          </a:xfrm>
        </p:grpSpPr>
        <p:sp>
          <p:nvSpPr>
            <p:cNvPr id="92" name="TextBox 91"/>
            <p:cNvSpPr txBox="1"/>
            <p:nvPr/>
          </p:nvSpPr>
          <p:spPr>
            <a:xfrm>
              <a:off x="2204754" y="23150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52172" y="236220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00"/>
          <p:cNvGrpSpPr/>
          <p:nvPr/>
        </p:nvGrpSpPr>
        <p:grpSpPr>
          <a:xfrm>
            <a:off x="2824446" y="2381128"/>
            <a:ext cx="759792" cy="406398"/>
            <a:chOff x="3363684" y="2594430"/>
            <a:chExt cx="759792" cy="406398"/>
          </a:xfrm>
        </p:grpSpPr>
        <p:sp>
          <p:nvSpPr>
            <p:cNvPr id="166" name="TextBox 165"/>
            <p:cNvSpPr txBox="1"/>
            <p:nvPr/>
          </p:nvSpPr>
          <p:spPr>
            <a:xfrm>
              <a:off x="3704772" y="263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63684" y="259443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6200" y="4924961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Step – 2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Delete all edges implied by transitivity      (2, 12), (2, 24), (2, 36), (3, 12), (3, 24),                  (3, 36), (6, 24), (6, 36)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81600" y="5156537"/>
            <a:ext cx="3505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Step – 3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Omit all arrows and arrange all edges pointing upwards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6570831" y="3267012"/>
            <a:ext cx="906242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6295947" y="3954083"/>
            <a:ext cx="831183" cy="623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6849558" y="2572492"/>
            <a:ext cx="551763" cy="307885"/>
            <a:chOff x="6849558" y="2572492"/>
            <a:chExt cx="551763" cy="307885"/>
          </a:xfrm>
        </p:grpSpPr>
        <p:sp>
          <p:nvSpPr>
            <p:cNvPr id="100" name="TextBox 99"/>
            <p:cNvSpPr txBox="1"/>
            <p:nvPr/>
          </p:nvSpPr>
          <p:spPr>
            <a:xfrm>
              <a:off x="6849558" y="2572492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74951" y="2575346"/>
              <a:ext cx="326370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864072" y="3610876"/>
            <a:ext cx="414702" cy="309828"/>
            <a:chOff x="6864072" y="3610876"/>
            <a:chExt cx="414702" cy="309828"/>
          </a:xfrm>
        </p:grpSpPr>
        <p:sp>
          <p:nvSpPr>
            <p:cNvPr id="99" name="TextBox 98"/>
            <p:cNvSpPr txBox="1"/>
            <p:nvPr/>
          </p:nvSpPr>
          <p:spPr>
            <a:xfrm>
              <a:off x="6864072" y="361087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43617" y="3615673"/>
              <a:ext cx="235157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91173" y="1593192"/>
            <a:ext cx="512816" cy="305031"/>
            <a:chOff x="5991173" y="1593192"/>
            <a:chExt cx="512816" cy="305031"/>
          </a:xfrm>
        </p:grpSpPr>
        <p:sp>
          <p:nvSpPr>
            <p:cNvPr id="103" name="TextBox 102"/>
            <p:cNvSpPr txBox="1"/>
            <p:nvPr/>
          </p:nvSpPr>
          <p:spPr>
            <a:xfrm>
              <a:off x="6241343" y="1593192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91173" y="1593192"/>
              <a:ext cx="326370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507715" y="1640133"/>
            <a:ext cx="493284" cy="315915"/>
            <a:chOff x="7507715" y="1640133"/>
            <a:chExt cx="493284" cy="315915"/>
          </a:xfrm>
        </p:grpSpPr>
        <p:sp>
          <p:nvSpPr>
            <p:cNvPr id="105" name="TextBox 104"/>
            <p:cNvSpPr txBox="1"/>
            <p:nvPr/>
          </p:nvSpPr>
          <p:spPr>
            <a:xfrm>
              <a:off x="7507715" y="1640133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674629" y="1651017"/>
              <a:ext cx="326370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481180" y="4586681"/>
            <a:ext cx="404423" cy="315181"/>
            <a:chOff x="7481180" y="4586681"/>
            <a:chExt cx="404423" cy="315181"/>
          </a:xfrm>
        </p:grpSpPr>
        <p:sp>
          <p:nvSpPr>
            <p:cNvPr id="107" name="TextBox 106"/>
            <p:cNvSpPr txBox="1"/>
            <p:nvPr/>
          </p:nvSpPr>
          <p:spPr>
            <a:xfrm>
              <a:off x="7481180" y="4586681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50446" y="4596831"/>
              <a:ext cx="235157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cxnSp>
        <p:nvCxnSpPr>
          <p:cNvPr id="109" name="Straight Connector 108"/>
          <p:cNvCxnSpPr/>
          <p:nvPr/>
        </p:nvCxnSpPr>
        <p:spPr>
          <a:xfrm rot="16200000" flipH="1">
            <a:off x="6901113" y="4001414"/>
            <a:ext cx="849582" cy="56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087217" y="4535964"/>
            <a:ext cx="397240" cy="350001"/>
            <a:chOff x="6087217" y="4535964"/>
            <a:chExt cx="397240" cy="350001"/>
          </a:xfrm>
        </p:grpSpPr>
        <p:sp>
          <p:nvSpPr>
            <p:cNvPr id="110" name="TextBox 109"/>
            <p:cNvSpPr txBox="1"/>
            <p:nvPr/>
          </p:nvSpPr>
          <p:spPr>
            <a:xfrm>
              <a:off x="6087217" y="4580934"/>
              <a:ext cx="235157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21811" y="453596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 rot="16200000" flipH="1">
            <a:off x="6295506" y="1992599"/>
            <a:ext cx="849582" cy="56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6914060" y="1958247"/>
            <a:ext cx="831183" cy="623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8118"/>
            <a:ext cx="8229600" cy="57512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Let </a:t>
            </a:r>
            <a:r>
              <a:rPr lang="en-US" sz="2800" b="1" i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008000"/>
                </a:solidFill>
              </a:rPr>
              <a:t> be a given natural number</a:t>
            </a:r>
          </a:p>
          <a:p>
            <a:r>
              <a:rPr lang="en-US" sz="2800" b="1" dirty="0" smtClean="0">
                <a:solidFill>
                  <a:srgbClr val="008000"/>
                </a:solidFill>
              </a:rPr>
              <a:t>Let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</a:t>
            </a:r>
            <a:r>
              <a:rPr lang="en-US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be the set of positive divisors of </a:t>
            </a:r>
            <a:r>
              <a:rPr lang="en-US" sz="2800" b="1" i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008000"/>
                </a:solidFill>
              </a:rPr>
              <a:t>. </a:t>
            </a:r>
          </a:p>
          <a:p>
            <a:r>
              <a:rPr lang="en-US" sz="2800" b="1" dirty="0" smtClean="0">
                <a:solidFill>
                  <a:srgbClr val="008000"/>
                </a:solidFill>
              </a:rPr>
              <a:t>Then 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</a:t>
            </a:r>
            <a:r>
              <a:rPr lang="en-US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|</a:t>
            </a:r>
            <a:r>
              <a:rPr lang="en-US" sz="2800" b="1" i="1" dirty="0" smtClean="0">
                <a:solidFill>
                  <a:srgbClr val="FF0000"/>
                </a:solidFill>
              </a:rPr>
              <a:t>) </a:t>
            </a:r>
            <a:r>
              <a:rPr lang="en-US" sz="2800" b="1" dirty="0" smtClean="0">
                <a:solidFill>
                  <a:srgbClr val="008000"/>
                </a:solidFill>
              </a:rPr>
              <a:t>is a poset.</a:t>
            </a:r>
          </a:p>
          <a:p>
            <a:pPr marL="571500" indent="-571500">
              <a:buAutoNum type="romanLcParenBoth"/>
            </a:pPr>
            <a:r>
              <a:rPr lang="en-US" sz="2800" b="1" dirty="0" smtClean="0">
                <a:solidFill>
                  <a:srgbClr val="008000"/>
                </a:solidFill>
              </a:rPr>
              <a:t>(D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1</a:t>
            </a:r>
            <a:r>
              <a:rPr lang="en-US" sz="2800" b="1" dirty="0" smtClean="0">
                <a:solidFill>
                  <a:srgbClr val="008000"/>
                </a:solidFill>
              </a:rPr>
              <a:t>, |) , 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1</a:t>
            </a:r>
            <a:r>
              <a:rPr lang="en-US" sz="2800" b="1" dirty="0" smtClean="0">
                <a:solidFill>
                  <a:srgbClr val="008000"/>
                </a:solidFill>
              </a:rPr>
              <a:t> = {1}          </a:t>
            </a:r>
            <a:r>
              <a:rPr lang="en-US" sz="2800" b="1" dirty="0" smtClean="0">
                <a:solidFill>
                  <a:srgbClr val="C00000"/>
                </a:solidFill>
              </a:rPr>
              <a:t> chain </a:t>
            </a:r>
          </a:p>
          <a:p>
            <a:pPr marL="3657600" lvl="7" indent="-571500">
              <a:buFont typeface="Wingdings" pitchFamily="2" charset="2"/>
              <a:buAutoNum type="romanLcParenBoth" startAt="2"/>
            </a:pPr>
            <a:r>
              <a:rPr lang="en-US" sz="2800" b="1" dirty="0" smtClean="0">
                <a:solidFill>
                  <a:srgbClr val="008000"/>
                </a:solidFill>
              </a:rPr>
              <a:t>(D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2</a:t>
            </a:r>
            <a:r>
              <a:rPr lang="en-US" sz="2800" b="1" dirty="0" smtClean="0">
                <a:solidFill>
                  <a:srgbClr val="008000"/>
                </a:solidFill>
              </a:rPr>
              <a:t>, |),  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2</a:t>
            </a:r>
            <a:r>
              <a:rPr lang="en-US" sz="2800" b="1" dirty="0" smtClean="0">
                <a:solidFill>
                  <a:srgbClr val="008000"/>
                </a:solidFill>
              </a:rPr>
              <a:t> = {1, 2}</a:t>
            </a:r>
          </a:p>
          <a:p>
            <a:pPr marL="571500" indent="-571500">
              <a:buNone/>
            </a:pPr>
            <a:endParaRPr lang="en-US" sz="2800" b="1" dirty="0" smtClean="0">
              <a:solidFill>
                <a:srgbClr val="008000"/>
              </a:solidFill>
            </a:endParaRPr>
          </a:p>
          <a:p>
            <a:pPr marL="571500" indent="-571500">
              <a:buFont typeface="Wingdings" pitchFamily="2" charset="2"/>
              <a:buAutoNum type="romanLcParenBoth" startAt="3"/>
            </a:pPr>
            <a:r>
              <a:rPr lang="en-US" sz="2800" b="1" dirty="0" smtClean="0">
                <a:solidFill>
                  <a:srgbClr val="008000"/>
                </a:solidFill>
              </a:rPr>
              <a:t>(D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6</a:t>
            </a:r>
            <a:r>
              <a:rPr lang="en-US" sz="2800" b="1" dirty="0" smtClean="0">
                <a:solidFill>
                  <a:srgbClr val="008000"/>
                </a:solidFill>
              </a:rPr>
              <a:t>, |),  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6</a:t>
            </a:r>
            <a:r>
              <a:rPr lang="en-US" sz="2800" b="1" dirty="0" smtClean="0">
                <a:solidFill>
                  <a:srgbClr val="008000"/>
                </a:solidFill>
              </a:rPr>
              <a:t> = {1, 2, 3, 6}</a:t>
            </a:r>
          </a:p>
          <a:p>
            <a:pPr marL="571500" indent="-571500">
              <a:buNone/>
            </a:pPr>
            <a:endParaRPr lang="en-US" sz="2800" b="1" dirty="0" smtClean="0">
              <a:solidFill>
                <a:srgbClr val="008000"/>
              </a:solidFill>
            </a:endParaRPr>
          </a:p>
          <a:p>
            <a:pPr marL="571500" indent="-571500">
              <a:buFont typeface="Wingdings" pitchFamily="2" charset="2"/>
              <a:buAutoNum type="romanLcParenBoth" startAt="4"/>
            </a:pPr>
            <a:r>
              <a:rPr lang="en-US" sz="2800" b="1" dirty="0" smtClean="0">
                <a:solidFill>
                  <a:srgbClr val="008000"/>
                </a:solidFill>
              </a:rPr>
              <a:t>(D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8</a:t>
            </a:r>
            <a:r>
              <a:rPr lang="en-US" sz="2800" b="1" dirty="0" smtClean="0">
                <a:solidFill>
                  <a:srgbClr val="008000"/>
                </a:solidFill>
              </a:rPr>
              <a:t>, |),  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8</a:t>
            </a:r>
            <a:r>
              <a:rPr lang="en-US" sz="2800" b="1" dirty="0" smtClean="0">
                <a:solidFill>
                  <a:srgbClr val="008000"/>
                </a:solidFill>
              </a:rPr>
              <a:t> = {1, 2, 4, 8}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910169" y="2473687"/>
            <a:ext cx="481231" cy="1412513"/>
            <a:chOff x="7078159" y="3294328"/>
            <a:chExt cx="481231" cy="1412513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6799432" y="3988848"/>
              <a:ext cx="906242" cy="12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92673" y="4332712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78159" y="329432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53514" y="32971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57704" y="43375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91000" y="3124200"/>
            <a:ext cx="1978602" cy="1915100"/>
            <a:chOff x="5758026" y="3045154"/>
            <a:chExt cx="1978602" cy="1915100"/>
          </a:xfrm>
        </p:grpSpPr>
        <p:cxnSp>
          <p:nvCxnSpPr>
            <p:cNvPr id="49" name="Straight Connector 48"/>
            <p:cNvCxnSpPr/>
            <p:nvPr/>
          </p:nvCxnSpPr>
          <p:spPr>
            <a:xfrm rot="10800000" flipV="1">
              <a:off x="6037944" y="3429000"/>
              <a:ext cx="685800" cy="5252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6792684" y="3429000"/>
              <a:ext cx="627744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6066972" y="4053113"/>
              <a:ext cx="627744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V="1">
              <a:off x="6749142" y="4067627"/>
              <a:ext cx="685800" cy="5252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68028" y="382814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78604" y="3243711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53200" y="4401225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95040" y="3809769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0828" y="4590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04002" y="3045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34942" y="3828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58026" y="38180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096000" y="3581400"/>
            <a:ext cx="477041" cy="2373473"/>
            <a:chOff x="8091714" y="1447800"/>
            <a:chExt cx="477041" cy="2373473"/>
          </a:xfrm>
        </p:grpSpPr>
        <p:cxnSp>
          <p:nvCxnSpPr>
            <p:cNvPr id="103" name="Straight Connector 102"/>
            <p:cNvCxnSpPr/>
            <p:nvPr/>
          </p:nvCxnSpPr>
          <p:spPr>
            <a:xfrm rot="5400000">
              <a:off x="7991788" y="1963519"/>
              <a:ext cx="548640" cy="12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091714" y="212271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91714" y="144780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67069" y="14506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8</a:t>
              </a:r>
              <a:endParaRPr lang="en-US" b="1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56745" y="21275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baseline="-25000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 rot="5400000">
              <a:off x="7984927" y="2638805"/>
              <a:ext cx="548640" cy="12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095344" y="2800873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60375" y="280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5400000">
              <a:off x="7987319" y="3307187"/>
              <a:ext cx="548640" cy="12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8091714" y="344714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256745" y="34519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baseline="-25000" dirty="0"/>
            </a:p>
          </p:txBody>
        </p:sp>
      </p:grp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– 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394954" y="2361969"/>
            <a:ext cx="455474" cy="521963"/>
            <a:chOff x="3394954" y="2361969"/>
            <a:chExt cx="455474" cy="521963"/>
          </a:xfrm>
        </p:grpSpPr>
        <p:sp>
          <p:nvSpPr>
            <p:cNvPr id="93" name="TextBox 92"/>
            <p:cNvSpPr txBox="1"/>
            <p:nvPr/>
          </p:nvSpPr>
          <p:spPr>
            <a:xfrm>
              <a:off x="3394954" y="2361969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48742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baseline="-25000" dirty="0"/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5410200" cy="685800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sz="2800" b="1" dirty="0" smtClean="0">
                <a:solidFill>
                  <a:srgbClr val="008000"/>
                </a:solidFill>
              </a:rPr>
              <a:t>(vi)  (D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12 </a:t>
            </a:r>
            <a:r>
              <a:rPr lang="en-US" sz="2800" b="1" dirty="0" smtClean="0">
                <a:solidFill>
                  <a:srgbClr val="008000"/>
                </a:solidFill>
              </a:rPr>
              <a:t>, |) , D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12</a:t>
            </a:r>
            <a:r>
              <a:rPr lang="en-US" sz="2800" b="1" dirty="0" smtClean="0">
                <a:solidFill>
                  <a:srgbClr val="008000"/>
                </a:solidFill>
              </a:rPr>
              <a:t> = {1, 2, 3, 4, 6, 12}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1524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– 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971800" y="2895600"/>
            <a:ext cx="2366340" cy="2394074"/>
            <a:chOff x="6056088" y="1981200"/>
            <a:chExt cx="2366340" cy="2394074"/>
          </a:xfrm>
        </p:grpSpPr>
        <p:sp>
          <p:nvSpPr>
            <p:cNvPr id="67" name="Hexagon 66"/>
            <p:cNvSpPr/>
            <p:nvPr/>
          </p:nvSpPr>
          <p:spPr>
            <a:xfrm rot="5400000">
              <a:off x="6327818" y="2365418"/>
              <a:ext cx="1868958" cy="1629806"/>
            </a:xfrm>
            <a:prstGeom prst="hexagon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67" idx="1"/>
              <a:endCxn id="67" idx="4"/>
            </p:cNvCxnSpPr>
            <p:nvPr/>
          </p:nvCxnSpPr>
          <p:spPr>
            <a:xfrm rot="10800000" flipH="1">
              <a:off x="6447394" y="2653295"/>
              <a:ext cx="1629806" cy="105405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072086" y="399505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71658" y="40059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10286" y="3599313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9534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53828" y="243840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20742" y="2420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89714" y="2007382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92370" y="358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01228" y="2467197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19372" y="356688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57144" y="1981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56088" y="2485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baseline="-250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91200" y="4419600"/>
            <a:ext cx="2435286" cy="2343825"/>
            <a:chOff x="5823858" y="4053345"/>
            <a:chExt cx="2435286" cy="2343825"/>
          </a:xfrm>
        </p:grpSpPr>
        <p:sp>
          <p:nvSpPr>
            <p:cNvPr id="123" name="Diamond 122"/>
            <p:cNvSpPr/>
            <p:nvPr/>
          </p:nvSpPr>
          <p:spPr>
            <a:xfrm>
              <a:off x="6181263" y="4326120"/>
              <a:ext cx="1143000" cy="121920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iamond 123"/>
            <p:cNvSpPr/>
            <p:nvPr/>
          </p:nvSpPr>
          <p:spPr>
            <a:xfrm>
              <a:off x="6756402" y="4938486"/>
              <a:ext cx="1143000" cy="121920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91312" y="601695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390884" y="60278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96410" y="5348283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957458" y="5363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224486" y="470625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85534" y="4633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en-US" b="1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00372" y="406762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84914" y="4053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45</a:t>
              </a:r>
              <a:endParaRPr lang="en-US" b="1" baseline="-25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24172" y="542471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18428" y="5515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823858" y="4818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9</a:t>
              </a:r>
              <a:endParaRPr lang="en-US" b="1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958114" y="478608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41020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(vii) (D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|),  D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{1, 3, 5, 9, 15, 45}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" y="801918"/>
            <a:ext cx="6477000" cy="64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(v)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|),  D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{1, 2, 3, 5, 6, 10, 15, 30}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400800" y="566058"/>
            <a:ext cx="2127534" cy="2481942"/>
            <a:chOff x="6400800" y="566058"/>
            <a:chExt cx="2127534" cy="2481942"/>
          </a:xfrm>
        </p:grpSpPr>
        <p:grpSp>
          <p:nvGrpSpPr>
            <p:cNvPr id="36" name="Group 35"/>
            <p:cNvGrpSpPr/>
            <p:nvPr/>
          </p:nvGrpSpPr>
          <p:grpSpPr>
            <a:xfrm>
              <a:off x="6400800" y="566058"/>
              <a:ext cx="2127534" cy="2481942"/>
              <a:chOff x="6596742" y="1676400"/>
              <a:chExt cx="2127534" cy="248194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6985518" y="2060246"/>
                <a:ext cx="685800" cy="5252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10800000">
                <a:off x="7740258" y="2060246"/>
                <a:ext cx="627744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0800000">
                <a:off x="7014546" y="2684359"/>
                <a:ext cx="627744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 flipV="1">
                <a:off x="7696716" y="2698873"/>
                <a:ext cx="685800" cy="5252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215602" y="2459390"/>
                <a:ext cx="262646" cy="305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526178" y="1874957"/>
                <a:ext cx="262646" cy="305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500774" y="3032471"/>
                <a:ext cx="262646" cy="305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42614" y="2441015"/>
                <a:ext cx="262646" cy="305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347342" y="31242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5</a:t>
                </a:r>
                <a:endParaRPr lang="en-US" b="1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551576" y="167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30</a:t>
                </a:r>
                <a:endParaRPr lang="en-US" b="1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82516" y="245939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baseline="-25000" dirty="0" smtClean="0"/>
                  <a:t>15</a:t>
                </a:r>
                <a:endParaRPr lang="en-US" b="1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96742" y="244928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10</a:t>
                </a:r>
                <a:endParaRPr lang="en-US" b="1" baseline="-25000" dirty="0"/>
              </a:p>
            </p:txBody>
          </p:sp>
          <p:grpSp>
            <p:nvGrpSpPr>
              <p:cNvPr id="49" name="Group 79"/>
              <p:cNvGrpSpPr/>
              <p:nvPr/>
            </p:nvGrpSpPr>
            <p:grpSpPr>
              <a:xfrm>
                <a:off x="6705600" y="2402896"/>
                <a:ext cx="1940130" cy="1755446"/>
                <a:chOff x="5758026" y="3204808"/>
                <a:chExt cx="1940130" cy="1755446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rot="10800000" flipV="1">
                  <a:off x="6037944" y="3429000"/>
                  <a:ext cx="685800" cy="5252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0800000">
                  <a:off x="6792684" y="3429000"/>
                  <a:ext cx="627744" cy="533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0800000">
                  <a:off x="6066972" y="4053113"/>
                  <a:ext cx="627744" cy="533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0800000" flipV="1">
                  <a:off x="6749142" y="4067627"/>
                  <a:ext cx="685800" cy="5252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7268028" y="3828144"/>
                  <a:ext cx="262646" cy="305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578604" y="3243711"/>
                  <a:ext cx="262646" cy="305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553200" y="4401225"/>
                  <a:ext cx="262646" cy="305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895040" y="3809769"/>
                  <a:ext cx="262646" cy="305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570828" y="459092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1</a:t>
                  </a:r>
                  <a:endParaRPr lang="en-US" b="1" baseline="-250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748626" y="32048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6</a:t>
                  </a:r>
                  <a:endParaRPr lang="en-US" b="1" baseline="-250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434942" y="3828144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baseline="-25000" dirty="0" smtClean="0"/>
                    <a:t>3</a:t>
                  </a:r>
                  <a:endParaRPr lang="en-US" b="1" baseline="-250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758026" y="381803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2</a:t>
                  </a:r>
                  <a:endParaRPr lang="en-US" b="1" baseline="-25000" dirty="0"/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 rot="5400000">
                <a:off x="7439191" y="3504581"/>
                <a:ext cx="457200" cy="12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7468219" y="2336183"/>
                <a:ext cx="457200" cy="12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rot="5400000">
              <a:off x="8001619" y="1828181"/>
              <a:ext cx="457200" cy="12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6568333" y="1799153"/>
              <a:ext cx="457200" cy="12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build="p"/>
      <p:bldP spid="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01918"/>
            <a:ext cx="8534400" cy="95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It is a special case of an ordering of strings on a set A constructed from a partial ordering on A.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1524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Lexicographic Ordering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878567" y="1709738"/>
          <a:ext cx="1206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Equation" r:id="rId3" imgW="469800" imgH="253800" progId="Equation.DSMT4">
                  <p:embed/>
                </p:oleObj>
              </mc:Choice>
              <mc:Fallback>
                <p:oleObj name="Equation" r:id="rId3" imgW="4698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7" y="1709738"/>
                        <a:ext cx="12065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ontent Placeholder 2"/>
          <p:cNvSpPr txBox="1">
            <a:spLocks/>
          </p:cNvSpPr>
          <p:nvPr/>
        </p:nvSpPr>
        <p:spPr>
          <a:xfrm>
            <a:off x="304800" y="1676400"/>
            <a:ext cx="838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2024742" y="1676400"/>
            <a:ext cx="838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705780" y="1676400"/>
          <a:ext cx="1239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780" y="1676400"/>
                        <a:ext cx="12398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Content Placeholder 2"/>
          <p:cNvSpPr txBox="1">
            <a:spLocks/>
          </p:cNvSpPr>
          <p:nvPr/>
        </p:nvSpPr>
        <p:spPr>
          <a:xfrm>
            <a:off x="3915228" y="167277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b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posets. Consider A x B.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290286" y="2169888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Lexicographic ordering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437744" y="2269900"/>
          <a:ext cx="358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744" y="2269900"/>
                        <a:ext cx="3587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Content Placeholder 2"/>
          <p:cNvSpPr txBox="1">
            <a:spLocks/>
          </p:cNvSpPr>
          <p:nvPr/>
        </p:nvSpPr>
        <p:spPr>
          <a:xfrm>
            <a:off x="4709886" y="2155374"/>
            <a:ext cx="3429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lang="en-US" sz="2800" b="1" i="1" dirty="0" smtClean="0">
                <a:solidFill>
                  <a:srgbClr val="FF0000"/>
                </a:solidFill>
              </a:rPr>
              <a:t>x B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is defined by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95" name="Object 94"/>
          <p:cNvGraphicFramePr>
            <a:graphicFrameLocks noChangeAspect="1"/>
          </p:cNvGraphicFramePr>
          <p:nvPr/>
        </p:nvGraphicFramePr>
        <p:xfrm>
          <a:off x="311150" y="2743200"/>
          <a:ext cx="7740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9" imgW="3365280" imgH="253800" progId="Equation.DSMT4">
                  <p:embed/>
                </p:oleObj>
              </mc:Choice>
              <mc:Fallback>
                <p:oleObj name="Equation" r:id="rId9" imgW="33652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743200"/>
                        <a:ext cx="77406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Content Placeholder 2"/>
          <p:cNvSpPr txBox="1">
            <a:spLocks/>
          </p:cNvSpPr>
          <p:nvPr/>
        </p:nvSpPr>
        <p:spPr>
          <a:xfrm>
            <a:off x="304800" y="3352800"/>
            <a:ext cx="91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117602" y="3381828"/>
          <a:ext cx="1630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11" imgW="634680" imgH="253800" progId="Equation.DSMT4">
                  <p:embed/>
                </p:oleObj>
              </mc:Choice>
              <mc:Fallback>
                <p:oleObj name="Equation" r:id="rId11" imgW="6346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2" y="3381828"/>
                        <a:ext cx="16303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Content Placeholder 2"/>
          <p:cNvSpPr txBox="1">
            <a:spLocks/>
          </p:cNvSpPr>
          <p:nvPr/>
        </p:nvSpPr>
        <p:spPr>
          <a:xfrm>
            <a:off x="2714172" y="3370944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a poset.</a:t>
            </a: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275772" y="38862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1509486" y="3922939"/>
          <a:ext cx="1206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13" imgW="469800" imgH="253800" progId="Equation.DSMT4">
                  <p:embed/>
                </p:oleObj>
              </mc:Choice>
              <mc:Fallback>
                <p:oleObj name="Equation" r:id="rId13" imgW="46980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486" y="3922939"/>
                        <a:ext cx="12065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Content Placeholder 2"/>
          <p:cNvSpPr txBox="1">
            <a:spLocks/>
          </p:cNvSpPr>
          <p:nvPr/>
        </p:nvSpPr>
        <p:spPr>
          <a:xfrm>
            <a:off x="1161144" y="3889601"/>
            <a:ext cx="48622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" name="Content Placeholder 2"/>
          <p:cNvSpPr txBox="1">
            <a:spLocks/>
          </p:cNvSpPr>
          <p:nvPr/>
        </p:nvSpPr>
        <p:spPr>
          <a:xfrm>
            <a:off x="2623458" y="3889601"/>
            <a:ext cx="838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5" name="Object 3"/>
          <p:cNvGraphicFramePr>
            <a:graphicFrameLocks noChangeAspect="1"/>
          </p:cNvGraphicFramePr>
          <p:nvPr/>
        </p:nvGraphicFramePr>
        <p:xfrm>
          <a:off x="3262086" y="3904115"/>
          <a:ext cx="1239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14" imgW="482400" imgH="253800" progId="Equation.DSMT4">
                  <p:embed/>
                </p:oleObj>
              </mc:Choice>
              <mc:Fallback>
                <p:oleObj name="Equation" r:id="rId14" imgW="48240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86" y="3904115"/>
                        <a:ext cx="12398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Content Placeholder 2"/>
          <p:cNvSpPr txBox="1">
            <a:spLocks/>
          </p:cNvSpPr>
          <p:nvPr/>
        </p:nvSpPr>
        <p:spPr>
          <a:xfrm>
            <a:off x="4426860" y="3856943"/>
            <a:ext cx="3200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are chains then so is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7484609" y="3868056"/>
          <a:ext cx="1630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Equation" r:id="rId16" imgW="634680" imgH="253800" progId="Equation.DSMT4">
                  <p:embed/>
                </p:oleObj>
              </mc:Choice>
              <mc:Fallback>
                <p:oleObj name="Equation" r:id="rId16" imgW="63468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609" y="3868056"/>
                        <a:ext cx="163036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Content Placeholder 2"/>
          <p:cNvSpPr txBox="1">
            <a:spLocks/>
          </p:cNvSpPr>
          <p:nvPr/>
        </p:nvSpPr>
        <p:spPr>
          <a:xfrm>
            <a:off x="261258" y="4419600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1756230" y="4434114"/>
            <a:ext cx="647337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know that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(N, ≤)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chain.</a:t>
            </a:r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304800" y="4953000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above </a:t>
            </a: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817813" y="4981575"/>
          <a:ext cx="1825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17" imgW="711000" imgH="253800" progId="Equation.DSMT4">
                  <p:embed/>
                </p:oleObj>
              </mc:Choice>
              <mc:Fallback>
                <p:oleObj name="Equation" r:id="rId17" imgW="711000" imgH="253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4981575"/>
                        <a:ext cx="18256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Content Placeholder 2"/>
          <p:cNvSpPr txBox="1">
            <a:spLocks/>
          </p:cNvSpPr>
          <p:nvPr/>
        </p:nvSpPr>
        <p:spPr>
          <a:xfrm>
            <a:off x="4648200" y="4953000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a chain</a:t>
            </a:r>
            <a:r>
              <a:rPr lang="en-US" sz="2800" b="1" baseline="0" dirty="0" smtClean="0">
                <a:solidFill>
                  <a:srgbClr val="008000"/>
                </a:solidFill>
              </a:rPr>
              <a:t>,</a:t>
            </a:r>
            <a:r>
              <a:rPr lang="en-US" sz="2800" b="1" dirty="0" smtClean="0">
                <a:solidFill>
                  <a:srgbClr val="008000"/>
                </a:solidFill>
              </a:rPr>
              <a:t> where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7086600" y="5029200"/>
          <a:ext cx="358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Equation" r:id="rId19" imgW="139680" imgH="177480" progId="Equation.DSMT4">
                  <p:embed/>
                </p:oleObj>
              </mc:Choice>
              <mc:Fallback>
                <p:oleObj name="Equation" r:id="rId19" imgW="13968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029200"/>
                        <a:ext cx="3587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Content Placeholder 2"/>
          <p:cNvSpPr txBox="1">
            <a:spLocks/>
          </p:cNvSpPr>
          <p:nvPr/>
        </p:nvSpPr>
        <p:spPr>
          <a:xfrm>
            <a:off x="7347858" y="4909458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is the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Content Placeholder 2"/>
          <p:cNvSpPr txBox="1">
            <a:spLocks/>
          </p:cNvSpPr>
          <p:nvPr/>
        </p:nvSpPr>
        <p:spPr>
          <a:xfrm>
            <a:off x="304800" y="5486400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Lexicographic ordering on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4287838" y="5575300"/>
          <a:ext cx="11414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21" imgW="444240" imgH="164880" progId="Equation.DSMT4">
                  <p:embed/>
                </p:oleObj>
              </mc:Choice>
              <mc:Fallback>
                <p:oleObj name="Equation" r:id="rId21" imgW="444240" imgH="164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5575300"/>
                        <a:ext cx="1141412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960437" y="6019800"/>
          <a:ext cx="20875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23" imgW="812520" imgH="253800" progId="Equation.DSMT4">
                  <p:embed/>
                </p:oleObj>
              </mc:Choice>
              <mc:Fallback>
                <p:oleObj name="Equation" r:id="rId23" imgW="812520" imgH="253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7" y="6019800"/>
                        <a:ext cx="208756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3886200" y="6019800"/>
          <a:ext cx="20875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Equation" r:id="rId25" imgW="812520" imgH="253800" progId="Equation.DSMT4">
                  <p:embed/>
                </p:oleObj>
              </mc:Choice>
              <mc:Fallback>
                <p:oleObj name="Equation" r:id="rId25" imgW="812520" imgH="253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019800"/>
                        <a:ext cx="208756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60"/>
                            </p:stCondLst>
                            <p:childTnLst>
                              <p:par>
                                <p:cTn id="3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2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"/>
                            </p:stCondLst>
                            <p:childTnLst>
                              <p:par>
                                <p:cTn id="8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0"/>
                            </p:stCondLst>
                            <p:childTnLst>
                              <p:par>
                                <p:cTn id="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60"/>
                            </p:stCondLst>
                            <p:childTnLst>
                              <p:par>
                                <p:cTn id="10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20"/>
                            </p:stCondLst>
                            <p:childTnLst>
                              <p:par>
                                <p:cTn id="1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20"/>
                            </p:stCondLst>
                            <p:childTnLst>
                              <p:par>
                                <p:cTn id="1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240"/>
                            </p:stCondLst>
                            <p:childTnLst>
                              <p:par>
                                <p:cTn id="1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2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20"/>
                            </p:stCondLst>
                            <p:childTnLst>
                              <p:par>
                                <p:cTn id="1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62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20"/>
                            </p:stCondLst>
                            <p:childTnLst>
                              <p:par>
                                <p:cTn id="16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360"/>
                            </p:stCondLst>
                            <p:childTnLst>
                              <p:par>
                                <p:cTn id="17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20"/>
                            </p:stCondLst>
                            <p:childTnLst>
                              <p:par>
                                <p:cTn id="1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66" grpId="0" build="p"/>
      <p:bldP spid="67" grpId="0" build="p"/>
      <p:bldP spid="80" grpId="0" build="p"/>
      <p:bldP spid="93" grpId="0" build="p"/>
      <p:bldP spid="94" grpId="0" build="p"/>
      <p:bldP spid="96" grpId="0" build="p"/>
      <p:bldP spid="97" grpId="0" build="p"/>
      <p:bldP spid="98" grpId="0" build="p"/>
      <p:bldP spid="102" grpId="0" build="p"/>
      <p:bldP spid="114" grpId="0" build="p"/>
      <p:bldP spid="116" grpId="0" build="p"/>
      <p:bldP spid="117" grpId="0" build="p"/>
      <p:bldP spid="118" grpId="0" build="p"/>
      <p:bldP spid="119" grpId="0" build="p"/>
      <p:bldP spid="120" grpId="0" build="p"/>
      <p:bldP spid="121" grpId="0" build="p"/>
      <p:bldP spid="1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4" y="787404"/>
            <a:ext cx="6858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8000"/>
                </a:solidFill>
              </a:rPr>
              <a:t>Let </a:t>
            </a:r>
            <a:endParaRPr lang="en-US" sz="2600" b="1" dirty="0">
              <a:solidFill>
                <a:srgbClr val="008000"/>
              </a:solidFill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801912" y="783895"/>
          <a:ext cx="1076852" cy="5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419040" imgH="253800" progId="Equation.DSMT4">
                  <p:embed/>
                </p:oleObj>
              </mc:Choice>
              <mc:Fallback>
                <p:oleObj name="Equation" r:id="rId3" imgW="4190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912" y="783895"/>
                        <a:ext cx="1076852" cy="511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90780" y="7620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smtClean="0">
                <a:solidFill>
                  <a:srgbClr val="008000"/>
                </a:solidFill>
              </a:rPr>
              <a:t>b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 totally ordered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set.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23372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a given fixed natural number.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dirty="0" smtClean="0">
                <a:solidFill>
                  <a:srgbClr val="0070C0"/>
                </a:solidFill>
              </a:rPr>
              <a:t>Let 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125538" y="1728788"/>
          <a:ext cx="43529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5" imgW="1587240" imgH="190440" progId="Equation.DSMT4">
                  <p:embed/>
                </p:oleObj>
              </mc:Choice>
              <mc:Fallback>
                <p:oleObj name="Equation" r:id="rId5" imgW="15872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728788"/>
                        <a:ext cx="435292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268512" y="2133600"/>
            <a:ext cx="838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dirty="0" smtClean="0">
                <a:solidFill>
                  <a:srgbClr val="0070C0"/>
                </a:solidFill>
              </a:rPr>
              <a:t>i.e., </a:t>
            </a:r>
            <a:r>
              <a:rPr lang="en-US" sz="2600" b="1" i="1" dirty="0" smtClean="0">
                <a:solidFill>
                  <a:srgbClr val="FF0000"/>
                </a:solidFill>
              </a:rPr>
              <a:t>P</a:t>
            </a:r>
            <a:r>
              <a:rPr lang="en-US" sz="2600" b="1" dirty="0" smtClean="0">
                <a:solidFill>
                  <a:srgbClr val="0070C0"/>
                </a:solidFill>
              </a:rPr>
              <a:t> consists of strings of elements of A of length less than or equal to </a:t>
            </a:r>
            <a:r>
              <a:rPr lang="en-US" sz="2600" b="1" i="1" dirty="0" smtClean="0">
                <a:solidFill>
                  <a:srgbClr val="FF0000"/>
                </a:solidFill>
              </a:rPr>
              <a:t>n</a:t>
            </a:r>
            <a:r>
              <a:rPr lang="en-US" sz="2600" b="1" dirty="0" smtClean="0">
                <a:solidFill>
                  <a:srgbClr val="0070C0"/>
                </a:solidFill>
              </a:rPr>
              <a:t>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string of length </a:t>
            </a: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may be considered as a </a:t>
            </a: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– tuple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baseline="0" dirty="0" smtClean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 a total ordering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3497940" y="3566886"/>
          <a:ext cx="358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940" y="3566886"/>
                        <a:ext cx="3587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/>
          <p:cNvSpPr txBox="1">
            <a:spLocks/>
          </p:cNvSpPr>
          <p:nvPr/>
        </p:nvSpPr>
        <p:spPr>
          <a:xfrm>
            <a:off x="3715656" y="3461658"/>
            <a:ext cx="513442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US" sz="2600" b="1" i="1" dirty="0" smtClean="0">
                <a:solidFill>
                  <a:srgbClr val="FF0000"/>
                </a:solidFill>
              </a:rPr>
              <a:t>P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, called </a:t>
            </a:r>
            <a:r>
              <a:rPr lang="en-US" sz="2600" b="1" dirty="0" smtClean="0">
                <a:solidFill>
                  <a:srgbClr val="FF0000"/>
                </a:solidFill>
              </a:rPr>
              <a:t>Lexicographic ordering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,  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72142" y="3915228"/>
            <a:ext cx="171994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as follows: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72142" y="4328886"/>
            <a:ext cx="8792028" cy="146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sz="2600" b="1" dirty="0" smtClean="0">
              <a:solidFill>
                <a:srgbClr val="7030A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Extension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6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4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40"/>
                            </p:stCondLst>
                            <p:childTnLst>
                              <p:par>
                                <p:cTn id="7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660"/>
                            </p:stCondLst>
                            <p:childTnLst>
                              <p:par>
                                <p:cTn id="8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Extension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89822" y="914400"/>
            <a:ext cx="8792028" cy="146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dirty="0" smtClean="0">
                <a:solidFill>
                  <a:srgbClr val="7030A0"/>
                </a:solidFill>
              </a:rPr>
              <a:t>Let </a:t>
            </a:r>
            <a:r>
              <a:rPr lang="en-US" sz="2600" b="1" i="1" dirty="0" smtClean="0">
                <a:solidFill>
                  <a:srgbClr val="FF0000"/>
                </a:solidFill>
              </a:rPr>
              <a:t>(a</a:t>
            </a:r>
            <a:r>
              <a:rPr lang="en-US" sz="26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600" b="1" i="1" dirty="0" smtClean="0">
                <a:solidFill>
                  <a:srgbClr val="FF0000"/>
                </a:solidFill>
              </a:rPr>
              <a:t>, a</a:t>
            </a:r>
            <a:r>
              <a:rPr lang="en-US" sz="26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600" b="1" i="1" dirty="0" smtClean="0">
                <a:solidFill>
                  <a:srgbClr val="FF0000"/>
                </a:solidFill>
              </a:rPr>
              <a:t> , …, a</a:t>
            </a:r>
            <a:r>
              <a:rPr lang="en-US" sz="2600" b="1" i="1" baseline="-25000" dirty="0" smtClean="0">
                <a:solidFill>
                  <a:srgbClr val="FF0000"/>
                </a:solidFill>
              </a:rPr>
              <a:t>p</a:t>
            </a:r>
            <a:r>
              <a:rPr lang="en-US" sz="2600" b="1" i="1" dirty="0" smtClean="0">
                <a:solidFill>
                  <a:srgbClr val="FF0000"/>
                </a:solidFill>
              </a:rPr>
              <a:t>) </a:t>
            </a:r>
            <a:r>
              <a:rPr lang="en-US" sz="2600" b="1" dirty="0" smtClean="0">
                <a:solidFill>
                  <a:srgbClr val="7030A0"/>
                </a:solidFill>
              </a:rPr>
              <a:t>and </a:t>
            </a:r>
            <a:r>
              <a:rPr lang="en-US" sz="2600" b="1" i="1" dirty="0" smtClean="0">
                <a:solidFill>
                  <a:srgbClr val="FF0000"/>
                </a:solidFill>
              </a:rPr>
              <a:t>(b</a:t>
            </a:r>
            <a:r>
              <a:rPr lang="en-US" sz="26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600" b="1" i="1" dirty="0" smtClean="0">
                <a:solidFill>
                  <a:srgbClr val="FF0000"/>
                </a:solidFill>
              </a:rPr>
              <a:t> , b</a:t>
            </a:r>
            <a:r>
              <a:rPr lang="en-US" sz="26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600" b="1" i="1" dirty="0" smtClean="0">
                <a:solidFill>
                  <a:srgbClr val="FF0000"/>
                </a:solidFill>
              </a:rPr>
              <a:t> , …b</a:t>
            </a:r>
            <a:r>
              <a:rPr lang="en-US" sz="2600" b="1" i="1" baseline="-25000" dirty="0" smtClean="0">
                <a:solidFill>
                  <a:srgbClr val="FF0000"/>
                </a:solidFill>
              </a:rPr>
              <a:t>p</a:t>
            </a:r>
            <a:r>
              <a:rPr lang="en-US" sz="2600" b="1" i="1" dirty="0" smtClean="0">
                <a:solidFill>
                  <a:srgbClr val="FF0000"/>
                </a:solidFill>
              </a:rPr>
              <a:t> , …,</a:t>
            </a:r>
            <a:r>
              <a:rPr lang="en-US" sz="2600" b="1" i="1" dirty="0" err="1" smtClean="0">
                <a:solidFill>
                  <a:srgbClr val="FF0000"/>
                </a:solidFill>
              </a:rPr>
              <a:t>b</a:t>
            </a:r>
            <a:r>
              <a:rPr lang="en-US" sz="2600" b="1" i="1" baseline="-25000" dirty="0" err="1" smtClean="0">
                <a:solidFill>
                  <a:srgbClr val="FF0000"/>
                </a:solidFill>
              </a:rPr>
              <a:t>q</a:t>
            </a:r>
            <a:r>
              <a:rPr lang="en-US" sz="2600" b="1" i="1" dirty="0" smtClean="0">
                <a:solidFill>
                  <a:srgbClr val="FF0000"/>
                </a:solidFill>
              </a:rPr>
              <a:t> )</a:t>
            </a:r>
            <a:r>
              <a:rPr lang="en-US" sz="2600" b="1" dirty="0" smtClean="0">
                <a:solidFill>
                  <a:srgbClr val="7030A0"/>
                </a:solidFill>
              </a:rPr>
              <a:t> be any two elements of </a:t>
            </a:r>
            <a:r>
              <a:rPr lang="en-US" sz="2600" b="1" i="1" dirty="0" smtClean="0">
                <a:solidFill>
                  <a:srgbClr val="FF0000"/>
                </a:solidFill>
              </a:rPr>
              <a:t>P</a:t>
            </a:r>
            <a:r>
              <a:rPr lang="en-US" sz="2600" b="1" dirty="0" smtClean="0">
                <a:solidFill>
                  <a:srgbClr val="7030A0"/>
                </a:solidFill>
              </a:rPr>
              <a:t> with </a:t>
            </a:r>
            <a:r>
              <a:rPr lang="en-US" sz="2600" b="1" i="1" dirty="0" smtClean="0">
                <a:solidFill>
                  <a:srgbClr val="FF0000"/>
                </a:solidFill>
              </a:rPr>
              <a:t>p ≤ q</a:t>
            </a:r>
            <a:r>
              <a:rPr lang="en-US" sz="2600" b="1" dirty="0" smtClean="0">
                <a:solidFill>
                  <a:srgbClr val="7030A0"/>
                </a:solidFill>
              </a:rPr>
              <a:t>. 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2057400" y="5638800"/>
          <a:ext cx="399010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3" imgW="1625400" imgH="279360" progId="Equation.DSMT4">
                  <p:embed/>
                </p:oleObj>
              </mc:Choice>
              <mc:Fallback>
                <p:oleObj name="Equation" r:id="rId3" imgW="16254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399010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>
          <a:xfrm>
            <a:off x="381000" y="5076372"/>
            <a:ext cx="6353628" cy="486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dirty="0" smtClean="0">
                <a:solidFill>
                  <a:srgbClr val="008000"/>
                </a:solidFill>
              </a:rPr>
              <a:t>If none of these conditions are satisfied then 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304800" y="2014537"/>
          <a:ext cx="4419600" cy="6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Equation" r:id="rId5" imgW="1803240" imgH="279360" progId="Equation.DSMT4">
                  <p:embed/>
                </p:oleObj>
              </mc:Choice>
              <mc:Fallback>
                <p:oleObj name="Equation" r:id="rId5" imgW="180324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14537"/>
                        <a:ext cx="4419600" cy="684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41325" y="2895600"/>
          <a:ext cx="3063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7" imgW="1485720" imgH="228600" progId="Equation.DSMT4">
                  <p:embed/>
                </p:oleObj>
              </mc:Choice>
              <mc:Fallback>
                <p:oleObj name="Equation" r:id="rId7" imgW="14857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895600"/>
                        <a:ext cx="30638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81000" y="3590925"/>
          <a:ext cx="4241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9" imgW="2057400" imgH="253800" progId="Equation.DSMT4">
                  <p:embed/>
                </p:oleObj>
              </mc:Choice>
              <mc:Fallback>
                <p:oleObj name="Equation" r:id="rId9" imgW="20574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90925"/>
                        <a:ext cx="42418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211138" y="4351338"/>
          <a:ext cx="8702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Equation" r:id="rId11" imgW="4584600" imgH="253800" progId="Equation.DSMT4">
                  <p:embed/>
                </p:oleObj>
              </mc:Choice>
              <mc:Fallback>
                <p:oleObj name="Equation" r:id="rId11" imgW="458460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4351338"/>
                        <a:ext cx="87026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4" y="685800"/>
            <a:ext cx="8610600" cy="39986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8000"/>
                </a:solidFill>
              </a:rPr>
              <a:t>Let </a:t>
            </a:r>
            <a:r>
              <a:rPr lang="en-US" sz="2800" b="1" i="1" dirty="0" smtClean="0">
                <a:solidFill>
                  <a:srgbClr val="FF0000"/>
                </a:solidFill>
              </a:rPr>
              <a:t>A = {a, b, c, …,z} </a:t>
            </a:r>
            <a:r>
              <a:rPr lang="en-US" sz="2800" b="1" dirty="0" smtClean="0">
                <a:solidFill>
                  <a:srgbClr val="008000"/>
                </a:solidFill>
              </a:rPr>
              <a:t>be the lower case English alphabet.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</a:rPr>
              <a:t>Let the linear ordering, denoted by ≤ be the natural ordering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8000"/>
                </a:solidFill>
              </a:rPr>
              <a:t>i.e.,</a:t>
            </a:r>
            <a:r>
              <a:rPr lang="en-US" sz="2800" b="1" i="1" dirty="0" smtClean="0">
                <a:solidFill>
                  <a:srgbClr val="FF0000"/>
                </a:solidFill>
              </a:rPr>
              <a:t> a ≤ b ≤ c ≤ … ≤ y ≤ z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Let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i.e., 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consists of all words or strings of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6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or fewer than </a:t>
            </a:r>
            <a:r>
              <a:rPr lang="en-US" sz="2800" b="1" i="1" dirty="0">
                <a:solidFill>
                  <a:srgbClr val="FF0000"/>
                </a:solidFill>
              </a:rPr>
              <a:t>6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letters from </a:t>
            </a:r>
            <a:r>
              <a:rPr lang="en-US" sz="2800" b="1" i="1" dirty="0" smtClean="0">
                <a:solidFill>
                  <a:srgbClr val="FF0000"/>
                </a:solidFill>
              </a:rPr>
              <a:t>A</a:t>
            </a:r>
            <a:r>
              <a:rPr lang="en-US" sz="2800" b="1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123372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38138" y="4173538"/>
          <a:ext cx="31003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4" imgW="1206360" imgH="253800" progId="Equation.DSMT4">
                  <p:embed/>
                </p:oleObj>
              </mc:Choice>
              <mc:Fallback>
                <p:oleObj name="Equation" r:id="rId4" imgW="12063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173538"/>
                        <a:ext cx="31003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09550" y="4808538"/>
          <a:ext cx="2609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6" imgW="1015920" imgH="203040" progId="Equation.DSMT4">
                  <p:embed/>
                </p:oleObj>
              </mc:Choice>
              <mc:Fallback>
                <p:oleObj name="Equation" r:id="rId6" imgW="10159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808538"/>
                        <a:ext cx="2609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ontent Placeholder 2"/>
          <p:cNvSpPr txBox="1">
            <a:spLocks/>
          </p:cNvSpPr>
          <p:nvPr/>
        </p:nvSpPr>
        <p:spPr>
          <a:xfrm>
            <a:off x="2611437" y="4724400"/>
            <a:ext cx="556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(ii), (iii) are not satisfied when we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211637" y="5272314"/>
            <a:ext cx="4267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c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ompare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opened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025525" y="2676525"/>
          <a:ext cx="6061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8" imgW="2019240" imgH="190440" progId="Equation.DSMT4">
                  <p:embed/>
                </p:oleObj>
              </mc:Choice>
              <mc:Fallback>
                <p:oleObj name="Equation" r:id="rId8" imgW="201924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676525"/>
                        <a:ext cx="60610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80"/>
                            </p:stCondLst>
                            <p:childTnLst>
                              <p:par>
                                <p:cTn id="7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build="p"/>
      <p:bldP spid="3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4" y="685800"/>
            <a:ext cx="7151916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Find the Lexicographic ordering of bit strings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0, 01, 11, 001, 010, 011, 0001 and 0101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based on the ordering 0 &lt; 1.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008000"/>
                </a:solidFill>
              </a:rPr>
              <a:t>Solution:</a:t>
            </a:r>
          </a:p>
          <a:p>
            <a:pPr>
              <a:buNone/>
            </a:pPr>
            <a:r>
              <a:rPr lang="en-US" sz="2600" b="1" dirty="0" smtClean="0"/>
              <a:t>Our alphabet : A = {0, 1}</a:t>
            </a:r>
          </a:p>
          <a:p>
            <a:pPr>
              <a:buNone/>
            </a:pPr>
            <a:r>
              <a:rPr lang="en-US" sz="2600" b="1" dirty="0" smtClean="0"/>
              <a:t>Total ordering : 0 &lt; 1.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123372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3581400"/>
          <a:ext cx="695597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4" imgW="2705040" imgH="177480" progId="Equation.DSMT4">
                  <p:embed/>
                </p:oleObj>
              </mc:Choice>
              <mc:Fallback>
                <p:oleObj name="Equation" r:id="rId4" imgW="27050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695597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1511300" y="4203700"/>
            <a:ext cx="6032500" cy="635000"/>
            <a:chOff x="1511300" y="4521200"/>
            <a:chExt cx="6032500" cy="635000"/>
          </a:xfrm>
        </p:grpSpPr>
        <p:sp>
          <p:nvSpPr>
            <p:cNvPr id="12" name="Rounded Rectangle 11"/>
            <p:cNvSpPr/>
            <p:nvPr/>
          </p:nvSpPr>
          <p:spPr>
            <a:xfrm>
              <a:off x="1511300" y="4521200"/>
              <a:ext cx="5842000" cy="635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600200" y="4572000"/>
              <a:ext cx="59436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Application of Lexicographic</a:t>
              </a:r>
              <a:r>
                <a:rPr kumimoji="0" lang="en-US" sz="28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ordering 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286000" y="5410200"/>
            <a:ext cx="4419600" cy="635000"/>
            <a:chOff x="1511300" y="4521200"/>
            <a:chExt cx="4419600" cy="635000"/>
          </a:xfrm>
        </p:grpSpPr>
        <p:sp>
          <p:nvSpPr>
            <p:cNvPr id="15" name="Rounded Rectangle 14"/>
            <p:cNvSpPr/>
            <p:nvPr/>
          </p:nvSpPr>
          <p:spPr>
            <a:xfrm>
              <a:off x="1511300" y="4521200"/>
              <a:ext cx="4419600" cy="635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600200" y="4572000"/>
              <a:ext cx="43307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SORTING CHARACTER DATA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4914900"/>
            <a:ext cx="2133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/>
              <a:t>It is used in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659774" y="2242919"/>
            <a:ext cx="548640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4"/>
          <p:cNvGrpSpPr/>
          <p:nvPr/>
        </p:nvGrpSpPr>
        <p:grpSpPr>
          <a:xfrm>
            <a:off x="7759700" y="1727200"/>
            <a:ext cx="594059" cy="372186"/>
            <a:chOff x="7759700" y="1727200"/>
            <a:chExt cx="594059" cy="372186"/>
          </a:xfrm>
        </p:grpSpPr>
        <p:sp>
          <p:nvSpPr>
            <p:cNvPr id="22" name="TextBox 21"/>
            <p:cNvSpPr txBox="1"/>
            <p:nvPr/>
          </p:nvSpPr>
          <p:spPr>
            <a:xfrm>
              <a:off x="7759700" y="172720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5055" y="17300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11</a:t>
              </a:r>
              <a:endParaRPr lang="en-US" b="1" baseline="-25000" dirty="0"/>
            </a:p>
          </p:txBody>
        </p:sp>
      </p:grpSp>
      <p:grpSp>
        <p:nvGrpSpPr>
          <p:cNvPr id="6" name="Group 53"/>
          <p:cNvGrpSpPr/>
          <p:nvPr/>
        </p:nvGrpSpPr>
        <p:grpSpPr>
          <a:xfrm>
            <a:off x="7759700" y="2402116"/>
            <a:ext cx="700755" cy="374129"/>
            <a:chOff x="7759700" y="2402116"/>
            <a:chExt cx="700755" cy="374129"/>
          </a:xfrm>
        </p:grpSpPr>
        <p:sp>
          <p:nvSpPr>
            <p:cNvPr id="21" name="TextBox 20"/>
            <p:cNvSpPr txBox="1"/>
            <p:nvPr/>
          </p:nvSpPr>
          <p:spPr>
            <a:xfrm>
              <a:off x="7759700" y="240211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731" y="240691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011</a:t>
              </a:r>
              <a:endParaRPr lang="en-US" b="1" baseline="-250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7652913" y="2918205"/>
            <a:ext cx="548640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7763330" y="3080273"/>
            <a:ext cx="817774" cy="374129"/>
            <a:chOff x="7763330" y="3080273"/>
            <a:chExt cx="817774" cy="374129"/>
          </a:xfrm>
        </p:grpSpPr>
        <p:sp>
          <p:nvSpPr>
            <p:cNvPr id="27" name="TextBox 26"/>
            <p:cNvSpPr txBox="1"/>
            <p:nvPr/>
          </p:nvSpPr>
          <p:spPr>
            <a:xfrm>
              <a:off x="7763330" y="3080273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28361" y="308507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0101</a:t>
              </a:r>
              <a:endParaRPr lang="en-US" b="1" baseline="-250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rot="5400000">
            <a:off x="7655305" y="3586587"/>
            <a:ext cx="548640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51"/>
          <p:cNvGrpSpPr/>
          <p:nvPr/>
        </p:nvGrpSpPr>
        <p:grpSpPr>
          <a:xfrm>
            <a:off x="7759700" y="3726544"/>
            <a:ext cx="700755" cy="374129"/>
            <a:chOff x="7759700" y="3726544"/>
            <a:chExt cx="700755" cy="374129"/>
          </a:xfrm>
        </p:grpSpPr>
        <p:sp>
          <p:nvSpPr>
            <p:cNvPr id="30" name="TextBox 29"/>
            <p:cNvSpPr txBox="1"/>
            <p:nvPr/>
          </p:nvSpPr>
          <p:spPr>
            <a:xfrm>
              <a:off x="7759700" y="372654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4731" y="373134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010</a:t>
              </a:r>
              <a:endParaRPr lang="en-US" b="1" baseline="-2500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5400000">
            <a:off x="7647074" y="4238246"/>
            <a:ext cx="548640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50"/>
          <p:cNvGrpSpPr/>
          <p:nvPr/>
        </p:nvGrpSpPr>
        <p:grpSpPr>
          <a:xfrm>
            <a:off x="7747000" y="4397443"/>
            <a:ext cx="583735" cy="374129"/>
            <a:chOff x="7747000" y="4397443"/>
            <a:chExt cx="583735" cy="374129"/>
          </a:xfrm>
        </p:grpSpPr>
        <p:sp>
          <p:nvSpPr>
            <p:cNvPr id="33" name="TextBox 32"/>
            <p:cNvSpPr txBox="1"/>
            <p:nvPr/>
          </p:nvSpPr>
          <p:spPr>
            <a:xfrm>
              <a:off x="7747000" y="4397443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12031" y="44022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</a:t>
              </a:r>
              <a:endParaRPr lang="en-US" b="1" baseline="-25000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 rot="5400000">
            <a:off x="7640213" y="4913532"/>
            <a:ext cx="548640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9"/>
          <p:cNvGrpSpPr/>
          <p:nvPr/>
        </p:nvGrpSpPr>
        <p:grpSpPr>
          <a:xfrm>
            <a:off x="7750630" y="5075600"/>
            <a:ext cx="700755" cy="374129"/>
            <a:chOff x="7750630" y="5075600"/>
            <a:chExt cx="700755" cy="374129"/>
          </a:xfrm>
        </p:grpSpPr>
        <p:sp>
          <p:nvSpPr>
            <p:cNvPr id="40" name="TextBox 39"/>
            <p:cNvSpPr txBox="1"/>
            <p:nvPr/>
          </p:nvSpPr>
          <p:spPr>
            <a:xfrm>
              <a:off x="7750630" y="507560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15661" y="508039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001</a:t>
              </a:r>
              <a:endParaRPr lang="en-US" b="1" baseline="-25000" dirty="0"/>
            </a:p>
          </p:txBody>
        </p:sp>
      </p:grpSp>
      <p:cxnSp>
        <p:nvCxnSpPr>
          <p:cNvPr id="42" name="Straight Connector 41"/>
          <p:cNvCxnSpPr/>
          <p:nvPr/>
        </p:nvCxnSpPr>
        <p:spPr>
          <a:xfrm rot="5400000">
            <a:off x="7642605" y="5581914"/>
            <a:ext cx="548640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7"/>
          <p:cNvGrpSpPr/>
          <p:nvPr/>
        </p:nvGrpSpPr>
        <p:grpSpPr>
          <a:xfrm>
            <a:off x="7747000" y="5721871"/>
            <a:ext cx="817774" cy="374129"/>
            <a:chOff x="7747000" y="5721871"/>
            <a:chExt cx="817774" cy="374129"/>
          </a:xfrm>
        </p:grpSpPr>
        <p:sp>
          <p:nvSpPr>
            <p:cNvPr id="43" name="TextBox 42"/>
            <p:cNvSpPr txBox="1"/>
            <p:nvPr/>
          </p:nvSpPr>
          <p:spPr>
            <a:xfrm>
              <a:off x="7747000" y="5721871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12031" y="57266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0001</a:t>
              </a:r>
              <a:endParaRPr lang="en-US" b="1" baseline="-25000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5400000">
            <a:off x="7642605" y="6230001"/>
            <a:ext cx="548640" cy="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36"/>
          <p:cNvGrpSpPr/>
          <p:nvPr/>
        </p:nvGrpSpPr>
        <p:grpSpPr>
          <a:xfrm>
            <a:off x="7747000" y="6362055"/>
            <a:ext cx="479417" cy="369332"/>
            <a:chOff x="7747000" y="6362055"/>
            <a:chExt cx="479417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7747000" y="636995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24731" y="6362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baseline="-25000" dirty="0"/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7239000" y="1473200"/>
            <a:ext cx="1676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err="1" smtClean="0">
                <a:solidFill>
                  <a:srgbClr val="FF0000"/>
                </a:solidFill>
              </a:rPr>
              <a:t>Hesse</a:t>
            </a:r>
            <a:r>
              <a:rPr lang="en-US" sz="2000" b="1" dirty="0" smtClean="0">
                <a:solidFill>
                  <a:srgbClr val="FF0000"/>
                </a:solidFill>
              </a:rPr>
              <a:t> 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00FF"/>
                </a:solidFill>
              </a:rPr>
              <a:t>Extremal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</a:rPr>
              <a:t>Elements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2336"/>
            <a:ext cx="6858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8000"/>
                </a:solidFill>
              </a:rPr>
              <a:t>Let </a:t>
            </a:r>
            <a:endParaRPr lang="en-US" sz="2600" b="1" dirty="0">
              <a:solidFill>
                <a:srgbClr val="008000"/>
              </a:solidFill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867228" y="388827"/>
          <a:ext cx="1076852" cy="5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3" imgW="419040" imgH="253800" progId="Equation.DSMT4">
                  <p:embed/>
                </p:oleObj>
              </mc:Choice>
              <mc:Fallback>
                <p:oleObj name="Equation" r:id="rId3" imgW="4190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28" y="388827"/>
                        <a:ext cx="1076852" cy="511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856096" y="366932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smtClean="0">
                <a:solidFill>
                  <a:srgbClr val="008000"/>
                </a:solidFill>
              </a:rPr>
              <a:t>b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 poset.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3916" y="838652"/>
            <a:ext cx="854528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element</a:t>
            </a:r>
            <a:r>
              <a:rPr lang="en-US" sz="2600" b="1" smtClean="0">
                <a:solidFill>
                  <a:srgbClr val="0070C0"/>
                </a:solidFill>
              </a:rPr>
              <a:t> </a:t>
            </a:r>
            <a:r>
              <a:rPr lang="en-US" sz="2600" b="1" i="1" dirty="0" smtClean="0">
                <a:solidFill>
                  <a:srgbClr val="FF0000"/>
                </a:solidFill>
              </a:rPr>
              <a:t>a </a:t>
            </a:r>
            <a:r>
              <a:rPr lang="az-Cyrl-AZ" sz="2600" b="1" i="1" dirty="0" smtClean="0">
                <a:solidFill>
                  <a:srgbClr val="FF0000"/>
                </a:solidFill>
              </a:rPr>
              <a:t>є</a:t>
            </a:r>
            <a:r>
              <a:rPr lang="en-US" sz="2600" b="1" i="1" dirty="0" smtClean="0">
                <a:solidFill>
                  <a:srgbClr val="FF0000"/>
                </a:solidFill>
              </a:rPr>
              <a:t> A </a:t>
            </a:r>
            <a:r>
              <a:rPr lang="en-US" sz="2600" b="1" dirty="0" smtClean="0">
                <a:solidFill>
                  <a:srgbClr val="0070C0"/>
                </a:solidFill>
              </a:rPr>
              <a:t>is a </a:t>
            </a:r>
            <a:r>
              <a:rPr lang="en-US" sz="2600" b="1" dirty="0" smtClean="0">
                <a:solidFill>
                  <a:srgbClr val="FF0000"/>
                </a:solidFill>
              </a:rPr>
              <a:t>minimal element</a:t>
            </a:r>
            <a:r>
              <a:rPr lang="en-US" sz="2600" b="1" dirty="0" smtClean="0">
                <a:solidFill>
                  <a:srgbClr val="0070C0"/>
                </a:solidFill>
              </a:rPr>
              <a:t> if </a:t>
            </a:r>
            <a:r>
              <a:rPr lang="en-US" sz="2600" b="1" i="1" dirty="0" smtClean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0070C0"/>
                </a:solidFill>
              </a:rPr>
              <a:t> has no element </a:t>
            </a:r>
            <a:r>
              <a:rPr lang="en-US" sz="2600" b="1" i="1" dirty="0" smtClean="0">
                <a:solidFill>
                  <a:srgbClr val="FF0000"/>
                </a:solidFill>
              </a:rPr>
              <a:t>b </a:t>
            </a:r>
            <a:r>
              <a:rPr lang="en-US" sz="2600" b="1" dirty="0" smtClean="0">
                <a:solidFill>
                  <a:srgbClr val="0070C0"/>
                </a:solidFill>
              </a:rPr>
              <a:t>such that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752600" y="1296273"/>
          <a:ext cx="946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5" imgW="368280" imgH="203040" progId="Equation.DSMT4">
                  <p:embed/>
                </p:oleObj>
              </mc:Choice>
              <mc:Fallback>
                <p:oleObj name="Equation" r:id="rId5" imgW="368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96273"/>
                        <a:ext cx="9461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2626659" y="1196167"/>
            <a:ext cx="4141694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smtClean="0">
                <a:solidFill>
                  <a:srgbClr val="0070C0"/>
                </a:solidFill>
              </a:rPr>
              <a:t>i.e., </a:t>
            </a:r>
            <a:r>
              <a:rPr lang="en-US" sz="2600" b="1" i="1" dirty="0" smtClean="0">
                <a:solidFill>
                  <a:srgbClr val="FF0000"/>
                </a:solidFill>
              </a:rPr>
              <a:t>a</a:t>
            </a: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0070C0"/>
                </a:solidFill>
              </a:rPr>
              <a:t>has no predecessor.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642404"/>
            <a:ext cx="854528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</a:t>
            </a:r>
            <a:r>
              <a:rPr lang="en-US" sz="2600" b="1" dirty="0" smtClean="0">
                <a:solidFill>
                  <a:srgbClr val="00B050"/>
                </a:solidFill>
              </a:rPr>
              <a:t>t </a:t>
            </a:r>
            <a:r>
              <a:rPr lang="en-US" sz="2600" b="1" i="1" dirty="0" smtClean="0">
                <a:solidFill>
                  <a:srgbClr val="FF0000"/>
                </a:solidFill>
              </a:rPr>
              <a:t>a </a:t>
            </a:r>
            <a:r>
              <a:rPr lang="az-Cyrl-AZ" sz="2600" b="1" i="1" dirty="0" smtClean="0">
                <a:solidFill>
                  <a:srgbClr val="FF0000"/>
                </a:solidFill>
              </a:rPr>
              <a:t>є</a:t>
            </a:r>
            <a:r>
              <a:rPr lang="en-US" sz="2600" b="1" i="1" dirty="0" smtClean="0">
                <a:solidFill>
                  <a:srgbClr val="FF0000"/>
                </a:solidFill>
              </a:rPr>
              <a:t> A </a:t>
            </a:r>
            <a:r>
              <a:rPr lang="en-US" sz="2600" b="1" dirty="0" smtClean="0">
                <a:solidFill>
                  <a:srgbClr val="00B050"/>
                </a:solidFill>
              </a:rPr>
              <a:t>is a </a:t>
            </a:r>
            <a:r>
              <a:rPr lang="en-US" sz="2600" b="1" dirty="0" smtClean="0">
                <a:solidFill>
                  <a:srgbClr val="FF0000"/>
                </a:solidFill>
              </a:rPr>
              <a:t>maximal element </a:t>
            </a:r>
            <a:r>
              <a:rPr lang="en-US" sz="2600" b="1" dirty="0" smtClean="0">
                <a:solidFill>
                  <a:srgbClr val="00B050"/>
                </a:solidFill>
              </a:rPr>
              <a:t>if </a:t>
            </a:r>
            <a:r>
              <a:rPr lang="en-US" sz="2600" b="1" i="1" dirty="0" smtClean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00B050"/>
                </a:solidFill>
              </a:rPr>
              <a:t> has no element </a:t>
            </a:r>
            <a:r>
              <a:rPr lang="en-US" sz="2600" b="1" i="1" dirty="0" smtClean="0">
                <a:solidFill>
                  <a:srgbClr val="FF0000"/>
                </a:solidFill>
              </a:rPr>
              <a:t>b</a:t>
            </a:r>
            <a:r>
              <a:rPr lang="en-US" sz="2600" b="1" dirty="0" smtClean="0">
                <a:solidFill>
                  <a:srgbClr val="00B050"/>
                </a:solidFill>
              </a:rPr>
              <a:t> such that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994647" y="2110063"/>
          <a:ext cx="946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Equation" r:id="rId7" imgW="368280" imgH="203040" progId="Equation.DSMT4">
                  <p:embed/>
                </p:oleObj>
              </mc:Choice>
              <mc:Fallback>
                <p:oleObj name="Equation" r:id="rId7" imgW="368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647" y="2110063"/>
                        <a:ext cx="9461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2868706" y="2036851"/>
            <a:ext cx="4141694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smtClean="0">
                <a:solidFill>
                  <a:srgbClr val="00B050"/>
                </a:solidFill>
              </a:rPr>
              <a:t>i.e., </a:t>
            </a:r>
            <a:r>
              <a:rPr lang="en-US" sz="2600" b="1" i="1" dirty="0" smtClean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00B050"/>
                </a:solidFill>
              </a:rPr>
              <a:t> has no successor.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04800" y="2410264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poset </a:t>
            </a: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(N, ≤)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 minimal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</a:t>
            </a:r>
            <a:r>
              <a:rPr kumimoji="0" lang="en-US" sz="2600" b="1" i="0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</a:t>
            </a:r>
            <a:r>
              <a:rPr lang="en-US" sz="2600" b="1" dirty="0" smtClean="0">
                <a:solidFill>
                  <a:srgbClr val="7030A0"/>
                </a:solidFill>
              </a:rPr>
              <a:t>t it has no maximal element.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0" y="5334000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Minimal elements : 2, 3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Maximal elements : 24,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36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Group 43"/>
          <p:cNvGrpSpPr/>
          <p:nvPr/>
        </p:nvGrpSpPr>
        <p:grpSpPr>
          <a:xfrm>
            <a:off x="6360459" y="2743200"/>
            <a:ext cx="1892501" cy="2746515"/>
            <a:chOff x="6360459" y="3661389"/>
            <a:chExt cx="1892501" cy="2746515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6894906" y="5012955"/>
              <a:ext cx="676660" cy="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686033" y="5555035"/>
              <a:ext cx="620616" cy="472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64188" y="5244353"/>
              <a:ext cx="32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4104" y="4419493"/>
              <a:ext cx="29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31565" y="4421623"/>
              <a:ext cx="54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5244353"/>
              <a:ext cx="330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12910" y="3661389"/>
              <a:ext cx="199158" cy="227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60459" y="367104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3508" y="3669543"/>
              <a:ext cx="311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6882" y="3666564"/>
              <a:ext cx="47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0353" y="6030994"/>
              <a:ext cx="3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91718" y="6038572"/>
              <a:ext cx="330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7131575" y="5617604"/>
              <a:ext cx="634354" cy="4292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78388" y="5983941"/>
              <a:ext cx="258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3200" y="5979679"/>
              <a:ext cx="30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6200000" flipH="1">
              <a:off x="6712699" y="3996668"/>
              <a:ext cx="634354" cy="4292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7181626" y="3970684"/>
              <a:ext cx="620616" cy="472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5"/>
          <p:cNvGrpSpPr/>
          <p:nvPr/>
        </p:nvGrpSpPr>
        <p:grpSpPr>
          <a:xfrm>
            <a:off x="1143000" y="3079970"/>
            <a:ext cx="2806700" cy="2003140"/>
            <a:chOff x="863600" y="3788060"/>
            <a:chExt cx="2806700" cy="2003140"/>
          </a:xfrm>
        </p:grpSpPr>
        <p:sp>
          <p:nvSpPr>
            <p:cNvPr id="46" name="Diamond 45"/>
            <p:cNvSpPr/>
            <p:nvPr/>
          </p:nvSpPr>
          <p:spPr>
            <a:xfrm>
              <a:off x="1828800" y="4232560"/>
              <a:ext cx="1447800" cy="121920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88454" y="463809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62202" y="464195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d</a:t>
              </a:r>
              <a:endParaRPr lang="en-US" b="1" i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327" y="397406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30418" y="37880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e</a:t>
              </a:r>
              <a:endParaRPr lang="en-US" b="1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78954" y="533115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3210" y="54218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b</a:t>
              </a:r>
              <a:endParaRPr lang="en-US" b="1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27114" y="461356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c</a:t>
              </a:r>
              <a:endParaRPr lang="en-US" b="1" i="1" baseline="-25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1219200" y="4842160"/>
              <a:ext cx="598297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655054" y="470246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94654" y="5222929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63600" y="52993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a</a:t>
              </a:r>
              <a:endParaRPr lang="en-US" b="1" i="1" baseline="-25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19200" y="5061170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Minimal elements : 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a, b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Maximal element : 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228600" y="5937740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and “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bottom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elements are maximal and minimal elements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respectively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 Hasse diagram.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6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6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6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15" grpId="0"/>
      <p:bldP spid="18" grpId="0"/>
      <p:bldP spid="20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Lemma 1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7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Every finite nonempty poset has atleast one minimal element. 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077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 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7467600" cy="1905000"/>
          </a:xfrm>
        </p:spPr>
        <p:txBody>
          <a:bodyPr>
            <a:normAutofit fontScale="92500"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P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5400" b="1" dirty="0" smtClean="0">
                <a:solidFill>
                  <a:srgbClr val="00B0F0"/>
                </a:solidFill>
              </a:rPr>
              <a:t>SETS</a:t>
            </a:r>
          </a:p>
          <a:p>
            <a:r>
              <a:rPr lang="en-US" sz="5400" b="1" dirty="0" smtClean="0">
                <a:solidFill>
                  <a:srgbClr val="7030A0"/>
                </a:solidFill>
              </a:rPr>
              <a:t>(</a:t>
            </a:r>
            <a:r>
              <a:rPr lang="en-US" sz="5400" b="1" dirty="0" smtClean="0">
                <a:solidFill>
                  <a:srgbClr val="FF0000"/>
                </a:solidFill>
              </a:rPr>
              <a:t>P</a:t>
            </a:r>
            <a:r>
              <a:rPr lang="en-US" sz="5400" b="1" dirty="0" smtClean="0">
                <a:solidFill>
                  <a:srgbClr val="7030A0"/>
                </a:solidFill>
              </a:rPr>
              <a:t>ARTIALLY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5400" b="1" dirty="0" smtClean="0">
                <a:solidFill>
                  <a:srgbClr val="7030A0"/>
                </a:solidFill>
              </a:rPr>
              <a:t>RDERED </a:t>
            </a:r>
            <a:r>
              <a:rPr lang="en-US" sz="5400" b="1" dirty="0" smtClean="0">
                <a:solidFill>
                  <a:srgbClr val="00B0F0"/>
                </a:solidFill>
              </a:rPr>
              <a:t>SETS</a:t>
            </a:r>
            <a:r>
              <a:rPr lang="en-US" sz="5400" b="1" dirty="0" smtClean="0">
                <a:solidFill>
                  <a:srgbClr val="7030A0"/>
                </a:solidFill>
              </a:rPr>
              <a:t>)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Least and Greatest Elements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2336"/>
            <a:ext cx="6858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8000"/>
                </a:solidFill>
              </a:rPr>
              <a:t>Let </a:t>
            </a:r>
            <a:endParaRPr lang="en-US" sz="2600" b="1" dirty="0">
              <a:solidFill>
                <a:srgbClr val="008000"/>
              </a:solidFill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867228" y="388827"/>
          <a:ext cx="1076852" cy="5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Equation" r:id="rId3" imgW="419040" imgH="253800" progId="Equation.DSMT4">
                  <p:embed/>
                </p:oleObj>
              </mc:Choice>
              <mc:Fallback>
                <p:oleObj name="Equation" r:id="rId3" imgW="4190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28" y="388827"/>
                        <a:ext cx="1076852" cy="511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856096" y="366932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smtClean="0">
                <a:solidFill>
                  <a:srgbClr val="008000"/>
                </a:solidFill>
              </a:rPr>
              <a:t>b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 poset.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3916" y="838652"/>
            <a:ext cx="8545284" cy="532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</a:t>
            </a:r>
            <a:r>
              <a:rPr lang="en-US" sz="2600" b="1" dirty="0" smtClean="0">
                <a:solidFill>
                  <a:srgbClr val="0070C0"/>
                </a:solidFill>
              </a:rPr>
              <a:t>t </a:t>
            </a:r>
            <a:r>
              <a:rPr lang="en-US" sz="2600" b="1" i="1" dirty="0" smtClean="0">
                <a:solidFill>
                  <a:srgbClr val="FF0000"/>
                </a:solidFill>
              </a:rPr>
              <a:t>a </a:t>
            </a:r>
            <a:r>
              <a:rPr lang="az-Cyrl-AZ" sz="2600" b="1" i="1" dirty="0" smtClean="0">
                <a:solidFill>
                  <a:srgbClr val="FF0000"/>
                </a:solidFill>
              </a:rPr>
              <a:t>є</a:t>
            </a:r>
            <a:r>
              <a:rPr lang="en-US" sz="2600" b="1" i="1" dirty="0" smtClean="0">
                <a:solidFill>
                  <a:srgbClr val="FF0000"/>
                </a:solidFill>
              </a:rPr>
              <a:t> A </a:t>
            </a:r>
            <a:r>
              <a:rPr lang="en-US" sz="2600" b="1" dirty="0" smtClean="0">
                <a:solidFill>
                  <a:srgbClr val="0070C0"/>
                </a:solidFill>
              </a:rPr>
              <a:t>is the </a:t>
            </a:r>
            <a:r>
              <a:rPr lang="en-US" sz="2600" b="1" dirty="0" smtClean="0">
                <a:solidFill>
                  <a:srgbClr val="FF0000"/>
                </a:solidFill>
              </a:rPr>
              <a:t>least element </a:t>
            </a:r>
            <a:r>
              <a:rPr lang="en-US" sz="2600" b="1" dirty="0" smtClean="0">
                <a:solidFill>
                  <a:srgbClr val="0070C0"/>
                </a:solidFill>
              </a:rPr>
              <a:t>of the poset if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7620000" y="905804"/>
          <a:ext cx="9461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name="Equation" r:id="rId5" imgW="368280" imgH="177480" progId="Equation.DSMT4">
                  <p:embed/>
                </p:oleObj>
              </mc:Choice>
              <mc:Fallback>
                <p:oleObj name="Equation" r:id="rId5" imgW="3682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905804"/>
                        <a:ext cx="9461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338796" y="1267264"/>
            <a:ext cx="7357404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all x </a:t>
            </a:r>
            <a:r>
              <a:rPr lang="az-Cyrl-AZ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b="1" i="1" dirty="0" smtClean="0">
                <a:solidFill>
                  <a:srgbClr val="FF0000"/>
                </a:solidFill>
              </a:rPr>
              <a:t>,  </a:t>
            </a:r>
            <a:r>
              <a:rPr lang="en-US" sz="2600" b="1" dirty="0" smtClean="0">
                <a:solidFill>
                  <a:srgbClr val="0070C0"/>
                </a:solidFill>
              </a:rPr>
              <a:t>i.e., </a:t>
            </a:r>
            <a:r>
              <a:rPr lang="en-US" sz="2600" b="1" i="1" dirty="0" smtClean="0">
                <a:solidFill>
                  <a:srgbClr val="7030A0"/>
                </a:solidFill>
              </a:rPr>
              <a:t>a </a:t>
            </a:r>
            <a:r>
              <a:rPr lang="en-US" sz="2600" b="1" dirty="0" smtClean="0">
                <a:solidFill>
                  <a:srgbClr val="0070C0"/>
                </a:solidFill>
              </a:rPr>
              <a:t>precedes every element of A.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642404"/>
            <a:ext cx="7848600" cy="491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element</a:t>
            </a:r>
            <a:r>
              <a:rPr lang="en-US" sz="2600" b="1" dirty="0" smtClean="0">
                <a:solidFill>
                  <a:srgbClr val="00B050"/>
                </a:solidFill>
              </a:rPr>
              <a:t>t </a:t>
            </a:r>
            <a:r>
              <a:rPr lang="en-US" sz="2600" b="1" i="1" dirty="0" smtClean="0">
                <a:solidFill>
                  <a:srgbClr val="FF0000"/>
                </a:solidFill>
              </a:rPr>
              <a:t>b </a:t>
            </a:r>
            <a:r>
              <a:rPr lang="az-Cyrl-AZ" sz="2600" b="1" i="1" dirty="0" smtClean="0">
                <a:solidFill>
                  <a:srgbClr val="FF0000"/>
                </a:solidFill>
              </a:rPr>
              <a:t>є</a:t>
            </a:r>
            <a:r>
              <a:rPr lang="en-US" sz="2600" b="1" i="1" dirty="0" smtClean="0">
                <a:solidFill>
                  <a:srgbClr val="FF0000"/>
                </a:solidFill>
              </a:rPr>
              <a:t> A </a:t>
            </a:r>
            <a:r>
              <a:rPr lang="en-US" sz="2600" b="1" dirty="0" smtClean="0">
                <a:solidFill>
                  <a:srgbClr val="00B050"/>
                </a:solidFill>
              </a:rPr>
              <a:t>is the </a:t>
            </a:r>
            <a:r>
              <a:rPr lang="en-US" sz="2600" b="1" dirty="0" smtClean="0">
                <a:solidFill>
                  <a:srgbClr val="FF0000"/>
                </a:solidFill>
              </a:rPr>
              <a:t>greatest element </a:t>
            </a:r>
            <a:r>
              <a:rPr lang="en-US" sz="2600" b="1" dirty="0" smtClean="0">
                <a:solidFill>
                  <a:srgbClr val="00B050"/>
                </a:solidFill>
              </a:rPr>
              <a:t>of the poset if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04800" y="2410264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1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least element of the poset </a:t>
            </a: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(N,</a:t>
            </a:r>
            <a:r>
              <a:rPr kumimoji="0" lang="en-US" sz="26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≤)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600" b="1" baseline="0" dirty="0" smtClean="0">
                <a:solidFill>
                  <a:srgbClr val="7030A0"/>
                </a:solidFill>
              </a:rPr>
              <a:t>The least element (greatest element)                                                              is unique if exists.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0" y="5334000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No least element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No greatest element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Group 43"/>
          <p:cNvGrpSpPr/>
          <p:nvPr/>
        </p:nvGrpSpPr>
        <p:grpSpPr>
          <a:xfrm>
            <a:off x="6360459" y="2743200"/>
            <a:ext cx="1892501" cy="2746515"/>
            <a:chOff x="6360459" y="3661389"/>
            <a:chExt cx="1892501" cy="2746515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6894906" y="5012955"/>
              <a:ext cx="676660" cy="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686033" y="5555035"/>
              <a:ext cx="620616" cy="472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64188" y="5244353"/>
              <a:ext cx="32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4104" y="4419493"/>
              <a:ext cx="29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31565" y="4421623"/>
              <a:ext cx="54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5244353"/>
              <a:ext cx="330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12910" y="3661389"/>
              <a:ext cx="199158" cy="227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60459" y="367104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3508" y="3669543"/>
              <a:ext cx="311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6882" y="3666564"/>
              <a:ext cx="47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0353" y="6030994"/>
              <a:ext cx="3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91718" y="6038572"/>
              <a:ext cx="330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7131575" y="5617604"/>
              <a:ext cx="634354" cy="4292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78388" y="5983941"/>
              <a:ext cx="258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3200" y="5979679"/>
              <a:ext cx="309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6200000" flipH="1">
              <a:off x="6712699" y="3996668"/>
              <a:ext cx="634354" cy="4292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7181626" y="3970684"/>
              <a:ext cx="620616" cy="472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5"/>
          <p:cNvGrpSpPr/>
          <p:nvPr/>
        </p:nvGrpSpPr>
        <p:grpSpPr>
          <a:xfrm>
            <a:off x="1143000" y="3505404"/>
            <a:ext cx="2806700" cy="2003140"/>
            <a:chOff x="863600" y="3788060"/>
            <a:chExt cx="2806700" cy="2003140"/>
          </a:xfrm>
        </p:grpSpPr>
        <p:sp>
          <p:nvSpPr>
            <p:cNvPr id="46" name="Diamond 45"/>
            <p:cNvSpPr/>
            <p:nvPr/>
          </p:nvSpPr>
          <p:spPr>
            <a:xfrm>
              <a:off x="1828800" y="4232560"/>
              <a:ext cx="1447800" cy="121920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88454" y="463809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62202" y="464195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d</a:t>
              </a:r>
              <a:endParaRPr lang="en-US" b="1" i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327" y="397406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30418" y="37880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e</a:t>
              </a:r>
              <a:endParaRPr lang="en-US" b="1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78954" y="533115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3210" y="54218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b</a:t>
              </a:r>
              <a:endParaRPr lang="en-US" b="1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27114" y="461356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c</a:t>
              </a:r>
              <a:endParaRPr lang="en-US" b="1" i="1" baseline="-25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1219200" y="4842160"/>
              <a:ext cx="598297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655054" y="470246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94654" y="5222929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63600" y="52993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a</a:t>
              </a:r>
              <a:endParaRPr lang="en-US" b="1" i="1" baseline="-25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19200" y="5311914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There is no least element </a:t>
            </a:r>
          </a:p>
          <a:p>
            <a:pPr algn="ctr"/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Greatest element : </a:t>
            </a:r>
            <a:r>
              <a:rPr lang="en-US" sz="2000" b="1" i="1" dirty="0" smtClean="0">
                <a:solidFill>
                  <a:srgbClr val="FF0000"/>
                </a:solidFill>
              </a:rPr>
              <a:t>e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228600" y="5937740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topmost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bottommost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elements in the Hesse diagram are the </a:t>
            </a:r>
            <a:r>
              <a:rPr lang="en-US" sz="2400" b="1" dirty="0" smtClean="0">
                <a:solidFill>
                  <a:srgbClr val="7030A0"/>
                </a:solidFill>
              </a:rPr>
              <a:t>greatest and least elements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respectively.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8061325" y="1712913"/>
          <a:ext cx="914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1712913"/>
                        <a:ext cx="914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Content Placeholder 2"/>
          <p:cNvSpPr txBox="1">
            <a:spLocks/>
          </p:cNvSpPr>
          <p:nvPr/>
        </p:nvSpPr>
        <p:spPr>
          <a:xfrm>
            <a:off x="352864" y="2029264"/>
            <a:ext cx="8333936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all x </a:t>
            </a:r>
            <a:r>
              <a:rPr lang="az-Cyrl-AZ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b="1" i="1" dirty="0" smtClean="0">
                <a:solidFill>
                  <a:srgbClr val="FF0000"/>
                </a:solidFill>
              </a:rPr>
              <a:t>,  </a:t>
            </a:r>
            <a:r>
              <a:rPr lang="en-US" sz="2600" b="1" dirty="0" smtClean="0">
                <a:solidFill>
                  <a:srgbClr val="0070C0"/>
                </a:solidFill>
              </a:rPr>
              <a:t>i.e., every element of A precedes </a:t>
            </a:r>
            <a:r>
              <a:rPr lang="en-US" sz="2600" b="1" i="1" dirty="0" smtClean="0">
                <a:solidFill>
                  <a:srgbClr val="FF0000"/>
                </a:solidFill>
              </a:rPr>
              <a:t>b</a:t>
            </a:r>
            <a:r>
              <a:rPr lang="en-US" sz="2600" b="1" i="1" dirty="0" smtClean="0">
                <a:solidFill>
                  <a:srgbClr val="0070C0"/>
                </a:solidFill>
              </a:rPr>
              <a:t>.</a:t>
            </a:r>
            <a:r>
              <a:rPr lang="en-US" sz="2600" b="1" dirty="0" smtClean="0">
                <a:solidFill>
                  <a:srgbClr val="0070C0"/>
                </a:solidFill>
              </a:rPr>
              <a:t>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6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8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4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15" grpId="0"/>
      <p:bldP spid="20" grpId="0"/>
      <p:bldP spid="69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63122"/>
            <a:ext cx="2362200" cy="493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A total ordering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1172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Topological Sorting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262596" y="1176996"/>
            <a:ext cx="6324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Constructing a compatible total ordering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2562664" y="527540"/>
          <a:ext cx="3571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64" y="527540"/>
                        <a:ext cx="35718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Content Placeholder 2"/>
          <p:cNvSpPr txBox="1">
            <a:spLocks/>
          </p:cNvSpPr>
          <p:nvPr/>
        </p:nvSpPr>
        <p:spPr>
          <a:xfrm>
            <a:off x="2867464" y="457200"/>
            <a:ext cx="6019800" cy="493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said to be compatible with the partial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2452" y="832340"/>
            <a:ext cx="1981200" cy="493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ordering </a:t>
            </a: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2389172" y="829992"/>
            <a:ext cx="3352800" cy="493482"/>
            <a:chOff x="1143000" y="1676400"/>
            <a:chExt cx="3352800" cy="493482"/>
          </a:xfrm>
        </p:grpSpPr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1143000" y="1752600"/>
            <a:ext cx="94615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9" name="Equation" r:id="rId5" imgW="368280" imgH="203040" progId="Equation.DSMT4">
                    <p:embed/>
                  </p:oleObj>
                </mc:Choice>
                <mc:Fallback>
                  <p:oleObj name="Equation" r:id="rId5" imgW="368280" imgH="2030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1752600"/>
                          <a:ext cx="94615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2057400" y="1676400"/>
              <a:ext cx="2438400" cy="49348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whenever</a:t>
              </a:r>
              <a:r>
                <a:rPr kumimoji="0" lang="en-US" sz="2600" b="1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600" b="1" i="1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R b</a:t>
              </a:r>
              <a:endPara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5909604" y="1185204"/>
          <a:ext cx="6492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7" imgW="253800" imgH="253800" progId="Equation.DSMT4">
                  <p:embed/>
                </p:oleObj>
              </mc:Choice>
              <mc:Fallback>
                <p:oleObj name="Equation" r:id="rId7" imgW="2538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604" y="1185204"/>
                        <a:ext cx="6492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ontent Placeholder 2"/>
          <p:cNvSpPr txBox="1">
            <a:spLocks/>
          </p:cNvSpPr>
          <p:nvPr/>
        </p:nvSpPr>
        <p:spPr>
          <a:xfrm>
            <a:off x="6477000" y="1185204"/>
            <a:ext cx="2167596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a given 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62596" y="1591992"/>
            <a:ext cx="7890804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Partial ordering </a:t>
            </a: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called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topological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sorting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56736" y="1905000"/>
            <a:ext cx="1724464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Procedure: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228600" y="2286000"/>
                <a:ext cx="8582464" cy="3682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We have a poset </a:t>
                </a:r>
                <a:r>
                  <a:rPr kumimoji="0" lang="en-US" sz="2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(A, R)</a:t>
                </a:r>
                <a:r>
                  <a:rPr kumimoji="0" lang="en-US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where A has </a:t>
                </a:r>
                <a:r>
                  <a:rPr kumimoji="0" lang="en-US" sz="2600" b="1" i="1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n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elements.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600" b="1" baseline="0" dirty="0" smtClean="0">
                    <a:solidFill>
                      <a:srgbClr val="C00000"/>
                    </a:solidFill>
                  </a:rPr>
                  <a:t>Step</a:t>
                </a:r>
                <a:r>
                  <a:rPr lang="en-US" sz="2600" b="1" dirty="0" smtClean="0">
                    <a:solidFill>
                      <a:srgbClr val="C00000"/>
                    </a:solidFill>
                  </a:rPr>
                  <a:t> 1:</a:t>
                </a:r>
                <a:r>
                  <a:rPr lang="en-US" sz="26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600" b="1" dirty="0" smtClean="0">
                    <a:solidFill>
                      <a:srgbClr val="6600CC"/>
                    </a:solidFill>
                  </a:rPr>
                  <a:t>Choose a minimal element, say </a:t>
                </a:r>
                <a:r>
                  <a:rPr lang="en-US" sz="2600" b="1" i="1" dirty="0" smtClean="0">
                    <a:solidFill>
                      <a:srgbClr val="6600CC"/>
                    </a:solidFill>
                  </a:rPr>
                  <a:t>a</a:t>
                </a:r>
                <a:r>
                  <a:rPr lang="en-US" sz="2600" b="1" i="1" baseline="-25000" dirty="0" smtClean="0">
                    <a:solidFill>
                      <a:srgbClr val="6600CC"/>
                    </a:solidFill>
                  </a:rPr>
                  <a:t>1</a:t>
                </a:r>
                <a:r>
                  <a:rPr lang="en-US" sz="2600" b="1" dirty="0" smtClean="0">
                    <a:solidFill>
                      <a:srgbClr val="6600CC"/>
                    </a:solidFill>
                  </a:rPr>
                  <a:t> (such an element exists by Lemma 1)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2: 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6600CC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Extract </a:t>
                </a:r>
                <a:r>
                  <a:rPr kumimoji="0" lang="en-US" sz="2600" b="1" i="1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</a:t>
                </a:r>
                <a:r>
                  <a:rPr kumimoji="0" lang="en-US" sz="26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6600CC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, obtain </a:t>
                </a:r>
                <a:r>
                  <a:rPr kumimoji="0" lang="en-US" sz="2600" b="1" i="1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 – {a</a:t>
                </a:r>
                <a:r>
                  <a:rPr kumimoji="0" lang="en-US" sz="26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600" b="1" i="1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}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6600CC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>
                  <a:defRPr/>
                </a:pPr>
                <a:r>
                  <a:rPr lang="en-US" sz="2600" b="1" baseline="0" dirty="0" smtClean="0">
                    <a:solidFill>
                      <a:srgbClr val="6600CC"/>
                    </a:solidFill>
                  </a:rPr>
                  <a:t>If</a:t>
                </a:r>
                <a:r>
                  <a:rPr lang="en-US" sz="2600" b="1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2600" b="1" i="1" dirty="0" smtClean="0">
                    <a:solidFill>
                      <a:srgbClr val="FF0000"/>
                    </a:solidFill>
                  </a:rPr>
                  <a:t>A – {a</a:t>
                </a:r>
                <a:r>
                  <a:rPr lang="en-US" sz="2600" b="1" i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600" b="1" i="1" dirty="0" smtClean="0">
                    <a:solidFill>
                      <a:srgbClr val="FF0000"/>
                    </a:solidFill>
                  </a:rPr>
                  <a:t>} ≠ ø</a:t>
                </a:r>
                <a:r>
                  <a:rPr lang="en-US" sz="2600" b="1" dirty="0" smtClean="0">
                    <a:solidFill>
                      <a:srgbClr val="6600CC"/>
                    </a:solidFill>
                  </a:rPr>
                  <a:t>, choose a minimal element, say </a:t>
                </a:r>
                <a:r>
                  <a:rPr lang="en-US" sz="2600" b="1" i="1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600" b="1" i="1" baseline="-25000" dirty="0" err="1" smtClean="0">
                    <a:solidFill>
                      <a:srgbClr val="FF0000"/>
                    </a:solidFill>
                  </a:rPr>
                  <a:t>2</a:t>
                </a:r>
                <a:r>
                  <a:rPr lang="en-US" sz="2600" b="1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2600" b="1" dirty="0" smtClean="0">
                    <a:solidFill>
                      <a:srgbClr val="6600CC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b="1" i="1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sz="2600" b="1" dirty="0">
                    <a:solidFill>
                      <a:srgbClr val="6600CC"/>
                    </a:solidFill>
                  </a:rPr>
                  <a:t>R</a:t>
                </a:r>
                <a:r>
                  <a:rPr lang="en-US" sz="2600" b="1" dirty="0" smtClean="0">
                    <a:solidFill>
                      <a:srgbClr val="6600CC"/>
                    </a:solidFill>
                  </a:rPr>
                  <a:t>epeat </a:t>
                </a:r>
                <a:r>
                  <a:rPr lang="en-US" sz="2600" b="1" i="1" dirty="0" smtClean="0">
                    <a:solidFill>
                      <a:srgbClr val="FF0000"/>
                    </a:solidFill>
                  </a:rPr>
                  <a:t>step 2.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Since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en-US" sz="2600" b="1" i="1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is finite this process terminates after </a:t>
                </a:r>
                <a:r>
                  <a:rPr kumimoji="0" lang="en-US" sz="2600" b="1" i="1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n</a:t>
                </a:r>
                <a:r>
                  <a:rPr kumimoji="0" lang="en-US" sz="2600" b="1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steps.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600" b="1" baseline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The sequence</a:t>
                </a:r>
                <a:endPara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0"/>
                <a:ext cx="8582464" cy="3682224"/>
              </a:xfrm>
              <a:prstGeom prst="rect">
                <a:avLst/>
              </a:prstGeom>
              <a:blipFill rotWithShape="0">
                <a:blip r:embed="rId9"/>
                <a:stretch>
                  <a:fillRect l="-1279" t="-13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2262188" y="5029200"/>
          <a:ext cx="3460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10" imgW="1346040" imgH="228600" progId="Equation.DSMT4">
                  <p:embed/>
                </p:oleObj>
              </mc:Choice>
              <mc:Fallback>
                <p:oleObj name="Equation" r:id="rId10" imgW="13460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029200"/>
                        <a:ext cx="34607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Content Placeholder 2"/>
          <p:cNvSpPr txBox="1">
            <a:spLocks/>
          </p:cNvSpPr>
          <p:nvPr/>
        </p:nvSpPr>
        <p:spPr>
          <a:xfrm>
            <a:off x="5671458" y="5076372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the topological 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46744" y="556260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008000"/>
                </a:solidFill>
              </a:rPr>
              <a:t>Sorting of the elements of </a:t>
            </a:r>
            <a:r>
              <a:rPr lang="en-US" sz="2600" b="1" i="1" dirty="0" smtClean="0">
                <a:solidFill>
                  <a:srgbClr val="008000"/>
                </a:solidFill>
              </a:rPr>
              <a:t>(A, R)</a:t>
            </a:r>
            <a:r>
              <a:rPr lang="en-US" sz="2600" b="1" dirty="0" smtClean="0">
                <a:solidFill>
                  <a:srgbClr val="008000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008000"/>
                </a:solidFill>
              </a:rPr>
              <a:t>This total ordering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2888793" y="6042025"/>
          <a:ext cx="3571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Equation" r:id="rId12" imgW="139680" imgH="177480" progId="Equation.DSMT4">
                  <p:embed/>
                </p:oleObj>
              </mc:Choice>
              <mc:Fallback>
                <p:oleObj name="Equation" r:id="rId12" imgW="1396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793" y="6042025"/>
                        <a:ext cx="35718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3142344" y="59436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err="1" smtClean="0">
                <a:solidFill>
                  <a:srgbClr val="008000"/>
                </a:solidFill>
              </a:rPr>
              <a:t>i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compatible with the partial ordering </a:t>
            </a: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8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8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6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60"/>
                            </p:stCondLst>
                            <p:childTnLst>
                              <p:par>
                                <p:cTn id="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0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80"/>
                            </p:stCondLst>
                            <p:childTnLst>
                              <p:par>
                                <p:cTn id="1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8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8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8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0"/>
                            </p:stCondLst>
                            <p:childTnLst>
                              <p:par>
                                <p:cTn id="1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20"/>
                            </p:stCondLst>
                            <p:childTnLst>
                              <p:par>
                                <p:cTn id="1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96" grpId="0" build="p"/>
      <p:bldP spid="35" grpId="0" build="p"/>
      <p:bldP spid="36" grpId="0" build="p"/>
      <p:bldP spid="40" grpId="0" build="p"/>
      <p:bldP spid="41" grpId="0" build="p"/>
      <p:bldP spid="42" grpId="0" build="p"/>
      <p:bldP spid="43" grpId="0" build="p"/>
      <p:bldP spid="45" grpId="0" build="p"/>
      <p:bldP spid="46" grpId="0" build="p"/>
      <p:bldP spid="4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4" y="486228"/>
            <a:ext cx="8523516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8000"/>
                </a:solidFill>
              </a:rPr>
              <a:t>Find a compatible total order for the divisibility relation on the set </a:t>
            </a:r>
            <a:r>
              <a:rPr lang="en-US" sz="2600" b="1" i="1" dirty="0" smtClean="0">
                <a:solidFill>
                  <a:srgbClr val="FF0000"/>
                </a:solidFill>
              </a:rPr>
              <a:t>A = {2, 3, 6, 12, 24, 36} 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008000"/>
                </a:solidFill>
              </a:rPr>
              <a:t>(Topologically sort the elements of the poset </a:t>
            </a:r>
            <a:r>
              <a:rPr lang="en-US" sz="2600" b="1" i="1" dirty="0" smtClean="0">
                <a:solidFill>
                  <a:srgbClr val="FF0000"/>
                </a:solidFill>
              </a:rPr>
              <a:t>(A, |)</a:t>
            </a:r>
            <a:r>
              <a:rPr lang="en-US" sz="2600" b="1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-3265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565079" y="3194754"/>
            <a:ext cx="631145" cy="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6353" y="3736325"/>
            <a:ext cx="578870" cy="368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76"/>
          <p:cNvGrpSpPr/>
          <p:nvPr/>
        </p:nvGrpSpPr>
        <p:grpSpPr>
          <a:xfrm>
            <a:off x="756471" y="2641139"/>
            <a:ext cx="595458" cy="360990"/>
            <a:chOff x="756471" y="2641139"/>
            <a:chExt cx="595458" cy="360990"/>
          </a:xfrm>
        </p:grpSpPr>
        <p:sp>
          <p:nvSpPr>
            <p:cNvPr id="52" name="TextBox 51"/>
            <p:cNvSpPr txBox="1"/>
            <p:nvPr/>
          </p:nvSpPr>
          <p:spPr>
            <a:xfrm>
              <a:off x="756471" y="2641139"/>
              <a:ext cx="226617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22889" y="2657640"/>
              <a:ext cx="429040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</p:grpSp>
      <p:grpSp>
        <p:nvGrpSpPr>
          <p:cNvPr id="4" name="Group 175"/>
          <p:cNvGrpSpPr/>
          <p:nvPr/>
        </p:nvGrpSpPr>
        <p:grpSpPr>
          <a:xfrm>
            <a:off x="748733" y="3410515"/>
            <a:ext cx="452547" cy="344489"/>
            <a:chOff x="748733" y="3410515"/>
            <a:chExt cx="452547" cy="344489"/>
          </a:xfrm>
        </p:grpSpPr>
        <p:sp>
          <p:nvSpPr>
            <p:cNvPr id="51" name="TextBox 50"/>
            <p:cNvSpPr txBox="1"/>
            <p:nvPr/>
          </p:nvSpPr>
          <p:spPr>
            <a:xfrm>
              <a:off x="748733" y="3410515"/>
              <a:ext cx="256506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3205" y="3410515"/>
              <a:ext cx="258075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5" name="Group 173"/>
          <p:cNvGrpSpPr/>
          <p:nvPr/>
        </p:nvGrpSpPr>
        <p:grpSpPr>
          <a:xfrm>
            <a:off x="108858" y="1928523"/>
            <a:ext cx="486227" cy="369332"/>
            <a:chOff x="108858" y="1928523"/>
            <a:chExt cx="486227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396575" y="1934029"/>
              <a:ext cx="155414" cy="212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8858" y="1928523"/>
              <a:ext cx="48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</p:grpSp>
      <p:grpSp>
        <p:nvGrpSpPr>
          <p:cNvPr id="6" name="Group 172"/>
          <p:cNvGrpSpPr/>
          <p:nvPr/>
        </p:nvGrpSpPr>
        <p:grpSpPr>
          <a:xfrm>
            <a:off x="1097994" y="4100701"/>
            <a:ext cx="442054" cy="366071"/>
            <a:chOff x="1112508" y="4144243"/>
            <a:chExt cx="442054" cy="366071"/>
          </a:xfrm>
        </p:grpSpPr>
        <p:sp>
          <p:nvSpPr>
            <p:cNvPr id="59" name="TextBox 58"/>
            <p:cNvSpPr txBox="1"/>
            <p:nvPr/>
          </p:nvSpPr>
          <p:spPr>
            <a:xfrm>
              <a:off x="1112508" y="4144243"/>
              <a:ext cx="269114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96487" y="4165825"/>
              <a:ext cx="258075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16200000" flipH="1">
            <a:off x="752988" y="3791360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1"/>
          <p:cNvGrpSpPr/>
          <p:nvPr/>
        </p:nvGrpSpPr>
        <p:grpSpPr>
          <a:xfrm>
            <a:off x="184536" y="4096380"/>
            <a:ext cx="377708" cy="348464"/>
            <a:chOff x="213564" y="4096380"/>
            <a:chExt cx="377708" cy="348464"/>
          </a:xfrm>
        </p:grpSpPr>
        <p:sp>
          <p:nvSpPr>
            <p:cNvPr id="62" name="TextBox 61"/>
            <p:cNvSpPr txBox="1"/>
            <p:nvPr/>
          </p:nvSpPr>
          <p:spPr>
            <a:xfrm>
              <a:off x="213564" y="4100355"/>
              <a:ext cx="202008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9980" y="4096380"/>
              <a:ext cx="241292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 rot="16200000" flipH="1">
            <a:off x="426115" y="2279456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793093" y="2258545"/>
            <a:ext cx="578870" cy="368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603020" y="5752190"/>
          <a:ext cx="3471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4" imgW="1498320" imgH="177480" progId="Equation.DSMT4">
                  <p:embed/>
                </p:oleObj>
              </mc:Choice>
              <mc:Fallback>
                <p:oleObj name="Equation" r:id="rId4" imgW="14983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20" y="5752190"/>
                        <a:ext cx="3471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684482" y="5752190"/>
          <a:ext cx="3471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6" imgW="1498320" imgH="177480" progId="Equation.DSMT4">
                  <p:embed/>
                </p:oleObj>
              </mc:Choice>
              <mc:Fallback>
                <p:oleObj name="Equation" r:id="rId6" imgW="14983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482" y="5752190"/>
                        <a:ext cx="3471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69682" y="6285590"/>
          <a:ext cx="3471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8" imgW="1498320" imgH="177480" progId="Equation.DSMT4">
                  <p:embed/>
                </p:oleObj>
              </mc:Choice>
              <mc:Fallback>
                <p:oleObj name="Equation" r:id="rId8" imgW="14983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82" y="6285590"/>
                        <a:ext cx="3471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84482" y="6281960"/>
          <a:ext cx="34718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10" imgW="1498320" imgH="177480" progId="Equation.DSMT4">
                  <p:embed/>
                </p:oleObj>
              </mc:Choice>
              <mc:Fallback>
                <p:oleObj name="Equation" r:id="rId10" imgW="14983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482" y="6281960"/>
                        <a:ext cx="34718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Content Placeholder 2"/>
          <p:cNvSpPr txBox="1">
            <a:spLocks/>
          </p:cNvSpPr>
          <p:nvPr/>
        </p:nvSpPr>
        <p:spPr>
          <a:xfrm>
            <a:off x="366486" y="5181600"/>
            <a:ext cx="8523516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linear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compatible with the given partial order is 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8" name="Content Placeholder 2"/>
          <p:cNvSpPr txBox="1">
            <a:spLocks/>
          </p:cNvSpPr>
          <p:nvPr/>
        </p:nvSpPr>
        <p:spPr>
          <a:xfrm>
            <a:off x="39189" y="4648200"/>
            <a:ext cx="1180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err="1" smtClean="0">
                <a:solidFill>
                  <a:srgbClr val="6600CC"/>
                </a:solidFill>
              </a:rPr>
              <a:t>M.e</a:t>
            </a:r>
            <a:r>
              <a:rPr lang="en-US" sz="2600" b="1" dirty="0" smtClean="0">
                <a:solidFill>
                  <a:srgbClr val="6600CC"/>
                </a:solidFill>
              </a:rPr>
              <a:t>.  2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7"/>
          <p:cNvGrpSpPr/>
          <p:nvPr/>
        </p:nvGrpSpPr>
        <p:grpSpPr>
          <a:xfrm>
            <a:off x="1177399" y="1924342"/>
            <a:ext cx="633257" cy="369332"/>
            <a:chOff x="1177399" y="1924342"/>
            <a:chExt cx="633257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1362945" y="1924342"/>
              <a:ext cx="44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77399" y="1941635"/>
              <a:ext cx="242919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7" name="Content Placeholder 2"/>
          <p:cNvSpPr txBox="1">
            <a:spLocks/>
          </p:cNvSpPr>
          <p:nvPr/>
        </p:nvSpPr>
        <p:spPr>
          <a:xfrm>
            <a:off x="2409372" y="4572000"/>
            <a:ext cx="41002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6600CC"/>
                </a:solidFill>
              </a:rPr>
              <a:t>3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8" name="Content Placeholder 2"/>
          <p:cNvSpPr txBox="1">
            <a:spLocks/>
          </p:cNvSpPr>
          <p:nvPr/>
        </p:nvSpPr>
        <p:spPr>
          <a:xfrm>
            <a:off x="4085772" y="4508863"/>
            <a:ext cx="48622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6600CC"/>
                </a:solidFill>
              </a:rPr>
              <a:t>6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9" name="Content Placeholder 2"/>
          <p:cNvSpPr txBox="1">
            <a:spLocks/>
          </p:cNvSpPr>
          <p:nvPr/>
        </p:nvSpPr>
        <p:spPr>
          <a:xfrm>
            <a:off x="5715000" y="4495800"/>
            <a:ext cx="63862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6600CC"/>
                </a:solidFill>
              </a:rPr>
              <a:t>12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0" name="Content Placeholder 2"/>
          <p:cNvSpPr txBox="1">
            <a:spLocks/>
          </p:cNvSpPr>
          <p:nvPr/>
        </p:nvSpPr>
        <p:spPr>
          <a:xfrm>
            <a:off x="6934200" y="4469674"/>
            <a:ext cx="63862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6600CC"/>
                </a:solidFill>
              </a:rPr>
              <a:t>24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1" name="Content Placeholder 2"/>
          <p:cNvSpPr txBox="1">
            <a:spLocks/>
          </p:cNvSpPr>
          <p:nvPr/>
        </p:nvSpPr>
        <p:spPr>
          <a:xfrm>
            <a:off x="8270248" y="4484915"/>
            <a:ext cx="63862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6600CC"/>
                </a:solidFill>
              </a:rPr>
              <a:t>36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2132621" y="3214601"/>
            <a:ext cx="631145" cy="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973895" y="3756172"/>
            <a:ext cx="578870" cy="368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176"/>
          <p:cNvGrpSpPr/>
          <p:nvPr/>
        </p:nvGrpSpPr>
        <p:grpSpPr>
          <a:xfrm>
            <a:off x="2324013" y="2660986"/>
            <a:ext cx="595458" cy="360990"/>
            <a:chOff x="756471" y="2641139"/>
            <a:chExt cx="595458" cy="360990"/>
          </a:xfrm>
        </p:grpSpPr>
        <p:sp>
          <p:nvSpPr>
            <p:cNvPr id="95" name="TextBox 94"/>
            <p:cNvSpPr txBox="1"/>
            <p:nvPr/>
          </p:nvSpPr>
          <p:spPr>
            <a:xfrm>
              <a:off x="756471" y="2641139"/>
              <a:ext cx="226617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22889" y="2657640"/>
              <a:ext cx="429040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</p:grpSp>
      <p:grpSp>
        <p:nvGrpSpPr>
          <p:cNvPr id="10" name="Group 175"/>
          <p:cNvGrpSpPr/>
          <p:nvPr/>
        </p:nvGrpSpPr>
        <p:grpSpPr>
          <a:xfrm>
            <a:off x="2316275" y="3430362"/>
            <a:ext cx="452547" cy="344489"/>
            <a:chOff x="748733" y="3410515"/>
            <a:chExt cx="452547" cy="344489"/>
          </a:xfrm>
        </p:grpSpPr>
        <p:sp>
          <p:nvSpPr>
            <p:cNvPr id="98" name="TextBox 97"/>
            <p:cNvSpPr txBox="1"/>
            <p:nvPr/>
          </p:nvSpPr>
          <p:spPr>
            <a:xfrm>
              <a:off x="748733" y="3410515"/>
              <a:ext cx="256506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43205" y="3410515"/>
              <a:ext cx="258075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11" name="Group 173"/>
          <p:cNvGrpSpPr/>
          <p:nvPr/>
        </p:nvGrpSpPr>
        <p:grpSpPr>
          <a:xfrm>
            <a:off x="1676400" y="1948370"/>
            <a:ext cx="486227" cy="369332"/>
            <a:chOff x="108858" y="1928523"/>
            <a:chExt cx="486227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396575" y="1934029"/>
              <a:ext cx="155414" cy="212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8858" y="1928523"/>
              <a:ext cx="48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</p:grpSp>
      <p:grpSp>
        <p:nvGrpSpPr>
          <p:cNvPr id="12" name="Group 172"/>
          <p:cNvGrpSpPr/>
          <p:nvPr/>
        </p:nvGrpSpPr>
        <p:grpSpPr>
          <a:xfrm>
            <a:off x="2665536" y="4120548"/>
            <a:ext cx="442054" cy="366071"/>
            <a:chOff x="1112508" y="4144243"/>
            <a:chExt cx="442054" cy="366071"/>
          </a:xfrm>
        </p:grpSpPr>
        <p:sp>
          <p:nvSpPr>
            <p:cNvPr id="104" name="TextBox 103"/>
            <p:cNvSpPr txBox="1"/>
            <p:nvPr/>
          </p:nvSpPr>
          <p:spPr>
            <a:xfrm>
              <a:off x="1112508" y="4144243"/>
              <a:ext cx="269114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96487" y="4165825"/>
              <a:ext cx="258075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 rot="16200000" flipH="1">
            <a:off x="2320530" y="3811207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71"/>
          <p:cNvGrpSpPr/>
          <p:nvPr/>
        </p:nvGrpSpPr>
        <p:grpSpPr>
          <a:xfrm>
            <a:off x="1752078" y="4116227"/>
            <a:ext cx="377708" cy="348464"/>
            <a:chOff x="213564" y="4096380"/>
            <a:chExt cx="377708" cy="348464"/>
          </a:xfrm>
        </p:grpSpPr>
        <p:sp>
          <p:nvSpPr>
            <p:cNvPr id="108" name="TextBox 107"/>
            <p:cNvSpPr txBox="1"/>
            <p:nvPr/>
          </p:nvSpPr>
          <p:spPr>
            <a:xfrm>
              <a:off x="213564" y="4100355"/>
              <a:ext cx="202008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9980" y="4096380"/>
              <a:ext cx="241292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 rot="16200000" flipH="1">
            <a:off x="1993657" y="2299303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2360635" y="2278392"/>
            <a:ext cx="578870" cy="368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77"/>
          <p:cNvGrpSpPr/>
          <p:nvPr/>
        </p:nvGrpSpPr>
        <p:grpSpPr>
          <a:xfrm>
            <a:off x="2744941" y="1944189"/>
            <a:ext cx="633257" cy="369332"/>
            <a:chOff x="1177399" y="1924342"/>
            <a:chExt cx="633257" cy="369332"/>
          </a:xfrm>
        </p:grpSpPr>
        <p:sp>
          <p:nvSpPr>
            <p:cNvPr id="136" name="TextBox 135"/>
            <p:cNvSpPr txBox="1"/>
            <p:nvPr/>
          </p:nvSpPr>
          <p:spPr>
            <a:xfrm>
              <a:off x="1362945" y="1924342"/>
              <a:ext cx="44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77399" y="1941635"/>
              <a:ext cx="242919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42" name="Straight Connector 141"/>
          <p:cNvCxnSpPr/>
          <p:nvPr/>
        </p:nvCxnSpPr>
        <p:spPr>
          <a:xfrm rot="5400000">
            <a:off x="3732821" y="3223782"/>
            <a:ext cx="631145" cy="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76"/>
          <p:cNvGrpSpPr/>
          <p:nvPr/>
        </p:nvGrpSpPr>
        <p:grpSpPr>
          <a:xfrm>
            <a:off x="3924213" y="2670167"/>
            <a:ext cx="595458" cy="360990"/>
            <a:chOff x="756471" y="2641139"/>
            <a:chExt cx="595458" cy="360990"/>
          </a:xfrm>
        </p:grpSpPr>
        <p:sp>
          <p:nvSpPr>
            <p:cNvPr id="148" name="TextBox 147"/>
            <p:cNvSpPr txBox="1"/>
            <p:nvPr/>
          </p:nvSpPr>
          <p:spPr>
            <a:xfrm>
              <a:off x="756471" y="2641139"/>
              <a:ext cx="226617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22889" y="2657640"/>
              <a:ext cx="429040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</p:grpSp>
      <p:grpSp>
        <p:nvGrpSpPr>
          <p:cNvPr id="16" name="Group 175"/>
          <p:cNvGrpSpPr/>
          <p:nvPr/>
        </p:nvGrpSpPr>
        <p:grpSpPr>
          <a:xfrm>
            <a:off x="3916475" y="3439543"/>
            <a:ext cx="452547" cy="344489"/>
            <a:chOff x="748733" y="3410515"/>
            <a:chExt cx="452547" cy="344489"/>
          </a:xfrm>
        </p:grpSpPr>
        <p:sp>
          <p:nvSpPr>
            <p:cNvPr id="159" name="TextBox 158"/>
            <p:cNvSpPr txBox="1"/>
            <p:nvPr/>
          </p:nvSpPr>
          <p:spPr>
            <a:xfrm>
              <a:off x="748733" y="3410515"/>
              <a:ext cx="256506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43205" y="3410515"/>
              <a:ext cx="258075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17" name="Group 173"/>
          <p:cNvGrpSpPr/>
          <p:nvPr/>
        </p:nvGrpSpPr>
        <p:grpSpPr>
          <a:xfrm>
            <a:off x="3276600" y="1957551"/>
            <a:ext cx="486227" cy="369332"/>
            <a:chOff x="108858" y="1928523"/>
            <a:chExt cx="486227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396575" y="1934029"/>
              <a:ext cx="155414" cy="212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8858" y="1928523"/>
              <a:ext cx="48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</p:grpSp>
      <p:grpSp>
        <p:nvGrpSpPr>
          <p:cNvPr id="18" name="Group 172"/>
          <p:cNvGrpSpPr/>
          <p:nvPr/>
        </p:nvGrpSpPr>
        <p:grpSpPr>
          <a:xfrm>
            <a:off x="4265736" y="4129729"/>
            <a:ext cx="442054" cy="366071"/>
            <a:chOff x="1112508" y="4144243"/>
            <a:chExt cx="442054" cy="366071"/>
          </a:xfrm>
        </p:grpSpPr>
        <p:sp>
          <p:nvSpPr>
            <p:cNvPr id="165" name="TextBox 164"/>
            <p:cNvSpPr txBox="1"/>
            <p:nvPr/>
          </p:nvSpPr>
          <p:spPr>
            <a:xfrm>
              <a:off x="1112508" y="4144243"/>
              <a:ext cx="269114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296487" y="4165825"/>
              <a:ext cx="258075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cxnSp>
        <p:nvCxnSpPr>
          <p:cNvPr id="172" name="Straight Connector 171"/>
          <p:cNvCxnSpPr/>
          <p:nvPr/>
        </p:nvCxnSpPr>
        <p:spPr>
          <a:xfrm rot="16200000" flipH="1">
            <a:off x="3920730" y="3820388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6200000" flipH="1">
            <a:off x="3593857" y="2308484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3960835" y="2287573"/>
            <a:ext cx="578870" cy="368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77"/>
          <p:cNvGrpSpPr/>
          <p:nvPr/>
        </p:nvGrpSpPr>
        <p:grpSpPr>
          <a:xfrm>
            <a:off x="4345141" y="1953370"/>
            <a:ext cx="633257" cy="369332"/>
            <a:chOff x="1177399" y="1924342"/>
            <a:chExt cx="633257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362945" y="1924342"/>
              <a:ext cx="44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177399" y="1941635"/>
              <a:ext cx="242919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05" name="Straight Connector 204"/>
          <p:cNvCxnSpPr/>
          <p:nvPr/>
        </p:nvCxnSpPr>
        <p:spPr>
          <a:xfrm rot="5400000">
            <a:off x="5282947" y="3225486"/>
            <a:ext cx="631145" cy="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76"/>
          <p:cNvGrpSpPr/>
          <p:nvPr/>
        </p:nvGrpSpPr>
        <p:grpSpPr>
          <a:xfrm>
            <a:off x="5474339" y="2671871"/>
            <a:ext cx="595458" cy="360990"/>
            <a:chOff x="756471" y="2641139"/>
            <a:chExt cx="595458" cy="360990"/>
          </a:xfrm>
        </p:grpSpPr>
        <p:sp>
          <p:nvSpPr>
            <p:cNvPr id="207" name="TextBox 206"/>
            <p:cNvSpPr txBox="1"/>
            <p:nvPr/>
          </p:nvSpPr>
          <p:spPr>
            <a:xfrm>
              <a:off x="756471" y="2641139"/>
              <a:ext cx="226617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22889" y="2657640"/>
              <a:ext cx="429040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</p:grpSp>
      <p:grpSp>
        <p:nvGrpSpPr>
          <p:cNvPr id="21" name="Group 175"/>
          <p:cNvGrpSpPr/>
          <p:nvPr/>
        </p:nvGrpSpPr>
        <p:grpSpPr>
          <a:xfrm>
            <a:off x="5466601" y="3441247"/>
            <a:ext cx="452547" cy="344489"/>
            <a:chOff x="748733" y="3410515"/>
            <a:chExt cx="452547" cy="344489"/>
          </a:xfrm>
        </p:grpSpPr>
        <p:sp>
          <p:nvSpPr>
            <p:cNvPr id="210" name="TextBox 209"/>
            <p:cNvSpPr txBox="1"/>
            <p:nvPr/>
          </p:nvSpPr>
          <p:spPr>
            <a:xfrm>
              <a:off x="748733" y="3410515"/>
              <a:ext cx="256506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943205" y="3410515"/>
              <a:ext cx="258075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22" name="Group 173"/>
          <p:cNvGrpSpPr/>
          <p:nvPr/>
        </p:nvGrpSpPr>
        <p:grpSpPr>
          <a:xfrm>
            <a:off x="4826726" y="1959255"/>
            <a:ext cx="486227" cy="369332"/>
            <a:chOff x="108858" y="1928523"/>
            <a:chExt cx="486227" cy="369332"/>
          </a:xfrm>
        </p:grpSpPr>
        <p:sp>
          <p:nvSpPr>
            <p:cNvPr id="213" name="TextBox 212"/>
            <p:cNvSpPr txBox="1"/>
            <p:nvPr/>
          </p:nvSpPr>
          <p:spPr>
            <a:xfrm>
              <a:off x="396575" y="1934029"/>
              <a:ext cx="155414" cy="212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8858" y="1928523"/>
              <a:ext cx="48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</p:grpSp>
      <p:cxnSp>
        <p:nvCxnSpPr>
          <p:cNvPr id="219" name="Straight Connector 218"/>
          <p:cNvCxnSpPr/>
          <p:nvPr/>
        </p:nvCxnSpPr>
        <p:spPr>
          <a:xfrm rot="16200000" flipH="1">
            <a:off x="5143983" y="2310188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5400000">
            <a:off x="5510961" y="2289277"/>
            <a:ext cx="578870" cy="368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0"/>
          <p:cNvGrpSpPr/>
          <p:nvPr/>
        </p:nvGrpSpPr>
        <p:grpSpPr>
          <a:xfrm>
            <a:off x="5895267" y="1955074"/>
            <a:ext cx="633257" cy="369332"/>
            <a:chOff x="1177399" y="1924342"/>
            <a:chExt cx="633257" cy="369332"/>
          </a:xfrm>
        </p:grpSpPr>
        <p:sp>
          <p:nvSpPr>
            <p:cNvPr id="222" name="TextBox 221"/>
            <p:cNvSpPr txBox="1"/>
            <p:nvPr/>
          </p:nvSpPr>
          <p:spPr>
            <a:xfrm>
              <a:off x="1362945" y="1924342"/>
              <a:ext cx="44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177399" y="1941635"/>
              <a:ext cx="242919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176"/>
          <p:cNvGrpSpPr/>
          <p:nvPr/>
        </p:nvGrpSpPr>
        <p:grpSpPr>
          <a:xfrm>
            <a:off x="7033900" y="2658808"/>
            <a:ext cx="595458" cy="360990"/>
            <a:chOff x="756471" y="2641139"/>
            <a:chExt cx="595458" cy="360990"/>
          </a:xfrm>
        </p:grpSpPr>
        <p:sp>
          <p:nvSpPr>
            <p:cNvPr id="227" name="TextBox 226"/>
            <p:cNvSpPr txBox="1"/>
            <p:nvPr/>
          </p:nvSpPr>
          <p:spPr>
            <a:xfrm>
              <a:off x="756471" y="2641139"/>
              <a:ext cx="226617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22889" y="2657640"/>
              <a:ext cx="429040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</p:grpSp>
      <p:grpSp>
        <p:nvGrpSpPr>
          <p:cNvPr id="25" name="Group 173"/>
          <p:cNvGrpSpPr/>
          <p:nvPr/>
        </p:nvGrpSpPr>
        <p:grpSpPr>
          <a:xfrm>
            <a:off x="6386287" y="1946192"/>
            <a:ext cx="486227" cy="369332"/>
            <a:chOff x="108858" y="1928523"/>
            <a:chExt cx="486227" cy="369332"/>
          </a:xfrm>
        </p:grpSpPr>
        <p:sp>
          <p:nvSpPr>
            <p:cNvPr id="233" name="TextBox 232"/>
            <p:cNvSpPr txBox="1"/>
            <p:nvPr/>
          </p:nvSpPr>
          <p:spPr>
            <a:xfrm>
              <a:off x="396575" y="1934029"/>
              <a:ext cx="155414" cy="212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08858" y="1928523"/>
              <a:ext cx="48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</p:grpSp>
      <p:cxnSp>
        <p:nvCxnSpPr>
          <p:cNvPr id="235" name="Straight Connector 234"/>
          <p:cNvCxnSpPr/>
          <p:nvPr/>
        </p:nvCxnSpPr>
        <p:spPr>
          <a:xfrm rot="16200000" flipH="1">
            <a:off x="6703544" y="2297125"/>
            <a:ext cx="591684" cy="33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7070522" y="2276214"/>
            <a:ext cx="578870" cy="368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36"/>
          <p:cNvGrpSpPr/>
          <p:nvPr/>
        </p:nvGrpSpPr>
        <p:grpSpPr>
          <a:xfrm>
            <a:off x="7454828" y="1942011"/>
            <a:ext cx="633257" cy="369332"/>
            <a:chOff x="1177399" y="1924342"/>
            <a:chExt cx="633257" cy="369332"/>
          </a:xfrm>
        </p:grpSpPr>
        <p:sp>
          <p:nvSpPr>
            <p:cNvPr id="238" name="TextBox 237"/>
            <p:cNvSpPr txBox="1"/>
            <p:nvPr/>
          </p:nvSpPr>
          <p:spPr>
            <a:xfrm>
              <a:off x="1362945" y="1924342"/>
              <a:ext cx="44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77399" y="1941635"/>
              <a:ext cx="242919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40"/>
          <p:cNvGrpSpPr/>
          <p:nvPr/>
        </p:nvGrpSpPr>
        <p:grpSpPr>
          <a:xfrm>
            <a:off x="8129743" y="1937658"/>
            <a:ext cx="633257" cy="369332"/>
            <a:chOff x="1177399" y="1924342"/>
            <a:chExt cx="633257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362945" y="1924342"/>
              <a:ext cx="44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177399" y="1941635"/>
              <a:ext cx="242919" cy="34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44" name="Slide Number Placeholder 2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9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4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4" y="486228"/>
            <a:ext cx="8523516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</a:rPr>
              <a:t>A project contains six sub projects, 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 through </a:t>
            </a:r>
            <a:r>
              <a:rPr lang="en-US" sz="2400" b="1" i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008000"/>
                </a:solidFill>
              </a:rPr>
              <a:t>. Results from some of the subprojects are needed by others as shown in the following table.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-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3886200" y="1371600"/>
            <a:ext cx="4963884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Find the ways the subprojects can be sequentially arranged.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Solution: </a:t>
            </a:r>
            <a:r>
              <a:rPr lang="en-US" sz="2400" b="1" dirty="0" smtClean="0">
                <a:solidFill>
                  <a:srgbClr val="7030A0"/>
                </a:solidFill>
              </a:rPr>
              <a:t>The </a:t>
            </a:r>
            <a:r>
              <a:rPr lang="en-US" sz="2400" b="1" dirty="0" err="1" smtClean="0">
                <a:solidFill>
                  <a:srgbClr val="7030A0"/>
                </a:solidFill>
              </a:rPr>
              <a:t>Hasse</a:t>
            </a:r>
            <a:r>
              <a:rPr lang="en-US" sz="2400" b="1" dirty="0" smtClean="0">
                <a:solidFill>
                  <a:srgbClr val="7030A0"/>
                </a:solidFill>
              </a:rPr>
              <a:t> diagram </a:t>
            </a:r>
            <a:r>
              <a:rPr lang="en-US" sz="2400" b="1" dirty="0" smtClean="0">
                <a:solidFill>
                  <a:srgbClr val="7030A0"/>
                </a:solidFill>
              </a:rPr>
              <a:t>of the poset is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304800" y="1676400"/>
          <a:ext cx="3352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209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Subject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Requires results from</a:t>
                      </a:r>
                      <a:endParaRPr lang="en-US" sz="2400" b="1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</a:p>
                    <a:p>
                      <a:pPr algn="ctr"/>
                      <a:r>
                        <a:rPr lang="en-US" sz="2400" b="1" dirty="0" smtClean="0"/>
                        <a:t>B</a:t>
                      </a:r>
                    </a:p>
                    <a:p>
                      <a:pPr algn="ctr"/>
                      <a:r>
                        <a:rPr lang="en-US" sz="2400" b="1" dirty="0" smtClean="0"/>
                        <a:t>C</a:t>
                      </a:r>
                    </a:p>
                    <a:p>
                      <a:pPr algn="ctr"/>
                      <a:r>
                        <a:rPr lang="en-US" sz="2400" b="1" dirty="0" smtClean="0"/>
                        <a:t>D</a:t>
                      </a:r>
                    </a:p>
                    <a:p>
                      <a:pPr algn="ctr"/>
                      <a:r>
                        <a:rPr lang="en-US" sz="2400" b="1" dirty="0" smtClean="0"/>
                        <a:t>E</a:t>
                      </a:r>
                    </a:p>
                    <a:p>
                      <a:pPr algn="ctr"/>
                      <a:r>
                        <a:rPr lang="en-US" sz="2400" b="1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B, D</a:t>
                      </a:r>
                    </a:p>
                    <a:p>
                      <a:r>
                        <a:rPr lang="en-US" sz="2400" b="1" dirty="0" smtClean="0"/>
                        <a:t>C</a:t>
                      </a:r>
                    </a:p>
                    <a:p>
                      <a:r>
                        <a:rPr lang="en-US" sz="2400" b="1" dirty="0" smtClean="0"/>
                        <a:t>None</a:t>
                      </a:r>
                    </a:p>
                    <a:p>
                      <a:r>
                        <a:rPr lang="en-US" sz="2400" b="1" dirty="0" smtClean="0"/>
                        <a:t>C, E</a:t>
                      </a:r>
                    </a:p>
                    <a:p>
                      <a:r>
                        <a:rPr lang="en-US" sz="2400" b="1" dirty="0" smtClean="0"/>
                        <a:t>None</a:t>
                      </a:r>
                    </a:p>
                    <a:p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Content Placeholder 2"/>
          <p:cNvSpPr txBox="1">
            <a:spLocks/>
          </p:cNvSpPr>
          <p:nvPr/>
        </p:nvSpPr>
        <p:spPr>
          <a:xfrm>
            <a:off x="228600" y="4815114"/>
            <a:ext cx="746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7030A0"/>
                </a:solidFill>
              </a:rPr>
              <a:t>By topological sorting, the possible sequences are 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28"/>
          <p:cNvGrpSpPr/>
          <p:nvPr/>
        </p:nvGrpSpPr>
        <p:grpSpPr>
          <a:xfrm>
            <a:off x="5105400" y="2514600"/>
            <a:ext cx="2799838" cy="2550888"/>
            <a:chOff x="5201162" y="3164112"/>
            <a:chExt cx="2799838" cy="2550888"/>
          </a:xfrm>
        </p:grpSpPr>
        <p:sp>
          <p:nvSpPr>
            <p:cNvPr id="84" name="Diamond 83"/>
            <p:cNvSpPr/>
            <p:nvPr/>
          </p:nvSpPr>
          <p:spPr>
            <a:xfrm>
              <a:off x="5502848" y="4037568"/>
              <a:ext cx="1447800" cy="1219200"/>
            </a:xfrm>
            <a:prstGeom prst="diamon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62502" y="444310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36250" y="444696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D</a:t>
              </a:r>
              <a:endParaRPr lang="en-US" b="1" i="1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66375" y="377907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71262" y="37599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A</a:t>
              </a:r>
              <a:endParaRPr lang="en-US" b="1" i="1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53002" y="5136162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47258" y="52268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C</a:t>
              </a:r>
              <a:endParaRPr lang="en-US" b="1" i="1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01162" y="44185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B</a:t>
              </a:r>
              <a:endParaRPr lang="en-US" b="1" i="1" baseline="-250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10800000">
              <a:off x="6935772" y="4646538"/>
              <a:ext cx="726076" cy="7754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329102" y="450746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94506" y="5345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E</a:t>
              </a:r>
              <a:endParaRPr lang="en-US" b="1" i="1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42106" y="526946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5400000">
              <a:off x="6005755" y="3664385"/>
              <a:ext cx="457200" cy="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066972" y="3183206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71859" y="31641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F</a:t>
              </a:r>
              <a:endParaRPr lang="en-US" b="1" i="1" baseline="-25000" dirty="0"/>
            </a:p>
          </p:txBody>
        </p:sp>
      </p:grp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14338" y="5257800"/>
          <a:ext cx="3471862" cy="41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Equation" r:id="rId4" imgW="1498320" imgH="177480" progId="Equation.DSMT4">
                  <p:embed/>
                </p:oleObj>
              </mc:Choice>
              <mc:Fallback>
                <p:oleObj name="Equation" r:id="rId4" imgW="14983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5257800"/>
                        <a:ext cx="3471862" cy="413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495800" y="5268912"/>
          <a:ext cx="3471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Equation" r:id="rId6" imgW="1498320" imgH="177480" progId="Equation.DSMT4">
                  <p:embed/>
                </p:oleObj>
              </mc:Choice>
              <mc:Fallback>
                <p:oleObj name="Equation" r:id="rId6" imgW="14983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268912"/>
                        <a:ext cx="3471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14338" y="5791200"/>
          <a:ext cx="3471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8" imgW="1498320" imgH="177480" progId="Equation.DSMT4">
                  <p:embed/>
                </p:oleObj>
              </mc:Choice>
              <mc:Fallback>
                <p:oleObj name="Equation" r:id="rId8" imgW="14983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5791200"/>
                        <a:ext cx="3471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4419600" y="5802312"/>
          <a:ext cx="3471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10" imgW="1498320" imgH="177480" progId="Equation.DSMT4">
                  <p:embed/>
                </p:oleObj>
              </mc:Choice>
              <mc:Fallback>
                <p:oleObj name="Equation" r:id="rId10" imgW="14983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802312"/>
                        <a:ext cx="3471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56282" y="6296480"/>
          <a:ext cx="3471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Equation" r:id="rId12" imgW="1498320" imgH="177480" progId="Equation.DSMT4">
                  <p:embed/>
                </p:oleObj>
              </mc:Choice>
              <mc:Fallback>
                <p:oleObj name="Equation" r:id="rId12" imgW="149832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2" y="6296480"/>
                        <a:ext cx="3471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4626435" y="6235337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b="1" dirty="0" smtClean="0">
                <a:solidFill>
                  <a:srgbClr val="0000FF"/>
                </a:solidFill>
              </a:rPr>
              <a:t>Do systematically ! 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Application of Topological Sorting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229600" cy="144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>
                <a:solidFill>
                  <a:srgbClr val="6600CC"/>
                </a:solidFill>
              </a:rPr>
              <a:t>	Topological Sorting has an application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6600CC"/>
                </a:solidFill>
              </a:rPr>
              <a:t>	To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00200" y="4082142"/>
            <a:ext cx="6019800" cy="990600"/>
            <a:chOff x="1981200" y="4082142"/>
            <a:chExt cx="60198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981200" y="4082142"/>
              <a:ext cx="6019800" cy="990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90058" y="4238172"/>
              <a:ext cx="5878284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SCHEDULING OF PROJECTS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7030A0"/>
                </a:solidFill>
              </a:rPr>
              <a:t>GOOD LUCK 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8000"/>
                </a:solidFill>
              </a:rPr>
              <a:t>GOOD LUCK 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GOOD LUCK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POSETS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7337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Posets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Totally ordered sets (Chains)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Lexicographic Ordering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Hasse Diagrams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Topological Sorting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POSET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1"/>
            <a:ext cx="8610600" cy="36575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 relation </a:t>
            </a:r>
            <a:r>
              <a:rPr lang="en-US" sz="2800" b="1" i="1" dirty="0" smtClean="0">
                <a:solidFill>
                  <a:srgbClr val="FF0000"/>
                </a:solidFill>
              </a:rPr>
              <a:t>R</a:t>
            </a:r>
            <a:r>
              <a:rPr lang="en-US" sz="2800" b="1" dirty="0" smtClean="0">
                <a:solidFill>
                  <a:srgbClr val="0070C0"/>
                </a:solidFill>
              </a:rPr>
              <a:t> on a set </a:t>
            </a:r>
            <a:r>
              <a:rPr lang="en-US" sz="2800" b="1" i="1" dirty="0" smtClean="0">
                <a:solidFill>
                  <a:srgbClr val="FF0000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 is a </a:t>
            </a:r>
            <a:r>
              <a:rPr lang="en-US" sz="2800" b="1" dirty="0" smtClean="0">
                <a:solidFill>
                  <a:srgbClr val="FF0000"/>
                </a:solidFill>
              </a:rPr>
              <a:t>partial order </a:t>
            </a:r>
            <a:r>
              <a:rPr lang="en-US" sz="2800" b="1" dirty="0" smtClean="0">
                <a:solidFill>
                  <a:srgbClr val="0070C0"/>
                </a:solidFill>
              </a:rPr>
              <a:t>or</a:t>
            </a:r>
            <a:r>
              <a:rPr lang="en-US" sz="2800" b="1" dirty="0" smtClean="0">
                <a:solidFill>
                  <a:srgbClr val="FF0000"/>
                </a:solidFill>
              </a:rPr>
              <a:t> partial ordering</a:t>
            </a:r>
            <a:r>
              <a:rPr lang="en-US" sz="2800" b="1" dirty="0" smtClean="0">
                <a:solidFill>
                  <a:srgbClr val="0070C0"/>
                </a:solidFill>
              </a:rPr>
              <a:t> if it is </a:t>
            </a:r>
            <a:r>
              <a:rPr lang="en-US" sz="2800" b="1" dirty="0" smtClean="0">
                <a:solidFill>
                  <a:srgbClr val="00B050"/>
                </a:solidFill>
              </a:rPr>
              <a:t>reflexive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antisymmetric</a:t>
            </a:r>
            <a:r>
              <a:rPr lang="en-US" sz="2800" b="1" dirty="0" smtClean="0">
                <a:solidFill>
                  <a:srgbClr val="0070C0"/>
                </a:solidFill>
              </a:rPr>
              <a:t> and </a:t>
            </a:r>
            <a:r>
              <a:rPr lang="en-US" sz="2800" b="1" dirty="0" smtClean="0">
                <a:solidFill>
                  <a:srgbClr val="6600CC"/>
                </a:solidFill>
              </a:rPr>
              <a:t>transitive</a:t>
            </a:r>
            <a:r>
              <a:rPr lang="en-US" sz="28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Poset: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A set </a:t>
            </a:r>
            <a:r>
              <a:rPr lang="en-US" sz="2800" b="1" i="1" dirty="0" smtClean="0">
                <a:solidFill>
                  <a:srgbClr val="FF0000"/>
                </a:solidFill>
              </a:rPr>
              <a:t>A</a:t>
            </a:r>
            <a:r>
              <a:rPr lang="en-US" sz="2800" b="1" dirty="0" smtClean="0">
                <a:solidFill>
                  <a:srgbClr val="7030A0"/>
                </a:solidFill>
              </a:rPr>
              <a:t> together with a partial order </a:t>
            </a:r>
            <a:r>
              <a:rPr lang="en-US" sz="2800" b="1" i="1" dirty="0" smtClean="0">
                <a:solidFill>
                  <a:srgbClr val="FF0000"/>
                </a:solidFill>
              </a:rPr>
              <a:t>R</a:t>
            </a:r>
            <a:r>
              <a:rPr lang="en-US" sz="2800" b="1" dirty="0" smtClean="0">
                <a:solidFill>
                  <a:srgbClr val="7030A0"/>
                </a:solidFill>
              </a:rPr>
              <a:t> defined on it, denoted by </a:t>
            </a:r>
            <a:r>
              <a:rPr lang="en-US" sz="2800" b="1" i="1" dirty="0" smtClean="0">
                <a:solidFill>
                  <a:srgbClr val="FF0000"/>
                </a:solidFill>
              </a:rPr>
              <a:t>(A, R), </a:t>
            </a:r>
            <a:r>
              <a:rPr lang="en-US" sz="2800" b="1" dirty="0" smtClean="0">
                <a:solidFill>
                  <a:srgbClr val="7030A0"/>
                </a:solidFill>
              </a:rPr>
              <a:t>is called a </a:t>
            </a:r>
            <a:r>
              <a:rPr lang="en-US" sz="2800" b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7030A0"/>
                </a:solidFill>
              </a:rPr>
              <a:t>artial </a:t>
            </a:r>
            <a:r>
              <a:rPr lang="en-US" sz="2800" b="1" dirty="0" smtClean="0">
                <a:solidFill>
                  <a:srgbClr val="FF0000"/>
                </a:solidFill>
              </a:rPr>
              <a:t>O</a:t>
            </a:r>
            <a:r>
              <a:rPr lang="en-US" sz="2800" b="1" dirty="0" smtClean="0">
                <a:solidFill>
                  <a:srgbClr val="7030A0"/>
                </a:solidFill>
              </a:rPr>
              <a:t>rdered </a:t>
            </a:r>
            <a:r>
              <a:rPr lang="en-US" sz="2800" b="1" dirty="0" smtClean="0">
                <a:solidFill>
                  <a:srgbClr val="FF0000"/>
                </a:solidFill>
              </a:rPr>
              <a:t>set</a:t>
            </a:r>
            <a:r>
              <a:rPr lang="en-US" sz="2800" b="1" dirty="0" smtClean="0">
                <a:solidFill>
                  <a:srgbClr val="7030A0"/>
                </a:solidFill>
              </a:rPr>
              <a:t> or </a:t>
            </a:r>
            <a:r>
              <a:rPr lang="en-US" sz="2800" b="1" dirty="0" smtClean="0">
                <a:solidFill>
                  <a:srgbClr val="FF0000"/>
                </a:solidFill>
              </a:rPr>
              <a:t>Poset</a:t>
            </a:r>
            <a:r>
              <a:rPr lang="en-US" sz="2800" b="1" dirty="0" smtClean="0">
                <a:solidFill>
                  <a:srgbClr val="7030A0"/>
                </a:solidFill>
              </a:rPr>
              <a:t> in short. 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(A, ≤)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2800" b="1" i="1" dirty="0" smtClean="0">
                <a:solidFill>
                  <a:srgbClr val="FF0000"/>
                </a:solidFill>
              </a:rPr>
              <a:t>(A, ≥),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are posets where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5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27713" y="3468688"/>
          <a:ext cx="21732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3468688"/>
                        <a:ext cx="21732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3962401"/>
            <a:ext cx="3962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</a:t>
            </a:r>
            <a:r>
              <a:rPr lang="en-US" sz="2800" b="1" dirty="0" smtClean="0">
                <a:solidFill>
                  <a:srgbClr val="FF0000"/>
                </a:solidFill>
              </a:rPr>
              <a:t>|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poset</a:t>
            </a:r>
            <a:r>
              <a:rPr lang="en-US" sz="2800" b="1" dirty="0" smtClean="0">
                <a:solidFill>
                  <a:srgbClr val="0070C0"/>
                </a:solidFill>
              </a:rPr>
              <a:t>, where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222750" y="3990975"/>
          <a:ext cx="2232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5" imgW="927000" imgH="203040" progId="Equation.DSMT4">
                  <p:embed/>
                </p:oleObj>
              </mc:Choice>
              <mc:Fallback>
                <p:oleObj name="Equation" r:id="rId5" imgW="9270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990975"/>
                        <a:ext cx="22320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19314" y="4557487"/>
            <a:ext cx="442686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33600" y="4510314"/>
            <a:ext cx="41148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poset</a:t>
            </a:r>
            <a:r>
              <a:rPr lang="en-US" sz="2800" b="1" dirty="0" smtClean="0">
                <a:solidFill>
                  <a:srgbClr val="0070C0"/>
                </a:solidFill>
              </a:rPr>
              <a:t>, where </a:t>
            </a:r>
            <a:r>
              <a:rPr lang="en-US" sz="2800" b="1" i="1" dirty="0" smtClean="0">
                <a:solidFill>
                  <a:srgbClr val="FF0000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 is set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74916" y="4511449"/>
          <a:ext cx="1524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7" imgW="685800" imgH="253800" progId="Equation.DSMT4">
                  <p:embed/>
                </p:oleObj>
              </mc:Choice>
              <mc:Fallback>
                <p:oleObj name="Equation" r:id="rId7" imgW="6858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16" y="4511449"/>
                        <a:ext cx="1524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5029200"/>
            <a:ext cx="449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70C0"/>
                </a:solidFill>
              </a:rPr>
              <a:t>A partial order is denoted by 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25450" y="5943600"/>
          <a:ext cx="6022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9" imgW="1892160" imgH="203040" progId="Equation.DSMT4">
                  <p:embed/>
                </p:oleObj>
              </mc:Choice>
              <mc:Fallback>
                <p:oleObj name="Equation" r:id="rId9" imgW="1892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943600"/>
                        <a:ext cx="60229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724400" y="5533572"/>
          <a:ext cx="444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533572"/>
                        <a:ext cx="4445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Comparability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43000" cy="533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Let 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268103" y="838201"/>
          <a:ext cx="112294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419040" imgH="253800" progId="Equation.DSMT4">
                  <p:embed/>
                </p:oleObj>
              </mc:Choice>
              <mc:Fallback>
                <p:oleObj name="Equation" r:id="rId3" imgW="4190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103" y="838201"/>
                        <a:ext cx="112294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286000" y="8382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a poset.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x, y </a:t>
            </a:r>
            <a:r>
              <a:rPr kumimoji="0" lang="az-Cyrl-AZ" sz="28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є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71600"/>
            <a:ext cx="6781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say that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comparable if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047875" y="1981200"/>
          <a:ext cx="4124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5" imgW="1295280" imgH="203040" progId="Equation.DSMT4">
                  <p:embed/>
                </p:oleObj>
              </mc:Choice>
              <mc:Fallback>
                <p:oleObj name="Equation" r:id="rId5" imgW="1295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981200"/>
                        <a:ext cx="41243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2514600"/>
            <a:ext cx="6781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say that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incomparable if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776413" y="3048000"/>
          <a:ext cx="46910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7" imgW="1473120" imgH="203040" progId="Equation.DSMT4">
                  <p:embed/>
                </p:oleObj>
              </mc:Choice>
              <mc:Fallback>
                <p:oleObj name="Equation" r:id="rId7" imgW="14731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3048000"/>
                        <a:ext cx="469106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582304" y="3581400"/>
            <a:ext cx="8153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In the poset </a:t>
            </a:r>
            <a:r>
              <a:rPr lang="en-US" sz="2800" b="1" i="1" dirty="0" smtClean="0">
                <a:solidFill>
                  <a:srgbClr val="FF0000"/>
                </a:solidFill>
              </a:rPr>
              <a:t>(A, </a:t>
            </a:r>
            <a:r>
              <a:rPr lang="en-US" sz="2800" b="1" dirty="0" smtClean="0">
                <a:solidFill>
                  <a:srgbClr val="FF0000"/>
                </a:solidFill>
              </a:rPr>
              <a:t>|</a:t>
            </a:r>
            <a:r>
              <a:rPr lang="en-US" sz="2800" b="1" i="1" dirty="0" smtClean="0">
                <a:solidFill>
                  <a:srgbClr val="FF0000"/>
                </a:solidFill>
              </a:rPr>
              <a:t>),</a:t>
            </a:r>
            <a:r>
              <a:rPr lang="en-US" sz="2800" b="1" i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where </a:t>
            </a:r>
            <a:r>
              <a:rPr lang="en-US" sz="2800" b="1" i="1" dirty="0" smtClean="0">
                <a:solidFill>
                  <a:srgbClr val="FF0000"/>
                </a:solidFill>
              </a:rPr>
              <a:t>A = {2, 3, 6, 12, 24, 36}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Incomparable: </a:t>
            </a:r>
            <a:r>
              <a:rPr lang="en-US" sz="2800" b="1" i="1" dirty="0" smtClean="0">
                <a:solidFill>
                  <a:srgbClr val="FF0000"/>
                </a:solidFill>
              </a:rPr>
              <a:t>2, 3     ;      24, 36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7030A0"/>
                </a:solidFill>
              </a:rPr>
              <a:t> is comparable with every element of </a:t>
            </a:r>
            <a:r>
              <a:rPr lang="en-US" sz="2800" b="1" i="1" dirty="0" smtClean="0">
                <a:solidFill>
                  <a:srgbClr val="FF0000"/>
                </a:solidFill>
              </a:rPr>
              <a:t>A</a:t>
            </a:r>
            <a:r>
              <a:rPr lang="en-US" sz="2800" b="1" dirty="0" smtClean="0">
                <a:solidFill>
                  <a:srgbClr val="7030A0"/>
                </a:solidFill>
              </a:rPr>
              <a:t>, except </a:t>
            </a:r>
            <a:r>
              <a:rPr lang="en-US" sz="2800" b="1" i="1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comparable with every element of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except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6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Totally Ordered Sets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4318"/>
            <a:ext cx="1143000" cy="533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Let 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268104" y="976213"/>
          <a:ext cx="1076852" cy="5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3" imgW="419040" imgH="253800" progId="Equation.DSMT4">
                  <p:embed/>
                </p:oleObj>
              </mc:Choice>
              <mc:Fallback>
                <p:oleObj name="Equation" r:id="rId3" imgW="4190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104" y="976213"/>
                        <a:ext cx="1076852" cy="511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286000" y="954318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a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poset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2258" y="1487718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two elements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A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lang="en-US" sz="2800" b="1" dirty="0" smtClean="0">
                <a:solidFill>
                  <a:srgbClr val="0070C0"/>
                </a:solidFill>
              </a:rPr>
              <a:t>e comparable </a:t>
            </a:r>
            <a:r>
              <a:rPr lang="en-US" sz="2800" b="1" dirty="0" err="1" smtClean="0">
                <a:solidFill>
                  <a:srgbClr val="0070C0"/>
                </a:solidFill>
              </a:rPr>
              <a:t>w.r.t</a:t>
            </a:r>
            <a:r>
              <a:rPr lang="en-US" sz="2800" b="1" dirty="0" smtClean="0">
                <a:solidFill>
                  <a:srgbClr val="0070C0"/>
                </a:solidFill>
              </a:rPr>
              <a:t> the partial order   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641602" y="1986762"/>
          <a:ext cx="435426" cy="4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2" y="1986762"/>
                        <a:ext cx="435426" cy="4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2971800" y="1930404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b="1" dirty="0" smtClean="0">
                <a:solidFill>
                  <a:srgbClr val="0070C0"/>
                </a:solidFill>
              </a:rPr>
              <a:t>, 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 the partial order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6491514" y="1988460"/>
          <a:ext cx="4349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514" y="1988460"/>
                        <a:ext cx="4349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861630" y="191589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b="1" dirty="0" smtClean="0">
                <a:solidFill>
                  <a:srgbClr val="0070C0"/>
                </a:solidFill>
              </a:rPr>
              <a:t>is called 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42258" y="2438406"/>
            <a:ext cx="469174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total order</a:t>
            </a:r>
            <a:r>
              <a:rPr lang="en-US" sz="2800" b="1" dirty="0" smtClean="0">
                <a:solidFill>
                  <a:srgbClr val="0070C0"/>
                </a:solidFill>
              </a:rPr>
              <a:t> or </a:t>
            </a:r>
            <a:r>
              <a:rPr lang="en-US" sz="2800" b="1" dirty="0" smtClean="0">
                <a:solidFill>
                  <a:srgbClr val="FF0000"/>
                </a:solidFill>
              </a:rPr>
              <a:t>linear order </a:t>
            </a:r>
            <a:r>
              <a:rPr lang="en-US" sz="2800" b="1" dirty="0" smtClean="0">
                <a:solidFill>
                  <a:srgbClr val="0070C0"/>
                </a:solidFill>
              </a:rPr>
              <a:t>and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228772" y="2449290"/>
          <a:ext cx="1076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8" imgW="419040" imgH="253800" progId="Equation.DSMT4">
                  <p:embed/>
                </p:oleObj>
              </mc:Choice>
              <mc:Fallback>
                <p:oleObj name="Equation" r:id="rId8" imgW="4190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772" y="2449290"/>
                        <a:ext cx="10763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6248400" y="2402118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b="1" dirty="0" smtClean="0">
                <a:solidFill>
                  <a:srgbClr val="0070C0"/>
                </a:solidFill>
              </a:rPr>
              <a:t>is called </a:t>
            </a:r>
            <a:r>
              <a:rPr lang="en-US" sz="2800" b="1" dirty="0" smtClean="0">
                <a:solidFill>
                  <a:srgbClr val="FF0000"/>
                </a:solidFill>
              </a:rPr>
              <a:t>totally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42258" y="2895600"/>
            <a:ext cx="804454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ordered set </a:t>
            </a:r>
            <a:r>
              <a:rPr lang="en-US" sz="2800" b="1" dirty="0" smtClean="0">
                <a:solidFill>
                  <a:srgbClr val="0070C0"/>
                </a:solidFill>
              </a:rPr>
              <a:t>or </a:t>
            </a:r>
            <a:r>
              <a:rPr lang="en-US" sz="2800" b="1" dirty="0" smtClean="0">
                <a:solidFill>
                  <a:srgbClr val="FF0000"/>
                </a:solidFill>
              </a:rPr>
              <a:t>a linearly ordered set </a:t>
            </a:r>
            <a:r>
              <a:rPr lang="en-US" sz="2800" b="1" dirty="0" smtClean="0">
                <a:solidFill>
                  <a:srgbClr val="0070C0"/>
                </a:solidFill>
              </a:rPr>
              <a:t>or a </a:t>
            </a:r>
            <a:r>
              <a:rPr lang="en-US" sz="2800" b="1" dirty="0" smtClean="0">
                <a:solidFill>
                  <a:srgbClr val="FF0000"/>
                </a:solidFill>
              </a:rPr>
              <a:t>chain</a:t>
            </a:r>
            <a:r>
              <a:rPr lang="en-US" sz="2800" b="1" dirty="0" smtClean="0">
                <a:solidFill>
                  <a:srgbClr val="0070C0"/>
                </a:solidFill>
              </a:rPr>
              <a:t>.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6200" y="3414486"/>
            <a:ext cx="5666096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romanLcParenBoth"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The poset (A, ≤) is a chain, where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5624513" y="3944938"/>
          <a:ext cx="2171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9" imgW="901440" imgH="203040" progId="Equation.DSMT4">
                  <p:embed/>
                </p:oleObj>
              </mc:Choice>
              <mc:Fallback>
                <p:oleObj name="Equation" r:id="rId9" imgW="90144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944938"/>
                        <a:ext cx="2171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653142" y="4419600"/>
            <a:ext cx="513805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because for any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az-Cyrl-AZ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800" b="1" dirty="0" smtClean="0">
                <a:solidFill>
                  <a:srgbClr val="008000"/>
                </a:solidFill>
              </a:rPr>
              <a:t>, we have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5632450" y="4491038"/>
          <a:ext cx="27908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11" imgW="876240" imgH="190440" progId="Equation.DSMT4">
                  <p:embed/>
                </p:oleObj>
              </mc:Choice>
              <mc:Fallback>
                <p:oleObj name="Equation" r:id="rId11" imgW="87624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4491038"/>
                        <a:ext cx="27908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0" y="4953000"/>
            <a:ext cx="9220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romanLcParenBoth" startAt="2"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</a:rPr>
              <a:t>The poset (A, |), A = {2, 3, 6, 12, 24, 36} is a not a chain.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because</a:t>
            </a:r>
            <a:r>
              <a:rPr lang="en-US" sz="2800" b="1" baseline="0" dirty="0" smtClean="0">
                <a:solidFill>
                  <a:srgbClr val="7030A0"/>
                </a:solidFill>
              </a:rPr>
              <a:t>,</a:t>
            </a:r>
            <a:r>
              <a:rPr lang="en-US" sz="2800" b="1" dirty="0" smtClean="0">
                <a:solidFill>
                  <a:srgbClr val="7030A0"/>
                </a:solidFill>
              </a:rPr>
              <a:t> we have elements 2, 3 which are incomparable.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6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3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7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200"/>
                            </p:stCondLst>
                            <p:childTnLst>
                              <p:par>
                                <p:cTn id="5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8400"/>
                            </p:stCondLst>
                            <p:childTnLst>
                              <p:par>
                                <p:cTn id="7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5" grpId="0"/>
      <p:bldP spid="17" grpId="0"/>
      <p:bldP spid="18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6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Hasse diagrams of finite posets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372600" cy="3581400"/>
          </a:xfrm>
        </p:spPr>
        <p:txBody>
          <a:bodyPr>
            <a:normAutofit fontScale="92500" lnSpcReduction="10000"/>
          </a:bodyPr>
          <a:lstStyle/>
          <a:p>
            <a:pPr marL="465138" indent="-465138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Draw the diagraph of the poset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Step – 1: </a:t>
            </a:r>
            <a:r>
              <a:rPr lang="en-US" sz="2800" b="1" dirty="0" smtClean="0">
                <a:latin typeface="+mj-lt"/>
              </a:rPr>
              <a:t>Delete the loop at each vertex.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Step – 2: </a:t>
            </a:r>
            <a:r>
              <a:rPr lang="en-US" sz="2800" b="1" dirty="0" smtClean="0">
                <a:latin typeface="+mj-lt"/>
              </a:rPr>
              <a:t>Delete all edges implied by transitivity </a:t>
            </a:r>
          </a:p>
          <a:p>
            <a:pPr>
              <a:spcBef>
                <a:spcPts val="600"/>
              </a:spcBef>
              <a:buNone/>
              <a:tabLst>
                <a:tab pos="1379538" algn="l"/>
              </a:tabLst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Step – 3: </a:t>
            </a:r>
            <a:r>
              <a:rPr lang="en-US" sz="2800" b="1" dirty="0" smtClean="0">
                <a:latin typeface="+mj-lt"/>
              </a:rPr>
              <a:t>Omit all arrows and arrange all edges pointing        </a:t>
            </a:r>
          </a:p>
          <a:p>
            <a:pPr>
              <a:spcBef>
                <a:spcPts val="600"/>
              </a:spcBef>
              <a:buNone/>
              <a:tabLst>
                <a:tab pos="1379538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                 upward.</a:t>
            </a:r>
            <a:r>
              <a:rPr lang="en-US" sz="2800" b="1" dirty="0" smtClean="0">
                <a:latin typeface="+mj-lt"/>
              </a:rPr>
              <a:t> </a:t>
            </a:r>
          </a:p>
          <a:p>
            <a:pPr marL="58738" indent="-58738">
              <a:spcBef>
                <a:spcPts val="600"/>
              </a:spcBef>
              <a:buNone/>
              <a:tabLst>
                <a:tab pos="1379538" algn="l"/>
              </a:tabLst>
            </a:pPr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The resulting diagram is called Hasse diagram.</a:t>
            </a:r>
          </a:p>
          <a:p>
            <a:pPr marL="58738" indent="-58738">
              <a:spcBef>
                <a:spcPts val="600"/>
              </a:spcBef>
              <a:buNone/>
              <a:tabLst>
                <a:tab pos="1379538" algn="l"/>
              </a:tabLst>
            </a:pPr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These diagrams are named after the 20</a:t>
            </a:r>
            <a:r>
              <a:rPr lang="en-US" sz="2800" b="1" baseline="30000" dirty="0" smtClean="0">
                <a:solidFill>
                  <a:srgbClr val="008000"/>
                </a:solidFill>
                <a:latin typeface="+mj-lt"/>
              </a:rPr>
              <a:t>th</a:t>
            </a:r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 century German mathematician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Helmut Hasse </a:t>
            </a:r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(1998 – 1979). </a:t>
            </a:r>
            <a:endParaRPr lang="en-US" sz="2800" b="1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962400"/>
            <a:ext cx="1981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–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772400" cy="1143000"/>
          </a:xfrm>
        </p:spPr>
        <p:txBody>
          <a:bodyPr>
            <a:normAutofit/>
          </a:bodyPr>
          <a:lstStyle/>
          <a:p>
            <a:pPr marL="465138" indent="-465138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Draw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Hasse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diagram of the poset (A, |), where </a:t>
            </a:r>
          </a:p>
          <a:p>
            <a:pPr marL="465138" indent="-465138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A = {2, 3, 6, 12, 24, 36}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3461658" y="3748314"/>
            <a:ext cx="1143000" cy="1143000"/>
            <a:chOff x="3309258" y="3748314"/>
            <a:chExt cx="1143000" cy="1143000"/>
          </a:xfrm>
        </p:grpSpPr>
        <p:cxnSp>
          <p:nvCxnSpPr>
            <p:cNvPr id="75" name="Straight Connector 74"/>
            <p:cNvCxnSpPr/>
            <p:nvPr/>
          </p:nvCxnSpPr>
          <p:spPr>
            <a:xfrm rot="5400000" flipH="1" flipV="1">
              <a:off x="3309258" y="3748314"/>
              <a:ext cx="11430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8879586">
              <a:off x="3664791" y="408719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090058" y="3748314"/>
            <a:ext cx="2514600" cy="914400"/>
            <a:chOff x="1937658" y="3748314"/>
            <a:chExt cx="2514600" cy="91440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1937658" y="3748314"/>
              <a:ext cx="25146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19590050">
              <a:off x="2592215" y="409070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99458" y="2804886"/>
            <a:ext cx="2514600" cy="914400"/>
            <a:chOff x="947058" y="2804886"/>
            <a:chExt cx="2514600" cy="91440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947058" y="2804886"/>
              <a:ext cx="25146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19590050">
              <a:off x="2040677" y="299142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099458" y="2576286"/>
            <a:ext cx="1143000" cy="1143000"/>
            <a:chOff x="947058" y="2576286"/>
            <a:chExt cx="1143000" cy="1143000"/>
          </a:xfrm>
        </p:grpSpPr>
        <p:cxnSp>
          <p:nvCxnSpPr>
            <p:cNvPr id="73" name="Straight Connector 72"/>
            <p:cNvCxnSpPr/>
            <p:nvPr/>
          </p:nvCxnSpPr>
          <p:spPr>
            <a:xfrm rot="5400000" flipH="1" flipV="1">
              <a:off x="947058" y="2576286"/>
              <a:ext cx="11430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9590050">
              <a:off x="1441961" y="279185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099458" y="3524650"/>
            <a:ext cx="3505200" cy="461665"/>
            <a:chOff x="947058" y="3524650"/>
            <a:chExt cx="3505200" cy="461665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947058" y="3733800"/>
              <a:ext cx="3505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0800000">
              <a:off x="2137230" y="352465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445004" y="3508830"/>
            <a:ext cx="289583" cy="606201"/>
            <a:chOff x="4292604" y="3508830"/>
            <a:chExt cx="289583" cy="606201"/>
          </a:xfrm>
        </p:grpSpPr>
        <p:sp>
          <p:nvSpPr>
            <p:cNvPr id="82" name="TextBox 81"/>
            <p:cNvSpPr txBox="1"/>
            <p:nvPr/>
          </p:nvSpPr>
          <p:spPr>
            <a:xfrm>
              <a:off x="4292604" y="350883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47030" y="3810000"/>
              <a:ext cx="235157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265716" y="4720770"/>
            <a:ext cx="562428" cy="369332"/>
            <a:chOff x="3113316" y="4720770"/>
            <a:chExt cx="562428" cy="369332"/>
          </a:xfrm>
        </p:grpSpPr>
        <p:sp>
          <p:nvSpPr>
            <p:cNvPr id="83" name="TextBox 82"/>
            <p:cNvSpPr txBox="1"/>
            <p:nvPr/>
          </p:nvSpPr>
          <p:spPr>
            <a:xfrm>
              <a:off x="3113316" y="474254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74058" y="4720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1647372" y="4466772"/>
            <a:ext cx="509390" cy="369332"/>
            <a:chOff x="1494972" y="4466772"/>
            <a:chExt cx="509390" cy="369332"/>
          </a:xfrm>
        </p:grpSpPr>
        <p:sp>
          <p:nvSpPr>
            <p:cNvPr id="84" name="TextBox 83"/>
            <p:cNvSpPr txBox="1"/>
            <p:nvPr/>
          </p:nvSpPr>
          <p:spPr>
            <a:xfrm>
              <a:off x="1741716" y="452845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94972" y="4466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44038" y="3541488"/>
            <a:ext cx="418704" cy="648728"/>
            <a:chOff x="691638" y="3541488"/>
            <a:chExt cx="418704" cy="648728"/>
          </a:xfrm>
        </p:grpSpPr>
        <p:sp>
          <p:nvSpPr>
            <p:cNvPr id="89" name="TextBox 88"/>
            <p:cNvSpPr txBox="1"/>
            <p:nvPr/>
          </p:nvSpPr>
          <p:spPr>
            <a:xfrm>
              <a:off x="691638" y="38208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2972" y="354148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3657600" y="2819400"/>
            <a:ext cx="914400" cy="838200"/>
            <a:chOff x="3447144" y="2819400"/>
            <a:chExt cx="914400" cy="838200"/>
          </a:xfrm>
        </p:grpSpPr>
        <p:cxnSp>
          <p:nvCxnSpPr>
            <p:cNvPr id="154" name="Straight Connector 153"/>
            <p:cNvCxnSpPr/>
            <p:nvPr/>
          </p:nvCxnSpPr>
          <p:spPr>
            <a:xfrm rot="10800000">
              <a:off x="3447144" y="2819400"/>
              <a:ext cx="9144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 rot="13323884">
              <a:off x="3614406" y="2933492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113972" y="3733800"/>
            <a:ext cx="928914" cy="914400"/>
            <a:chOff x="961572" y="3733800"/>
            <a:chExt cx="928914" cy="914400"/>
          </a:xfrm>
        </p:grpSpPr>
        <p:cxnSp>
          <p:nvCxnSpPr>
            <p:cNvPr id="117" name="Straight Connector 116"/>
            <p:cNvCxnSpPr/>
            <p:nvPr/>
          </p:nvCxnSpPr>
          <p:spPr>
            <a:xfrm rot="10800000">
              <a:off x="961572" y="3733800"/>
              <a:ext cx="92891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 rot="14058649">
              <a:off x="1280145" y="402095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919544" y="2590800"/>
            <a:ext cx="461665" cy="2057400"/>
            <a:chOff x="1767144" y="2590800"/>
            <a:chExt cx="461665" cy="2057400"/>
          </a:xfrm>
        </p:grpSpPr>
        <p:cxnSp>
          <p:nvCxnSpPr>
            <p:cNvPr id="125" name="Straight Connector 124"/>
            <p:cNvCxnSpPr/>
            <p:nvPr/>
          </p:nvCxnSpPr>
          <p:spPr>
            <a:xfrm rot="5400000">
              <a:off x="976086" y="3505200"/>
              <a:ext cx="20574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 rot="16522377">
              <a:off x="1807477" y="329252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286000" y="2561772"/>
            <a:ext cx="2304144" cy="1121920"/>
            <a:chOff x="2119086" y="2582968"/>
            <a:chExt cx="2304144" cy="1121920"/>
          </a:xfrm>
        </p:grpSpPr>
        <p:cxnSp>
          <p:nvCxnSpPr>
            <p:cNvPr id="150" name="Straight Connector 149"/>
            <p:cNvCxnSpPr/>
            <p:nvPr/>
          </p:nvCxnSpPr>
          <p:spPr>
            <a:xfrm rot="10800000">
              <a:off x="2119086" y="2590800"/>
              <a:ext cx="2304144" cy="1114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2629428">
              <a:off x="2362266" y="258296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42886" y="2772620"/>
            <a:ext cx="1647372" cy="1849908"/>
            <a:chOff x="1890486" y="2772620"/>
            <a:chExt cx="1647372" cy="1849908"/>
          </a:xfrm>
        </p:grpSpPr>
        <p:cxnSp>
          <p:nvCxnSpPr>
            <p:cNvPr id="130" name="Straight Connector 129"/>
            <p:cNvCxnSpPr/>
            <p:nvPr/>
          </p:nvCxnSpPr>
          <p:spPr>
            <a:xfrm rot="5400000" flipH="1" flipV="1">
              <a:off x="1789218" y="2873888"/>
              <a:ext cx="1849908" cy="16473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 rot="18068995">
              <a:off x="2747729" y="318084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3331510" y="2772620"/>
            <a:ext cx="461665" cy="2104182"/>
            <a:chOff x="3179110" y="2772620"/>
            <a:chExt cx="461665" cy="2104182"/>
          </a:xfrm>
        </p:grpSpPr>
        <p:cxnSp>
          <p:nvCxnSpPr>
            <p:cNvPr id="147" name="Straight Connector 146"/>
            <p:cNvCxnSpPr/>
            <p:nvPr/>
          </p:nvCxnSpPr>
          <p:spPr>
            <a:xfrm rot="5400000" flipH="1" flipV="1">
              <a:off x="2347881" y="3686825"/>
              <a:ext cx="2104182" cy="2757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 rot="16522377">
              <a:off x="3219443" y="32860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162532" y="3708518"/>
            <a:ext cx="2204782" cy="1182796"/>
            <a:chOff x="995618" y="3694004"/>
            <a:chExt cx="2204782" cy="1182796"/>
          </a:xfrm>
        </p:grpSpPr>
        <p:cxnSp>
          <p:nvCxnSpPr>
            <p:cNvPr id="141" name="Straight Connector 140"/>
            <p:cNvCxnSpPr>
              <a:endCxn id="90" idx="3"/>
            </p:cNvCxnSpPr>
            <p:nvPr/>
          </p:nvCxnSpPr>
          <p:spPr>
            <a:xfrm rot="10800000">
              <a:off x="995618" y="3694004"/>
              <a:ext cx="2204782" cy="118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 rot="12737728">
              <a:off x="1450947" y="383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280134" y="2514716"/>
            <a:ext cx="1161144" cy="2380344"/>
            <a:chOff x="2127734" y="2514716"/>
            <a:chExt cx="1161144" cy="2380344"/>
          </a:xfrm>
        </p:grpSpPr>
        <p:cxnSp>
          <p:nvCxnSpPr>
            <p:cNvPr id="143" name="Straight Connector 142"/>
            <p:cNvCxnSpPr/>
            <p:nvPr/>
          </p:nvCxnSpPr>
          <p:spPr>
            <a:xfrm flipH="1" flipV="1">
              <a:off x="2127734" y="2514716"/>
              <a:ext cx="1161144" cy="23803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4333084">
              <a:off x="2333510" y="314093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104572" y="2315028"/>
            <a:ext cx="671286" cy="369332"/>
            <a:chOff x="1952172" y="2315028"/>
            <a:chExt cx="671286" cy="369332"/>
          </a:xfrm>
        </p:grpSpPr>
        <p:sp>
          <p:nvSpPr>
            <p:cNvPr id="92" name="TextBox 91"/>
            <p:cNvSpPr txBox="1"/>
            <p:nvPr/>
          </p:nvSpPr>
          <p:spPr>
            <a:xfrm>
              <a:off x="2204754" y="23150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52172" y="236220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619172" y="3476172"/>
            <a:ext cx="609600" cy="556009"/>
            <a:chOff x="4495800" y="3490686"/>
            <a:chExt cx="609600" cy="556009"/>
          </a:xfrm>
        </p:grpSpPr>
        <p:sp>
          <p:nvSpPr>
            <p:cNvPr id="167" name="Oval 166"/>
            <p:cNvSpPr/>
            <p:nvPr/>
          </p:nvSpPr>
          <p:spPr>
            <a:xfrm>
              <a:off x="4495800" y="3490686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 rot="18926843">
              <a:off x="4724400" y="358503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984830" y="1896965"/>
            <a:ext cx="457200" cy="664807"/>
            <a:chOff x="1832430" y="1896965"/>
            <a:chExt cx="457200" cy="664807"/>
          </a:xfrm>
        </p:grpSpPr>
        <p:sp>
          <p:nvSpPr>
            <p:cNvPr id="171" name="Oval 170"/>
            <p:cNvSpPr/>
            <p:nvPr/>
          </p:nvSpPr>
          <p:spPr>
            <a:xfrm>
              <a:off x="1832430" y="2104572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 rot="10617163">
              <a:off x="1855247" y="189696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185886" y="4923972"/>
            <a:ext cx="457200" cy="711198"/>
            <a:chOff x="3033486" y="4923972"/>
            <a:chExt cx="457200" cy="711198"/>
          </a:xfrm>
        </p:grpSpPr>
        <p:sp>
          <p:nvSpPr>
            <p:cNvPr id="168" name="Oval 167"/>
            <p:cNvSpPr/>
            <p:nvPr/>
          </p:nvSpPr>
          <p:spPr>
            <a:xfrm>
              <a:off x="3033486" y="4923972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 rot="10800000">
              <a:off x="3048001" y="517350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828799" y="4709886"/>
            <a:ext cx="460831" cy="701149"/>
            <a:chOff x="1676399" y="4709886"/>
            <a:chExt cx="460831" cy="701149"/>
          </a:xfrm>
        </p:grpSpPr>
        <p:sp>
          <p:nvSpPr>
            <p:cNvPr id="169" name="Oval 168"/>
            <p:cNvSpPr/>
            <p:nvPr/>
          </p:nvSpPr>
          <p:spPr>
            <a:xfrm>
              <a:off x="1680030" y="4709886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 rot="10800000">
              <a:off x="1676399" y="494937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486237" y="3277021"/>
            <a:ext cx="580563" cy="627323"/>
            <a:chOff x="333837" y="3277021"/>
            <a:chExt cx="580563" cy="627323"/>
          </a:xfrm>
        </p:grpSpPr>
        <p:sp>
          <p:nvSpPr>
            <p:cNvPr id="170" name="Oval 169"/>
            <p:cNvSpPr/>
            <p:nvPr/>
          </p:nvSpPr>
          <p:spPr>
            <a:xfrm>
              <a:off x="457200" y="3447144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 rot="18833925">
              <a:off x="374170" y="323668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143001" y="5486400"/>
            <a:ext cx="350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Draw the diagraph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3490686" y="2318658"/>
            <a:ext cx="663487" cy="562556"/>
            <a:chOff x="3338286" y="2318658"/>
            <a:chExt cx="663487" cy="562556"/>
          </a:xfrm>
        </p:grpSpPr>
        <p:sp>
          <p:nvSpPr>
            <p:cNvPr id="165" name="Oval 164"/>
            <p:cNvSpPr/>
            <p:nvPr/>
          </p:nvSpPr>
          <p:spPr>
            <a:xfrm>
              <a:off x="3338286" y="231865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7506591">
              <a:off x="3580441" y="245988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516084" y="2594430"/>
            <a:ext cx="759792" cy="406398"/>
            <a:chOff x="3363684" y="2594430"/>
            <a:chExt cx="759792" cy="406398"/>
          </a:xfrm>
        </p:grpSpPr>
        <p:sp>
          <p:nvSpPr>
            <p:cNvPr id="166" name="TextBox 165"/>
            <p:cNvSpPr txBox="1"/>
            <p:nvPr/>
          </p:nvSpPr>
          <p:spPr>
            <a:xfrm>
              <a:off x="3704772" y="263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63684" y="259443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–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772400" cy="1143000"/>
          </a:xfrm>
        </p:spPr>
        <p:txBody>
          <a:bodyPr>
            <a:normAutofit/>
          </a:bodyPr>
          <a:lstStyle/>
          <a:p>
            <a:pPr marL="465138" indent="-465138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Draw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Hasse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diagram of the poset (A, |), where </a:t>
            </a:r>
          </a:p>
          <a:p>
            <a:pPr marL="465138" indent="-465138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A = {2, 3, 6, 12, 24, 36}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" name="Group 189"/>
          <p:cNvGrpSpPr/>
          <p:nvPr/>
        </p:nvGrpSpPr>
        <p:grpSpPr>
          <a:xfrm>
            <a:off x="3461658" y="3748314"/>
            <a:ext cx="1143000" cy="1143000"/>
            <a:chOff x="3309258" y="3748314"/>
            <a:chExt cx="1143000" cy="1143000"/>
          </a:xfrm>
        </p:grpSpPr>
        <p:cxnSp>
          <p:nvCxnSpPr>
            <p:cNvPr id="75" name="Straight Connector 74"/>
            <p:cNvCxnSpPr/>
            <p:nvPr/>
          </p:nvCxnSpPr>
          <p:spPr>
            <a:xfrm rot="5400000" flipH="1" flipV="1">
              <a:off x="3309258" y="3748314"/>
              <a:ext cx="11430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8879586">
              <a:off x="3664791" y="408719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185"/>
          <p:cNvGrpSpPr/>
          <p:nvPr/>
        </p:nvGrpSpPr>
        <p:grpSpPr>
          <a:xfrm>
            <a:off x="2090058" y="3748314"/>
            <a:ext cx="2514600" cy="914400"/>
            <a:chOff x="1937658" y="3748314"/>
            <a:chExt cx="2514600" cy="91440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1937658" y="3748314"/>
              <a:ext cx="25146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19590050">
              <a:off x="2592215" y="409070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197"/>
          <p:cNvGrpSpPr/>
          <p:nvPr/>
        </p:nvGrpSpPr>
        <p:grpSpPr>
          <a:xfrm>
            <a:off x="1099458" y="2804886"/>
            <a:ext cx="2514600" cy="914400"/>
            <a:chOff x="947058" y="2804886"/>
            <a:chExt cx="2514600" cy="91440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947058" y="2804886"/>
              <a:ext cx="25146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19590050">
              <a:off x="2040677" y="299142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196"/>
          <p:cNvGrpSpPr/>
          <p:nvPr/>
        </p:nvGrpSpPr>
        <p:grpSpPr>
          <a:xfrm>
            <a:off x="1099458" y="2576286"/>
            <a:ext cx="1143000" cy="1143000"/>
            <a:chOff x="947058" y="2576286"/>
            <a:chExt cx="1143000" cy="1143000"/>
          </a:xfrm>
        </p:grpSpPr>
        <p:cxnSp>
          <p:nvCxnSpPr>
            <p:cNvPr id="73" name="Straight Connector 72"/>
            <p:cNvCxnSpPr/>
            <p:nvPr/>
          </p:nvCxnSpPr>
          <p:spPr>
            <a:xfrm rot="5400000" flipH="1" flipV="1">
              <a:off x="947058" y="2576286"/>
              <a:ext cx="11430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9590050">
              <a:off x="1441961" y="279185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193"/>
          <p:cNvGrpSpPr/>
          <p:nvPr/>
        </p:nvGrpSpPr>
        <p:grpSpPr>
          <a:xfrm>
            <a:off x="1099458" y="3524650"/>
            <a:ext cx="3505200" cy="461665"/>
            <a:chOff x="947058" y="3524650"/>
            <a:chExt cx="3505200" cy="461665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947058" y="3733800"/>
              <a:ext cx="3505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0800000">
              <a:off x="2137230" y="352465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198"/>
          <p:cNvGrpSpPr/>
          <p:nvPr/>
        </p:nvGrpSpPr>
        <p:grpSpPr>
          <a:xfrm>
            <a:off x="4445004" y="3508830"/>
            <a:ext cx="289583" cy="606201"/>
            <a:chOff x="4292604" y="3508830"/>
            <a:chExt cx="289583" cy="606201"/>
          </a:xfrm>
        </p:grpSpPr>
        <p:sp>
          <p:nvSpPr>
            <p:cNvPr id="82" name="TextBox 81"/>
            <p:cNvSpPr txBox="1"/>
            <p:nvPr/>
          </p:nvSpPr>
          <p:spPr>
            <a:xfrm>
              <a:off x="4292604" y="350883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47030" y="3810000"/>
              <a:ext cx="235157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baseline="-25000" dirty="0"/>
            </a:p>
          </p:txBody>
        </p:sp>
      </p:grpSp>
      <p:grpSp>
        <p:nvGrpSpPr>
          <p:cNvPr id="9" name="Group 178"/>
          <p:cNvGrpSpPr/>
          <p:nvPr/>
        </p:nvGrpSpPr>
        <p:grpSpPr>
          <a:xfrm>
            <a:off x="3265716" y="4720770"/>
            <a:ext cx="562428" cy="369332"/>
            <a:chOff x="3113316" y="4720770"/>
            <a:chExt cx="562428" cy="369332"/>
          </a:xfrm>
        </p:grpSpPr>
        <p:sp>
          <p:nvSpPr>
            <p:cNvPr id="83" name="TextBox 82"/>
            <p:cNvSpPr txBox="1"/>
            <p:nvPr/>
          </p:nvSpPr>
          <p:spPr>
            <a:xfrm>
              <a:off x="3113316" y="4742544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74058" y="4720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179"/>
          <p:cNvGrpSpPr/>
          <p:nvPr/>
        </p:nvGrpSpPr>
        <p:grpSpPr>
          <a:xfrm>
            <a:off x="1647372" y="4466772"/>
            <a:ext cx="509390" cy="369332"/>
            <a:chOff x="1494972" y="4466772"/>
            <a:chExt cx="509390" cy="369332"/>
          </a:xfrm>
        </p:grpSpPr>
        <p:sp>
          <p:nvSpPr>
            <p:cNvPr id="84" name="TextBox 83"/>
            <p:cNvSpPr txBox="1"/>
            <p:nvPr/>
          </p:nvSpPr>
          <p:spPr>
            <a:xfrm>
              <a:off x="1741716" y="452845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94972" y="4466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1" name="Group 180"/>
          <p:cNvGrpSpPr/>
          <p:nvPr/>
        </p:nvGrpSpPr>
        <p:grpSpPr>
          <a:xfrm>
            <a:off x="844038" y="3541488"/>
            <a:ext cx="418704" cy="648728"/>
            <a:chOff x="691638" y="3541488"/>
            <a:chExt cx="418704" cy="648728"/>
          </a:xfrm>
        </p:grpSpPr>
        <p:sp>
          <p:nvSpPr>
            <p:cNvPr id="89" name="TextBox 88"/>
            <p:cNvSpPr txBox="1"/>
            <p:nvPr/>
          </p:nvSpPr>
          <p:spPr>
            <a:xfrm>
              <a:off x="691638" y="38208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2972" y="3541488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95"/>
          <p:cNvGrpSpPr/>
          <p:nvPr/>
        </p:nvGrpSpPr>
        <p:grpSpPr>
          <a:xfrm>
            <a:off x="3657600" y="2819400"/>
            <a:ext cx="914400" cy="838200"/>
            <a:chOff x="3447144" y="2819400"/>
            <a:chExt cx="914400" cy="838200"/>
          </a:xfrm>
        </p:grpSpPr>
        <p:cxnSp>
          <p:nvCxnSpPr>
            <p:cNvPr id="154" name="Straight Connector 153"/>
            <p:cNvCxnSpPr/>
            <p:nvPr/>
          </p:nvCxnSpPr>
          <p:spPr>
            <a:xfrm rot="10800000">
              <a:off x="3447144" y="2819400"/>
              <a:ext cx="9144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 rot="13323884">
              <a:off x="3614406" y="2933492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86"/>
          <p:cNvGrpSpPr/>
          <p:nvPr/>
        </p:nvGrpSpPr>
        <p:grpSpPr>
          <a:xfrm>
            <a:off x="1113972" y="3733800"/>
            <a:ext cx="928914" cy="914400"/>
            <a:chOff x="961572" y="3733800"/>
            <a:chExt cx="928914" cy="914400"/>
          </a:xfrm>
        </p:grpSpPr>
        <p:cxnSp>
          <p:nvCxnSpPr>
            <p:cNvPr id="117" name="Straight Connector 116"/>
            <p:cNvCxnSpPr/>
            <p:nvPr/>
          </p:nvCxnSpPr>
          <p:spPr>
            <a:xfrm rot="10800000">
              <a:off x="961572" y="3733800"/>
              <a:ext cx="92891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 rot="14058649">
              <a:off x="1280145" y="402095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87"/>
          <p:cNvGrpSpPr/>
          <p:nvPr/>
        </p:nvGrpSpPr>
        <p:grpSpPr>
          <a:xfrm>
            <a:off x="1919544" y="2590800"/>
            <a:ext cx="461665" cy="2057400"/>
            <a:chOff x="1767144" y="2590800"/>
            <a:chExt cx="461665" cy="2057400"/>
          </a:xfrm>
        </p:grpSpPr>
        <p:cxnSp>
          <p:nvCxnSpPr>
            <p:cNvPr id="125" name="Straight Connector 124"/>
            <p:cNvCxnSpPr/>
            <p:nvPr/>
          </p:nvCxnSpPr>
          <p:spPr>
            <a:xfrm rot="5400000">
              <a:off x="976086" y="3505200"/>
              <a:ext cx="20574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 rot="16522377">
              <a:off x="1807477" y="329252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94"/>
          <p:cNvGrpSpPr/>
          <p:nvPr/>
        </p:nvGrpSpPr>
        <p:grpSpPr>
          <a:xfrm>
            <a:off x="2286000" y="2561772"/>
            <a:ext cx="2304144" cy="1121920"/>
            <a:chOff x="2119086" y="2582968"/>
            <a:chExt cx="2304144" cy="1121920"/>
          </a:xfrm>
        </p:grpSpPr>
        <p:cxnSp>
          <p:nvCxnSpPr>
            <p:cNvPr id="150" name="Straight Connector 149"/>
            <p:cNvCxnSpPr/>
            <p:nvPr/>
          </p:nvCxnSpPr>
          <p:spPr>
            <a:xfrm rot="10800000">
              <a:off x="2119086" y="2590800"/>
              <a:ext cx="2304144" cy="1114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2629428">
              <a:off x="2362266" y="258296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88"/>
          <p:cNvGrpSpPr/>
          <p:nvPr/>
        </p:nvGrpSpPr>
        <p:grpSpPr>
          <a:xfrm>
            <a:off x="2042886" y="2772620"/>
            <a:ext cx="1647372" cy="1849908"/>
            <a:chOff x="1890486" y="2772620"/>
            <a:chExt cx="1647372" cy="1849908"/>
          </a:xfrm>
        </p:grpSpPr>
        <p:cxnSp>
          <p:nvCxnSpPr>
            <p:cNvPr id="130" name="Straight Connector 129"/>
            <p:cNvCxnSpPr/>
            <p:nvPr/>
          </p:nvCxnSpPr>
          <p:spPr>
            <a:xfrm rot="5400000" flipH="1" flipV="1">
              <a:off x="1789218" y="2873888"/>
              <a:ext cx="1849908" cy="16473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 rot="18068995">
              <a:off x="2747729" y="318084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92"/>
          <p:cNvGrpSpPr/>
          <p:nvPr/>
        </p:nvGrpSpPr>
        <p:grpSpPr>
          <a:xfrm>
            <a:off x="3331510" y="2772620"/>
            <a:ext cx="461665" cy="2104182"/>
            <a:chOff x="3179110" y="2772620"/>
            <a:chExt cx="461665" cy="2104182"/>
          </a:xfrm>
        </p:grpSpPr>
        <p:cxnSp>
          <p:nvCxnSpPr>
            <p:cNvPr id="147" name="Straight Connector 146"/>
            <p:cNvCxnSpPr/>
            <p:nvPr/>
          </p:nvCxnSpPr>
          <p:spPr>
            <a:xfrm rot="5400000" flipH="1" flipV="1">
              <a:off x="2347881" y="3686825"/>
              <a:ext cx="2104182" cy="2757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 rot="16522377">
              <a:off x="3219443" y="32860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90"/>
          <p:cNvGrpSpPr/>
          <p:nvPr/>
        </p:nvGrpSpPr>
        <p:grpSpPr>
          <a:xfrm>
            <a:off x="1162532" y="3708518"/>
            <a:ext cx="2204782" cy="1182796"/>
            <a:chOff x="995618" y="3694004"/>
            <a:chExt cx="2204782" cy="1182796"/>
          </a:xfrm>
        </p:grpSpPr>
        <p:cxnSp>
          <p:nvCxnSpPr>
            <p:cNvPr id="141" name="Straight Connector 140"/>
            <p:cNvCxnSpPr>
              <a:endCxn id="90" idx="3"/>
            </p:cNvCxnSpPr>
            <p:nvPr/>
          </p:nvCxnSpPr>
          <p:spPr>
            <a:xfrm rot="10800000">
              <a:off x="995618" y="3694004"/>
              <a:ext cx="2204782" cy="118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 rot="12737728">
              <a:off x="1450947" y="383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91"/>
          <p:cNvGrpSpPr/>
          <p:nvPr/>
        </p:nvGrpSpPr>
        <p:grpSpPr>
          <a:xfrm>
            <a:off x="2280134" y="2514716"/>
            <a:ext cx="1161144" cy="2380344"/>
            <a:chOff x="2127734" y="2514716"/>
            <a:chExt cx="1161144" cy="2380344"/>
          </a:xfrm>
        </p:grpSpPr>
        <p:cxnSp>
          <p:nvCxnSpPr>
            <p:cNvPr id="143" name="Straight Connector 142"/>
            <p:cNvCxnSpPr/>
            <p:nvPr/>
          </p:nvCxnSpPr>
          <p:spPr>
            <a:xfrm flipH="1" flipV="1">
              <a:off x="2127734" y="2514716"/>
              <a:ext cx="1161144" cy="23803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4333084">
              <a:off x="2333510" y="314093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81"/>
          <p:cNvGrpSpPr/>
          <p:nvPr/>
        </p:nvGrpSpPr>
        <p:grpSpPr>
          <a:xfrm>
            <a:off x="2104572" y="2315028"/>
            <a:ext cx="671286" cy="369332"/>
            <a:chOff x="1952172" y="2315028"/>
            <a:chExt cx="671286" cy="369332"/>
          </a:xfrm>
        </p:grpSpPr>
        <p:sp>
          <p:nvSpPr>
            <p:cNvPr id="92" name="TextBox 91"/>
            <p:cNvSpPr txBox="1"/>
            <p:nvPr/>
          </p:nvSpPr>
          <p:spPr>
            <a:xfrm>
              <a:off x="2204754" y="23150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52172" y="236220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 203"/>
          <p:cNvGrpSpPr/>
          <p:nvPr/>
        </p:nvGrpSpPr>
        <p:grpSpPr>
          <a:xfrm>
            <a:off x="4619172" y="3476172"/>
            <a:ext cx="609600" cy="556009"/>
            <a:chOff x="4495800" y="3490686"/>
            <a:chExt cx="609600" cy="556009"/>
          </a:xfrm>
        </p:grpSpPr>
        <p:sp>
          <p:nvSpPr>
            <p:cNvPr id="167" name="Oval 166"/>
            <p:cNvSpPr/>
            <p:nvPr/>
          </p:nvSpPr>
          <p:spPr>
            <a:xfrm>
              <a:off x="4495800" y="3490686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 rot="18926843">
              <a:off x="4724400" y="358503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05"/>
          <p:cNvGrpSpPr/>
          <p:nvPr/>
        </p:nvGrpSpPr>
        <p:grpSpPr>
          <a:xfrm>
            <a:off x="1984830" y="1896965"/>
            <a:ext cx="457200" cy="664807"/>
            <a:chOff x="1832430" y="1896965"/>
            <a:chExt cx="457200" cy="664807"/>
          </a:xfrm>
        </p:grpSpPr>
        <p:sp>
          <p:nvSpPr>
            <p:cNvPr id="171" name="Oval 170"/>
            <p:cNvSpPr/>
            <p:nvPr/>
          </p:nvSpPr>
          <p:spPr>
            <a:xfrm>
              <a:off x="1832430" y="2104572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 rot="10617163">
              <a:off x="1855247" y="189696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02"/>
          <p:cNvGrpSpPr/>
          <p:nvPr/>
        </p:nvGrpSpPr>
        <p:grpSpPr>
          <a:xfrm>
            <a:off x="3185886" y="4923972"/>
            <a:ext cx="457200" cy="711198"/>
            <a:chOff x="3033486" y="4923972"/>
            <a:chExt cx="457200" cy="711198"/>
          </a:xfrm>
        </p:grpSpPr>
        <p:sp>
          <p:nvSpPr>
            <p:cNvPr id="168" name="Oval 167"/>
            <p:cNvSpPr/>
            <p:nvPr/>
          </p:nvSpPr>
          <p:spPr>
            <a:xfrm>
              <a:off x="3033486" y="4923972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 rot="10800000">
              <a:off x="3048001" y="517350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201"/>
          <p:cNvGrpSpPr/>
          <p:nvPr/>
        </p:nvGrpSpPr>
        <p:grpSpPr>
          <a:xfrm>
            <a:off x="1828799" y="4709886"/>
            <a:ext cx="460831" cy="701149"/>
            <a:chOff x="1676399" y="4709886"/>
            <a:chExt cx="460831" cy="701149"/>
          </a:xfrm>
        </p:grpSpPr>
        <p:sp>
          <p:nvSpPr>
            <p:cNvPr id="169" name="Oval 168"/>
            <p:cNvSpPr/>
            <p:nvPr/>
          </p:nvSpPr>
          <p:spPr>
            <a:xfrm>
              <a:off x="1680030" y="4709886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 rot="10800000">
              <a:off x="1676399" y="494937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06"/>
          <p:cNvGrpSpPr/>
          <p:nvPr/>
        </p:nvGrpSpPr>
        <p:grpSpPr>
          <a:xfrm>
            <a:off x="486237" y="3277021"/>
            <a:ext cx="580563" cy="627323"/>
            <a:chOff x="333837" y="3277021"/>
            <a:chExt cx="580563" cy="627323"/>
          </a:xfrm>
        </p:grpSpPr>
        <p:sp>
          <p:nvSpPr>
            <p:cNvPr id="170" name="Oval 169"/>
            <p:cNvSpPr/>
            <p:nvPr/>
          </p:nvSpPr>
          <p:spPr>
            <a:xfrm>
              <a:off x="457200" y="3447144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 rot="18833925">
              <a:off x="374170" y="323668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04"/>
          <p:cNvGrpSpPr/>
          <p:nvPr/>
        </p:nvGrpSpPr>
        <p:grpSpPr>
          <a:xfrm>
            <a:off x="3490686" y="2318658"/>
            <a:ext cx="663487" cy="562556"/>
            <a:chOff x="3338286" y="2318658"/>
            <a:chExt cx="663487" cy="562556"/>
          </a:xfrm>
        </p:grpSpPr>
        <p:sp>
          <p:nvSpPr>
            <p:cNvPr id="165" name="Oval 164"/>
            <p:cNvSpPr/>
            <p:nvPr/>
          </p:nvSpPr>
          <p:spPr>
            <a:xfrm>
              <a:off x="3338286" y="231865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7506591">
              <a:off x="3580441" y="245988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&gt;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00"/>
          <p:cNvGrpSpPr/>
          <p:nvPr/>
        </p:nvGrpSpPr>
        <p:grpSpPr>
          <a:xfrm>
            <a:off x="3516084" y="2594430"/>
            <a:ext cx="759792" cy="406398"/>
            <a:chOff x="3363684" y="2594430"/>
            <a:chExt cx="759792" cy="406398"/>
          </a:xfrm>
        </p:grpSpPr>
        <p:sp>
          <p:nvSpPr>
            <p:cNvPr id="166" name="TextBox 165"/>
            <p:cNvSpPr txBox="1"/>
            <p:nvPr/>
          </p:nvSpPr>
          <p:spPr>
            <a:xfrm>
              <a:off x="3704772" y="263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63684" y="2594430"/>
              <a:ext cx="262646" cy="305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33400" y="56388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Step – 1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Delete loop at each vertex 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1740</Words>
  <Application>Microsoft Office PowerPoint</Application>
  <PresentationFormat>On-screen Show (4:3)</PresentationFormat>
  <Paragraphs>533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Lecture by  Dr. Srinivasa Rao Kola Department of MACS  NITK, Surathkal</vt:lpstr>
      <vt:lpstr> </vt:lpstr>
      <vt:lpstr>POSETS</vt:lpstr>
      <vt:lpstr>POSET</vt:lpstr>
      <vt:lpstr>Comparability</vt:lpstr>
      <vt:lpstr>Totally Ordered Sets</vt:lpstr>
      <vt:lpstr>Hasse diagrams of finite posets</vt:lpstr>
      <vt:lpstr>Example – 1</vt:lpstr>
      <vt:lpstr>Example – 1</vt:lpstr>
      <vt:lpstr>Example – 1</vt:lpstr>
      <vt:lpstr>Example – 2</vt:lpstr>
      <vt:lpstr>PowerPoint Presentation</vt:lpstr>
      <vt:lpstr>PowerPoint Presentation</vt:lpstr>
      <vt:lpstr>Extension</vt:lpstr>
      <vt:lpstr>Extension</vt:lpstr>
      <vt:lpstr>PowerPoint Presentation</vt:lpstr>
      <vt:lpstr>PowerPoint Presentation</vt:lpstr>
      <vt:lpstr>Extremal Elements</vt:lpstr>
      <vt:lpstr>Lemma 1</vt:lpstr>
      <vt:lpstr>Least and Greatest Elements</vt:lpstr>
      <vt:lpstr>PowerPoint Presentation</vt:lpstr>
      <vt:lpstr>PowerPoint Presentation</vt:lpstr>
      <vt:lpstr>PowerPoint Presentation</vt:lpstr>
      <vt:lpstr>Application of Topological Sorting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2.4</dc:title>
  <dc:creator>Sudha</dc:creator>
  <cp:lastModifiedBy>Niranjan P K</cp:lastModifiedBy>
  <cp:revision>381</cp:revision>
  <dcterms:created xsi:type="dcterms:W3CDTF">2006-08-16T00:00:00Z</dcterms:created>
  <dcterms:modified xsi:type="dcterms:W3CDTF">2018-10-29T13:25:28Z</dcterms:modified>
</cp:coreProperties>
</file>