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82" r:id="rId18"/>
    <p:sldId id="278" r:id="rId19"/>
    <p:sldId id="279" r:id="rId20"/>
    <p:sldId id="283" r:id="rId21"/>
    <p:sldId id="284" r:id="rId22"/>
  </p:sldIdLst>
  <p:sldSz cx="9144000" cy="5143500" type="screen16x9"/>
  <p:notesSz cx="6858000" cy="9144000"/>
  <p:embeddedFontLs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27F4F-5BE3-42B4-B0B7-DF5FE91E240C}" v="284" dt="2022-02-25T12:55:42.742"/>
    <p1510:client id="{93C528AC-3A26-1948-804C-1456A993F59D}" v="956" dt="2022-02-25T11:27:58.580"/>
    <p1510:client id="{CC76FE36-C85A-A647-791A-659DBF2C3851}" v="971" dt="2022-02-25T12:59:20.484"/>
  </p1510:revLst>
</p1510:revInfo>
</file>

<file path=ppt/tableStyles.xml><?xml version="1.0" encoding="utf-8"?>
<a:tblStyleLst xmlns:a="http://schemas.openxmlformats.org/drawingml/2006/main" def="{3A3C6E6A-AD50-4E44-84A9-9A04FC904896}">
  <a:tblStyle styleId="{3A3C6E6A-AD50-4E44-84A9-9A04FC904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d17da61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d17da61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d17da61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d17da61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554a545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2554a545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d17da61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d17da61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25a3a9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25a3a9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d17da6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2d17da6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d17da61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d17da61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25a3a9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125a3a9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554a54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554a54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d17da61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d17da61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d17da61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d17da61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d17da61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d17da61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345157"/>
            <a:ext cx="8183700" cy="6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3D Mobility Model For Flying Ad – Hoc Networks Using NS3 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0150" y="991057"/>
            <a:ext cx="8183700" cy="134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i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i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Patrick Lamieno A  	            19BEC1055</a:t>
            </a:r>
            <a:endParaRPr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 N Ram Kishore          	19BEC1289</a:t>
            </a:r>
            <a:endParaRPr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Vignesh S     		19BEC1391</a:t>
            </a:r>
            <a:endParaRPr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P. Vijayakumar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Engineering 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 University, Chennai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272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912550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2" name="Google Shape;122;p23"/>
          <p:cNvGraphicFramePr/>
          <p:nvPr>
            <p:extLst>
              <p:ext uri="{D42A27DB-BD31-4B8C-83A1-F6EECF244321}">
                <p14:modId xmlns:p14="http://schemas.microsoft.com/office/powerpoint/2010/main" val="2968785732"/>
              </p:ext>
            </p:extLst>
          </p:nvPr>
        </p:nvGraphicFramePr>
        <p:xfrm>
          <a:off x="234863" y="798534"/>
          <a:ext cx="8677171" cy="3964050"/>
        </p:xfrm>
        <a:graphic>
          <a:graphicData uri="http://schemas.openxmlformats.org/drawingml/2006/table">
            <a:tbl>
              <a:tblPr>
                <a:noFill/>
                <a:tableStyleId>{3A3C6E6A-AD50-4E44-84A9-9A04FC904896}</a:tableStyleId>
              </a:tblPr>
              <a:tblGrid>
                <a:gridCol w="247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cs typeface="Times New Roman"/>
                        </a:rPr>
                        <a:t>Title</a:t>
                      </a: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cs typeface="Times New Roman"/>
                        </a:rPr>
                        <a:t>Author 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cs typeface="Times New Roman"/>
                        </a:rPr>
                        <a:t>Abstract</a:t>
                      </a: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0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Local Mutual Exclusion algorithm using fuzzy logic for Flying Ad hoc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Networks.</a:t>
                      </a: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Elsevier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lang="en-IN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Ashish Khanna , Joel J.P.C. Rodrigues, Naman Gupta , Abhishek Swaroop, Deepak Gupta 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system incorporates 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leader-based algorithm called RCLME to solve the problem of Local Mutual Exclusion.</a:t>
                      </a: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use of fuzzy logic and request collector improves the efficiency to a high level.</a:t>
                      </a: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RCLME outperforms other models when the number of nodes is large.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DPTR: Distributed priority tree-based routing protocol for FANETs</a:t>
                      </a: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Elsevier</a:t>
                      </a:r>
                      <a:r>
                        <a:rPr lang="en-IN" sz="1200" dirty="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lang="en-IN" sz="1200" dirty="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Vishal Sharma, Ravinder Kumar, Neeraj 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system uses </a:t>
                      </a: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felicitous routing protocol to</a:t>
                      </a:r>
                      <a:r>
                        <a:rPr lang="en-IN" sz="12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handle transmission in this mutually coordinated system. The protocol is derived over distributed Red–Black (R-B) tree.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shows that there is sufficient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channel utilization, packet delivery ratio, end to end delay.</a:t>
                      </a:r>
                      <a:endParaRPr lang="en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272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12550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9" name="Google Shape;129;p24"/>
          <p:cNvGraphicFramePr/>
          <p:nvPr>
            <p:extLst>
              <p:ext uri="{D42A27DB-BD31-4B8C-83A1-F6EECF244321}">
                <p14:modId xmlns:p14="http://schemas.microsoft.com/office/powerpoint/2010/main" val="2861634593"/>
              </p:ext>
            </p:extLst>
          </p:nvPr>
        </p:nvGraphicFramePr>
        <p:xfrm>
          <a:off x="242691" y="790705"/>
          <a:ext cx="8663739" cy="4282121"/>
        </p:xfrm>
        <a:graphic>
          <a:graphicData uri="http://schemas.openxmlformats.org/drawingml/2006/table">
            <a:tbl>
              <a:tblPr>
                <a:noFill/>
                <a:tableStyleId>{3A3C6E6A-AD50-4E44-84A9-9A04FC904896}</a:tableStyleId>
              </a:tblPr>
              <a:tblGrid>
                <a:gridCol w="247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cs typeface="Times New Roman"/>
                        </a:rPr>
                        <a:t>Title</a:t>
                      </a:r>
                      <a:endParaRPr b="1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cs typeface="Times New Roman"/>
                        </a:rPr>
                        <a:t>Author 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cs typeface="Times New Roman"/>
                        </a:rPr>
                        <a:t>Abstract</a:t>
                      </a:r>
                      <a:endParaRPr b="1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of Flying Ad Hoc Network Topologies,</a:t>
                      </a: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Mobility Models, and IEEE Standards for Different</a:t>
                      </a: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 Applications</a:t>
                      </a: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ARO-THE SCIENTIFIC JOURNAL OF KOYA UNIVERSITY</a:t>
                      </a:r>
                      <a:endParaRPr lang="en-IN"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Ghassan A. </a:t>
                      </a:r>
                      <a:r>
                        <a:rPr lang="en-IN" sz="1200" err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QasMarrogy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system proposes </a:t>
                      </a: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types of realistic scenarios are been evaluated and analyzed. 2 routing protocols were selected AODV and OLSR. 3 different mobility models were simulated GMM, RWPM, and SCRM.</a:t>
                      </a:r>
                    </a:p>
                    <a:p>
                      <a:pPr marL="457200" lvl="0" indent="-31750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 shows that Gauss–Markov mobility model gives the highest result using AODV and lowest delay.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45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Hybrid Communication Scheme for Efficient and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Low-Cost Deployment of Future Flying Ad-Hoc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(FANET)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MDPI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Muhammad Asghar Khan, Ijaz Mansoor Qureshi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lang="en-IN" sz="1200" err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Fahimullah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Khanzada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propose a hybrid wireless communication scheme to utilize the features of the high data transmission rate.</a:t>
                      </a: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multi-layer UAV ad-hoc network is the most suitable architecture for networking a group of heterogeneous UAVs</a:t>
                      </a: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I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802.15.1 is preferred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due to its low-cost, low power consumption, and longer transmission range for FANET.</a:t>
                      </a:r>
                    </a:p>
                    <a:p>
                      <a:pPr marL="457200" lvl="0" indent="-317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suggests there is a significantly reduces communication cost and improves the network performance in terms of throughput and delay.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7;p24">
            <a:extLst>
              <a:ext uri="{FF2B5EF4-FFF2-40B4-BE49-F238E27FC236}">
                <a16:creationId xmlns:a16="http://schemas.microsoft.com/office/drawing/2014/main" id="{F45E6934-B81B-4B71-BA10-2A4630B822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72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8;p24">
            <a:extLst>
              <a:ext uri="{FF2B5EF4-FFF2-40B4-BE49-F238E27FC236}">
                <a16:creationId xmlns:a16="http://schemas.microsoft.com/office/drawing/2014/main" id="{FAF5649B-AC9B-4BD2-B257-2C2E8641C7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2550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" name="Google Shape;129;p24">
            <a:extLst>
              <a:ext uri="{FF2B5EF4-FFF2-40B4-BE49-F238E27FC236}">
                <a16:creationId xmlns:a16="http://schemas.microsoft.com/office/drawing/2014/main" id="{CB6793B5-299E-4000-BF96-A762D0091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532153"/>
              </p:ext>
            </p:extLst>
          </p:nvPr>
        </p:nvGraphicFramePr>
        <p:xfrm>
          <a:off x="236475" y="912550"/>
          <a:ext cx="8732265" cy="1943780"/>
        </p:xfrm>
        <a:graphic>
          <a:graphicData uri="http://schemas.openxmlformats.org/drawingml/2006/table">
            <a:tbl>
              <a:tblPr>
                <a:noFill/>
                <a:tableStyleId>{3A3C6E6A-AD50-4E44-84A9-9A04FC904896}</a:tableStyleId>
              </a:tblPr>
              <a:tblGrid>
                <a:gridCol w="249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b="1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cs typeface="Times New Roman"/>
                        </a:rPr>
                        <a:t>Author 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b="1" dirty="0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7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/>
                          </a:solidFill>
                          <a:latin typeface="Times New Roman"/>
                        </a:rPr>
                        <a:t>Application of bee colony algorithm for FANET routing</a:t>
                      </a: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chemeClr val="bg2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/>
                          </a:solidFill>
                          <a:latin typeface="Times New Roman"/>
                        </a:rPr>
                        <a:t>IEEE Explore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Alexy V. Leonov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11150" lvl="0" indent="-17145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system proposes a bio-inspired algorithm which mimeograph's the behavior of bees, also called Bees Algorithm.</a:t>
                      </a:r>
                      <a:endParaRPr lang="en-US" sz="1200" dirty="0">
                        <a:solidFill>
                          <a:schemeClr val="dk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311150" lvl="0" indent="-171450" algn="just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result proves that Bees algorithm is able to optimally control swarm of drones without any wild drones.</a:t>
                      </a:r>
                      <a:endParaRPr lang="en-US" sz="1200" dirty="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8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B33F-A48B-4EDA-80F0-6484D1D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Idea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1AEA-2AB9-4E05-B6DC-F28A2044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Gauss – Markov mobility model for Flying Ad-Hoc Networks using ns3.</a:t>
            </a:r>
          </a:p>
          <a:p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assistive in predetermining the swarm’s flight plan through simulation in ns3.</a:t>
            </a:r>
          </a:p>
          <a:p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end result – Determining swarm’s speed, direction, flow control, transmission rate and throughput. </a:t>
            </a:r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EDE-EF4D-41FF-8C9B-54D552BD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8" y="0"/>
            <a:ext cx="8520600" cy="623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and Mathematical equation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63A79-F0D4-4DD0-A9D6-F0ABB1D8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2" y="623400"/>
            <a:ext cx="4162428" cy="438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DD015-CA7D-42AA-93E1-2A395EAC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44" y="2304797"/>
            <a:ext cx="4162428" cy="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1286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821768"/>
            <a:ext cx="8689500" cy="3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Clr>
                <a:schemeClr val="dk2"/>
              </a:buClr>
              <a:buSzPts val="2000"/>
              <a:buNone/>
            </a:pP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[1] 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Fadi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Al-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Turjman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, 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Hadi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Zahmatkesh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, 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Ibrhaim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Al-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Oqilya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and Reda </a:t>
            </a:r>
            <a:r>
              <a:rPr lang="en-IN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Daboul</a:t>
            </a:r>
            <a:r>
              <a:rPr lang="e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, “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Optimized Unmanned Aerial Vehicles deployment for static and mobile targets monitoring</a:t>
            </a:r>
            <a:r>
              <a:rPr lang="en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”,</a:t>
            </a:r>
            <a:r>
              <a:rPr lang="fr-FR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Computer </a:t>
            </a:r>
            <a:r>
              <a:rPr lang="fr-FR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Communications,Volume</a:t>
            </a:r>
            <a:r>
              <a:rPr lang="fr-FR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 149,pp 27-35, 2020</a:t>
            </a:r>
          </a:p>
          <a:p>
            <a:pPr marL="101600" indent="0" algn="just">
              <a:buClr>
                <a:schemeClr val="dk2"/>
              </a:buClr>
              <a:buSzPts val="2000"/>
              <a:buNone/>
            </a:pPr>
            <a:endParaRPr lang="fr-FR" sz="2400" dirty="0">
              <a:solidFill>
                <a:schemeClr val="dk2"/>
              </a:solidFill>
              <a:latin typeface="Times New Roman"/>
              <a:ea typeface="Tahoma"/>
              <a:cs typeface="Times New Roman"/>
            </a:endParaRP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[2]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Namdev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, M., Goyal, S. &amp; Agarwal, R. “An Optimized Communication Scheme for Energy Efficient and Secure Flying Ad-hoc Network (FANET)”. Wireless Personal Communications 120, pp:1291–131, September 2021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155914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152484" y="9652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[3] F. Al-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Turjman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, J. P.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Lemayian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, S.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Alturjman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 and L.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Mostarda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, "Enhanced Deployment Strategy for the 5G Drone-BS Using Artificial Intelligence," in IEEE Access, 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</a:rPr>
              <a:t>volume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. 7, pp. 75999-76008, June 2019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400" dirty="0">
              <a:solidFill>
                <a:schemeClr val="dk2"/>
              </a:solidFill>
              <a:latin typeface="Times New Roman"/>
              <a:ea typeface="Tahoma"/>
              <a:cs typeface="Times New Roman"/>
            </a:endParaRP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[4] Luis Antonio L.F. da Costa, Rafael Kunst, Edison </a:t>
            </a:r>
            <a:r>
              <a:rPr lang="en-US" sz="2400" dirty="0" err="1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Pignaton</a:t>
            </a:r>
            <a:r>
              <a:rPr lang="en-US" sz="2400" dirty="0">
                <a:solidFill>
                  <a:schemeClr val="dk2"/>
                </a:solidFill>
                <a:latin typeface="Times New Roman"/>
                <a:ea typeface="Tahoma"/>
                <a:cs typeface="Times New Roman"/>
                <a:sym typeface="Times New Roman"/>
              </a:rPr>
              <a:t> de Freitas, “Q-FANET: Improved Q-learning based routing protocol for FANETs”, Computer Networks, Volume 198, October 2021, 108379</a:t>
            </a:r>
            <a:endParaRPr lang="en-US" sz="2400" dirty="0">
              <a:solidFill>
                <a:schemeClr val="dk2"/>
              </a:solidFill>
              <a:latin typeface="Times New Roman"/>
              <a:ea typeface="Tahoma"/>
              <a:cs typeface="Times New Roman"/>
            </a:endParaRPr>
          </a:p>
          <a:p>
            <a:pPr marL="101600" indent="0" algn="just">
              <a:lnSpc>
                <a:spcPct val="114999"/>
              </a:lnSpc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F84F-03A8-4369-BF45-0AA322FA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4728"/>
            <a:ext cx="8520600" cy="3416400"/>
          </a:xfrm>
        </p:spPr>
        <p:txBody>
          <a:bodyPr>
            <a:normAutofit lnSpcReduction="10000"/>
          </a:bodyPr>
          <a:lstStyle/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" sz="2400" dirty="0">
                <a:solidFill>
                  <a:schemeClr val="dk2"/>
                </a:solidFill>
                <a:latin typeface="Times New Roman"/>
                <a:cs typeface="Times New Roman"/>
              </a:rPr>
              <a:t>[5] </a:t>
            </a:r>
            <a:r>
              <a:rPr lang="en-IN" sz="2400" dirty="0">
                <a:solidFill>
                  <a:schemeClr val="dk2"/>
                </a:solidFill>
                <a:latin typeface="Times New Roman"/>
                <a:cs typeface="Times New Roman"/>
              </a:rPr>
              <a:t>Ashish Khanna, Joel J.P.C. Rodrigues, Naman Gupta, Abhishek Swaroop, Deepak Gupta, “Local Mutual Exclusion algorithm using fuzzy logic for Flying Ad hoc Networks”, Computer Communications, vol. 156, pp. 101-111, </a:t>
            </a:r>
            <a:r>
              <a:rPr lang="en-IN" sz="2400" b="0" i="0" dirty="0">
                <a:solidFill>
                  <a:srgbClr val="2E2E2E"/>
                </a:solidFill>
                <a:effectLst/>
                <a:latin typeface="Times New Roman"/>
                <a:cs typeface="Times New Roman"/>
              </a:rPr>
              <a:t>April </a:t>
            </a:r>
            <a:r>
              <a:rPr lang="en-IN" sz="2400" dirty="0">
                <a:solidFill>
                  <a:schemeClr val="dk2"/>
                </a:solidFill>
                <a:latin typeface="Times New Roman"/>
                <a:cs typeface="Times New Roman"/>
              </a:rPr>
              <a:t>2020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IN" sz="24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400" dirty="0">
                <a:solidFill>
                  <a:schemeClr val="dk2"/>
                </a:solidFill>
                <a:latin typeface="Times New Roman"/>
                <a:cs typeface="Times New Roman"/>
              </a:rPr>
              <a:t>[6] Vishal Sharma, Ravinder Kumar, Neeraj Kumar, “DPTR: Distributed priority tree-based routing protocol for FANETs”, Computer Communications, Volume 122, pp. 129-151, June 2018</a:t>
            </a:r>
          </a:p>
          <a:p>
            <a:endParaRPr lang="en-IN" dirty="0"/>
          </a:p>
        </p:txBody>
      </p:sp>
      <p:sp>
        <p:nvSpPr>
          <p:cNvPr id="4" name="Google Shape;198;p35">
            <a:extLst>
              <a:ext uri="{FF2B5EF4-FFF2-40B4-BE49-F238E27FC236}">
                <a16:creationId xmlns:a16="http://schemas.microsoft.com/office/drawing/2014/main" id="{9A9AEA97-A4D0-489C-AA53-83795EF73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2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D4BF-7303-4CC1-BF19-7E0C96F7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8722"/>
            <a:ext cx="8520600" cy="3416400"/>
          </a:xfrm>
        </p:spPr>
        <p:txBody>
          <a:bodyPr>
            <a:noAutofit/>
          </a:bodyPr>
          <a:lstStyle/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000" dirty="0">
                <a:solidFill>
                  <a:schemeClr val="dk2"/>
                </a:solidFill>
                <a:latin typeface="Times New Roman"/>
                <a:cs typeface="Times New Roman"/>
              </a:rPr>
              <a:t>[7] </a:t>
            </a:r>
            <a:r>
              <a:rPr lang="en-US" sz="2000" dirty="0">
                <a:solidFill>
                  <a:schemeClr val="dk2"/>
                </a:solidFill>
                <a:latin typeface="Times New Roman"/>
                <a:cs typeface="Times New Roman"/>
              </a:rPr>
              <a:t>G. </a:t>
            </a:r>
            <a:r>
              <a:rPr lang="en-US" sz="2000" dirty="0" err="1">
                <a:solidFill>
                  <a:schemeClr val="dk2"/>
                </a:solidFill>
                <a:latin typeface="Times New Roman"/>
                <a:cs typeface="Times New Roman"/>
              </a:rPr>
              <a:t>QasMarrogy</a:t>
            </a:r>
            <a:r>
              <a:rPr lang="en-US" sz="2000" dirty="0">
                <a:solidFill>
                  <a:schemeClr val="dk2"/>
                </a:solidFill>
                <a:latin typeface="Times New Roman"/>
                <a:cs typeface="Times New Roman"/>
              </a:rPr>
              <a:t>, “Evaluation of Flying Ad Hoc Network Topologies, Mobility Models, and IEEE Standards for Different Video Applications”, ARO, vol. 9, no. 1, pp. 77-88, May 2021.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0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dirty="0">
                <a:solidFill>
                  <a:schemeClr val="dk2"/>
                </a:solidFill>
                <a:latin typeface="Times New Roman"/>
                <a:cs typeface="Times New Roman"/>
              </a:rPr>
              <a:t>[8] M. Khan, I. Qureshi, and F. Khanzada, “A Hybrid Communication Scheme for Efficient and Low-Cost Deployment of Future Flying Ad-Hoc Network (FANET),” Drones, vol. 3, no. 1, p. 16, Feb. 2019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0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101600" indent="0" algn="just">
              <a:lnSpc>
                <a:spcPct val="114999"/>
              </a:lnSpc>
              <a:buNone/>
            </a:pPr>
            <a:r>
              <a:rPr lang="en-US" sz="2000" dirty="0">
                <a:solidFill>
                  <a:schemeClr val="bg2"/>
                </a:solidFill>
                <a:latin typeface="Times New Roman"/>
                <a:cs typeface="Times New Roman"/>
              </a:rPr>
              <a:t>[9] A. V. Leonov, "Application of bee colony algorithm for FANET routing," </a:t>
            </a:r>
            <a:r>
              <a:rPr lang="en-US" sz="2000" i="1" dirty="0">
                <a:solidFill>
                  <a:schemeClr val="bg2"/>
                </a:solidFill>
                <a:latin typeface="Times New Roman"/>
                <a:cs typeface="Times New Roman"/>
              </a:rPr>
              <a:t>2016 </a:t>
            </a:r>
            <a:r>
              <a:rPr lang="en-US" sz="2000" dirty="0">
                <a:solidFill>
                  <a:schemeClr val="bg2"/>
                </a:solidFill>
                <a:latin typeface="Times New Roman"/>
                <a:cs typeface="Times New Roman"/>
              </a:rPr>
              <a:t>17th International Conference of Young Specialists on Micro/Nanotechnologies and Electron Devices (EDM), 2016, pp. 124-132, March 2016.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IN" sz="2000" dirty="0"/>
          </a:p>
        </p:txBody>
      </p:sp>
      <p:sp>
        <p:nvSpPr>
          <p:cNvPr id="4" name="Google Shape;198;p35">
            <a:extLst>
              <a:ext uri="{FF2B5EF4-FFF2-40B4-BE49-F238E27FC236}">
                <a16:creationId xmlns:a16="http://schemas.microsoft.com/office/drawing/2014/main" id="{059ED709-F13D-488F-9DBD-2997B9E81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Abstract</a:t>
            </a: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Introduction</a:t>
            </a: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4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4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Idea</a:t>
            </a:r>
            <a:endParaRPr lang="en" sz="2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4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2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7F7F7F"/>
              </a:buClr>
              <a:buNone/>
            </a:pPr>
            <a:endParaRPr lang="en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511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3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62200" y="845937"/>
            <a:ext cx="85701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</a:rPr>
              <a:t>A Flying Ad-Hoc Network (FANETs) is a group of Unmanned Aerial Vehicles (UAVs) which can complete their function without human intervention.</a:t>
            </a:r>
            <a:endParaRPr lang="en-US">
              <a:solidFill>
                <a:schemeClr val="bg2">
                  <a:lumMod val="95000"/>
                  <a:lumOff val="5000"/>
                </a:schemeClr>
              </a:solidFill>
              <a:latin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SzPts val="1100"/>
            </a:pPr>
            <a:r>
              <a:rPr 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</a:rPr>
              <a:t>FANET is collection of small unmanned aerial vehicles (UAVs)</a:t>
            </a:r>
            <a:endParaRPr lang="en-US">
              <a:solidFill>
                <a:schemeClr val="bg2">
                  <a:lumMod val="95000"/>
                  <a:lumOff val="5000"/>
                </a:schemeClr>
              </a:solidFill>
              <a:latin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SzPts val="1100"/>
            </a:pPr>
            <a:r>
              <a:rPr lang="en-US" sz="240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</a:rPr>
              <a:t>There are many mobility models that can be used to reproduce the behavior of the mobile nodes in an ad-hoc network. </a:t>
            </a:r>
            <a:endParaRPr lang="en-US">
              <a:solidFill>
                <a:schemeClr val="bg2">
                  <a:lumMod val="95000"/>
                  <a:lumOff val="5000"/>
                </a:schemeClr>
              </a:solidFill>
              <a:latin typeface="Times New Roman"/>
            </a:endParaRPr>
          </a:p>
          <a:p>
            <a:pPr marL="342900">
              <a:lnSpc>
                <a:spcPct val="114999"/>
              </a:lnSpc>
              <a:buClr>
                <a:schemeClr val="dk2"/>
              </a:buClr>
              <a:buSzPts val="1100"/>
            </a:pPr>
            <a:endParaRPr lang="en-US" sz="240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342900" lv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</a:pPr>
            <a:endParaRPr lang="en-US" sz="240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342900">
              <a:lnSpc>
                <a:spcPct val="114999"/>
              </a:lnSpc>
              <a:buClr>
                <a:schemeClr val="dk2"/>
              </a:buClr>
              <a:buSzPts val="1100"/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887"/>
              <a:buFont typeface="Arial"/>
              <a:buNone/>
            </a:pPr>
            <a:r>
              <a:rPr lang="en" sz="355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3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 which Gauss – Markov Model (GMM) is the most efficient one compared to any other existing models.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SzPts val="2400"/>
            </a:pPr>
            <a:r>
              <a:rPr lang="e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We have considered the various performance metrics such as moving speed, Latency.</a:t>
            </a:r>
            <a:endParaRPr lang="en" dirty="0">
              <a:solidFill>
                <a:schemeClr val="bg2">
                  <a:lumMod val="95000"/>
                  <a:lumOff val="5000"/>
                </a:schemeClr>
              </a:solidFill>
              <a:latin typeface="Times New Roman"/>
            </a:endParaRPr>
          </a:p>
          <a:p>
            <a:pPr marL="76200" indent="0">
              <a:lnSpc>
                <a:spcPct val="114999"/>
              </a:lnSpc>
              <a:buClr>
                <a:schemeClr val="dk2"/>
              </a:buClr>
              <a:buSzPts val="2400"/>
              <a:buNone/>
            </a:pPr>
            <a:endParaRPr lang="en" sz="2400" b="1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76200" indent="0">
              <a:lnSpc>
                <a:spcPct val="114999"/>
              </a:lnSpc>
              <a:buClr>
                <a:schemeClr val="dk2"/>
              </a:buClr>
              <a:buSzPts val="2400"/>
              <a:buNone/>
            </a:pPr>
            <a:r>
              <a:rPr lang="en" sz="2400" b="1" dirty="0">
                <a:solidFill>
                  <a:schemeClr val="dk2"/>
                </a:solidFill>
                <a:latin typeface="Times New Roman"/>
                <a:cs typeface="Times New Roman"/>
              </a:rPr>
              <a:t>Keywords : </a:t>
            </a:r>
            <a:r>
              <a:rPr lang="e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Gauss – Markov Model (GMM), UAV, Speed, Latency, Flying Ad-Hoc Networks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dk2"/>
                </a:solidFill>
                <a:latin typeface="Times New Roman"/>
              </a:rPr>
              <a:t>UAVs – the pinnacle of electronics and aviation engineering miniaturized and honed to perfection.</a:t>
            </a:r>
          </a:p>
          <a:p>
            <a:pPr marL="34290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dk2"/>
                </a:solidFill>
                <a:latin typeface="Times New Roman"/>
              </a:rPr>
              <a:t>Initial purposes of UAVs in the early stages of production was solely for military operations</a:t>
            </a:r>
          </a:p>
          <a:p>
            <a:pPr marL="34290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dk2"/>
                </a:solidFill>
                <a:latin typeface="Times New Roman"/>
              </a:rPr>
              <a:t>In the late 2000s, the common people were made to experience hands-on experience the air superiority.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chemeClr val="dk2"/>
              </a:buClr>
              <a:buSzPts val="2400"/>
            </a:pPr>
            <a:r>
              <a:rPr lang="en-US" sz="2400">
                <a:solidFill>
                  <a:schemeClr val="dk2"/>
                </a:solidFill>
                <a:latin typeface="Times New Roman"/>
                <a:cs typeface="Times New Roman"/>
              </a:rPr>
              <a:t>In demand to High QoS in telecommunication sector, UAVs are now being used as access points instead of actual towers.</a:t>
            </a: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endParaRPr lang="en-US" sz="240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r>
              <a:rPr lang="en-US" sz="2400">
                <a:solidFill>
                  <a:schemeClr val="dk2"/>
                </a:solidFill>
                <a:latin typeface="Times New Roman"/>
                <a:cs typeface="Times New Roman"/>
              </a:rPr>
              <a:t>Flying Ad-Hoc networks play an essential role in addressing the above-mentioned problem in remote areas.</a:t>
            </a: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endParaRPr lang="en-US" sz="240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r>
              <a:rPr lang="en-US" sz="2400">
                <a:solidFill>
                  <a:schemeClr val="dk2"/>
                </a:solidFill>
                <a:latin typeface="Times New Roman"/>
                <a:cs typeface="Times New Roman"/>
              </a:rPr>
              <a:t>Swarm of UAVs controlled from GCS will act as access points in remote/inaccessible areas to give network coverage.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887"/>
              <a:buFont typeface="Arial"/>
              <a:buNone/>
            </a:pPr>
            <a:r>
              <a:rPr lang="en" sz="355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5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5;p19">
            <a:extLst>
              <a:ext uri="{FF2B5EF4-FFF2-40B4-BE49-F238E27FC236}">
                <a16:creationId xmlns:a16="http://schemas.microsoft.com/office/drawing/2014/main" id="{C2B546FB-C374-4D78-AD15-9661087CD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chemeClr val="dk2"/>
              </a:buClr>
              <a:buSzPts val="2400"/>
            </a:pP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GMM – Gauss – Markov mobility model is used as the primary model for simulation of personal communication service</a:t>
            </a: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endParaRPr lang="en-US" sz="24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There are various outdoor mobility models namely Random – walk, Random – waypoint, Random direction.</a:t>
            </a: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endParaRPr lang="en-US" sz="2400" dirty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indent="-381000">
              <a:lnSpc>
                <a:spcPct val="114999"/>
              </a:lnSpc>
              <a:buClr>
                <a:schemeClr val="dk2"/>
              </a:buClr>
              <a:buSzPts val="2400"/>
            </a:pPr>
            <a:r>
              <a:rPr lang="en-US" sz="2400" dirty="0">
                <a:solidFill>
                  <a:schemeClr val="dk2"/>
                </a:solidFill>
                <a:latin typeface="Times New Roman"/>
                <a:cs typeface="Times New Roman"/>
              </a:rPr>
              <a:t>GMM is considered in this project due to its robustness and compatibility with FANET swarm.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272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70925" y="1186375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8" name="Google Shape;108;p21"/>
          <p:cNvGraphicFramePr/>
          <p:nvPr>
            <p:extLst>
              <p:ext uri="{D42A27DB-BD31-4B8C-83A1-F6EECF244321}">
                <p14:modId xmlns:p14="http://schemas.microsoft.com/office/powerpoint/2010/main" val="4084758064"/>
              </p:ext>
            </p:extLst>
          </p:nvPr>
        </p:nvGraphicFramePr>
        <p:xfrm>
          <a:off x="272250" y="1021625"/>
          <a:ext cx="8565516" cy="3914471"/>
        </p:xfrm>
        <a:graphic>
          <a:graphicData uri="http://schemas.openxmlformats.org/drawingml/2006/table">
            <a:tbl>
              <a:tblPr>
                <a:noFill/>
                <a:tableStyleId>{3A3C6E6A-AD50-4E44-84A9-9A04FC904896}</a:tableStyleId>
              </a:tblPr>
              <a:tblGrid>
                <a:gridCol w="244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Title</a:t>
                      </a:r>
                      <a:endParaRPr b="1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Author</a:t>
                      </a: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b="1">
                        <a:latin typeface="Times New Roman" panose="02020603050405020304" pitchFamily="18" charset="0"/>
                        <a:ea typeface="Source Sans Pro"/>
                        <a:cs typeface="Times New Roman" panose="02020603050405020304" pitchFamily="18" charset="0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Abstract</a:t>
                      </a:r>
                      <a:endParaRPr b="1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0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Optimized Unmanned Aerial Vehicles Deployment for Static and Mobile Targets Monitoring </a:t>
                      </a:r>
                    </a:p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endParaRPr lang="en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Elsevier 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Fadi Al-</a:t>
                      </a:r>
                      <a:r>
                        <a:rPr lang="en-US" sz="1200" err="1">
                          <a:latin typeface="Times New Roman"/>
                          <a:ea typeface="Source Sans Pro"/>
                          <a:cs typeface="Times New Roman"/>
                        </a:rPr>
                        <a:t>Turjman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, Hadi </a:t>
                      </a:r>
                      <a:r>
                        <a:rPr lang="en-US" sz="1200" err="1">
                          <a:latin typeface="Times New Roman"/>
                          <a:ea typeface="Source Sans Pro"/>
                          <a:cs typeface="Times New Roman"/>
                        </a:rPr>
                        <a:t>Zahmatkesh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, </a:t>
                      </a:r>
                      <a:r>
                        <a:rPr lang="en-US" sz="1200" err="1">
                          <a:latin typeface="Times New Roman"/>
                          <a:ea typeface="Source Sans Pro"/>
                          <a:cs typeface="Times New Roman"/>
                        </a:rPr>
                        <a:t>Ibrhaim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 Al-</a:t>
                      </a:r>
                      <a:r>
                        <a:rPr lang="en-US" sz="1200" err="1">
                          <a:latin typeface="Times New Roman"/>
                          <a:ea typeface="Source Sans Pro"/>
                          <a:cs typeface="Times New Roman"/>
                        </a:rPr>
                        <a:t>Oqily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,  and Reda </a:t>
                      </a:r>
                      <a:r>
                        <a:rPr lang="en-US" sz="1200" err="1">
                          <a:latin typeface="Times New Roman"/>
                          <a:ea typeface="Source Sans Pro"/>
                          <a:cs typeface="Times New Roman"/>
                        </a:rPr>
                        <a:t>Daboul</a:t>
                      </a:r>
                      <a:endParaRPr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 sz="1200">
                          <a:latin typeface="Times New Roman"/>
                          <a:ea typeface="Source Sans Pro"/>
                          <a:cs typeface="Times New Roman"/>
                        </a:rPr>
                        <a:t>The system proposes a 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optimized placement approach (OPA) to increase the drones’ visibility range.</a:t>
                      </a:r>
                      <a:endParaRPr lang="en-US" sz="12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Thereby reducing the total number of drones. 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The results shows that by increasing the battery capacity of the drones, the drones’ visibility range would also increase and thus, the number of drones would be reduced</a:t>
                      </a:r>
                      <a:endParaRPr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0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An Optimized Communication Scheme for Energy </a:t>
                      </a:r>
                      <a:r>
                        <a:rPr lang="en-US" sz="1200" err="1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Efcient</a:t>
                      </a:r>
                      <a:endParaRPr lang="en-US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and Secure Flying Ad‑hoc Network (FANET)</a:t>
                      </a:r>
                      <a:endParaRPr lang="en-US" sz="1200"/>
                    </a:p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Springer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Mayank Namdev, </a:t>
                      </a:r>
                      <a:r>
                        <a:rPr lang="en-US" sz="1200" err="1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Sachin</a:t>
                      </a: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 Goyal, Ratish Agarwal</a:t>
                      </a:r>
                      <a:endParaRPr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The system proposes a whale optimization algorithm based optimized link state routing for energy efficient and secure FANET.</a:t>
                      </a:r>
                      <a:endParaRPr lang="en-US" sz="12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</a:rPr>
                        <a:t>Better efficiency of WOA-OLSR in parameters such as: packet delivery ratio, end to end delay, energy utilization, throughput, and time complexity</a:t>
                      </a:r>
                      <a:endParaRPr sz="1200"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2727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12550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5" name="Google Shape;115;p22"/>
          <p:cNvGraphicFramePr/>
          <p:nvPr>
            <p:extLst>
              <p:ext uri="{D42A27DB-BD31-4B8C-83A1-F6EECF244321}">
                <p14:modId xmlns:p14="http://schemas.microsoft.com/office/powerpoint/2010/main" val="1142650716"/>
              </p:ext>
            </p:extLst>
          </p:nvPr>
        </p:nvGraphicFramePr>
        <p:xfrm>
          <a:off x="236475" y="912550"/>
          <a:ext cx="8712311" cy="4129642"/>
        </p:xfrm>
        <a:graphic>
          <a:graphicData uri="http://schemas.openxmlformats.org/drawingml/2006/table">
            <a:tbl>
              <a:tblPr>
                <a:noFill/>
                <a:tableStyleId>{3A3C6E6A-AD50-4E44-84A9-9A04FC904896}</a:tableStyleId>
              </a:tblPr>
              <a:tblGrid>
                <a:gridCol w="248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4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Title</a:t>
                      </a:r>
                      <a:endParaRPr b="1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Author</a:t>
                      </a: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b="1">
                        <a:latin typeface="Times New Roman" panose="02020603050405020304" pitchFamily="18" charset="0"/>
                        <a:ea typeface="Source Sans Pro"/>
                        <a:cs typeface="Times New Roman" panose="02020603050405020304" pitchFamily="18" charset="0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Abstract</a:t>
                      </a:r>
                      <a:endParaRPr b="1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93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Enhanced Deployment Strategy for the 5G Drone-BS Using Artificial Intelligence </a:t>
                      </a:r>
                      <a:endParaRPr lang="en" sz="1200" dirty="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IEEE</a:t>
                      </a:r>
                      <a:endParaRPr sz="1200" dirty="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Fadi Al-</a:t>
                      </a:r>
                      <a:r>
                        <a:rPr lang="en-IN" sz="1200" err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turjman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, Joel </a:t>
                      </a:r>
                      <a:r>
                        <a:rPr lang="en-IN" sz="1200" err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Poncha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Lemayian, Sinem </a:t>
                      </a:r>
                      <a:r>
                        <a:rPr lang="en-IN" sz="1200" err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Alturjman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, And Leonardo </a:t>
                      </a:r>
                      <a:r>
                        <a:rPr lang="en-IN" sz="1200" err="1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Mostarda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lang="en-IN"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The proposed system uses 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Simulated Annealing(SA) and Genetic Algorithm (GA) to estimate the best location to place the optimal number of drones used.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The results suggests that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r>
                        <a:rPr lang="en-IN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</a:t>
                      </a:r>
                      <a:r>
                        <a:rPr lang="en-US" sz="120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SA takes precedence when the coverage area is small.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GA can provide better results in timely manner for outdoor UAV applications.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Q-FANET: Improved Q-learning based routing protocol for FANETs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Elsevier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Luis Antonio L.F. da Costa, Rafael Kunst, Edison </a:t>
                      </a:r>
                      <a:r>
                        <a:rPr lang="en-IN" sz="1200" err="1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Pignaton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de Freitas</a:t>
                      </a:r>
                      <a:r>
                        <a:rPr lang="en-IN" sz="1200">
                          <a:solidFill>
                            <a:schemeClr val="dk2"/>
                          </a:solidFill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endParaRPr lang="en-IN" sz="1200">
                        <a:solidFill>
                          <a:schemeClr val="dk2"/>
                        </a:solidFill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 sz="1200" dirty="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The proposed system uses</a:t>
                      </a:r>
                      <a:r>
                        <a:rPr lang="en-IN" sz="1200" dirty="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Q-Learning algorithm and</a:t>
                      </a:r>
                      <a:r>
                        <a:rPr lang="en-IN" sz="1200" dirty="0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r>
                        <a:rPr lang="en-IN" sz="1200" dirty="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reinforcement learning-based routing protocols.</a:t>
                      </a:r>
                      <a:endParaRPr sz="1200" dirty="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 sz="1200" dirty="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The novelty of this system results in</a:t>
                      </a:r>
                      <a:r>
                        <a:rPr lang="en" sz="1200" dirty="0">
                          <a:latin typeface="Times New Roman"/>
                          <a:ea typeface="Source Sans Pro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latin typeface="Times New Roman"/>
                          <a:ea typeface="Source Sans Pro"/>
                          <a:cs typeface="Times New Roman"/>
                          <a:sym typeface="Source Sans Pro"/>
                        </a:rPr>
                        <a:t> lower delay, a minor increase in packet delivery ratio, and significant lower jitter</a:t>
                      </a:r>
                      <a:endParaRPr sz="1200" dirty="0">
                        <a:latin typeface="Times New Roman"/>
                        <a:ea typeface="Source Sans Pro"/>
                        <a:cs typeface="Times New Roman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E471AA3AF1F346B692BE1772DC799C" ma:contentTypeVersion="12" ma:contentTypeDescription="Create a new document." ma:contentTypeScope="" ma:versionID="2a7c2fd1eb674a6e513352ca38cb82c0">
  <xsd:schema xmlns:xsd="http://www.w3.org/2001/XMLSchema" xmlns:xs="http://www.w3.org/2001/XMLSchema" xmlns:p="http://schemas.microsoft.com/office/2006/metadata/properties" xmlns:ns3="0814e308-818d-44b0-863a-73b3444b882e" xmlns:ns4="1c5a3ac4-c97f-45f9-9c23-8d76940a08a0" targetNamespace="http://schemas.microsoft.com/office/2006/metadata/properties" ma:root="true" ma:fieldsID="6dc19fd5995693d286b3503abcc51991" ns3:_="" ns4:_="">
    <xsd:import namespace="0814e308-818d-44b0-863a-73b3444b882e"/>
    <xsd:import namespace="1c5a3ac4-c97f-45f9-9c23-8d76940a08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4e308-818d-44b0-863a-73b3444b88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a3ac4-c97f-45f9-9c23-8d76940a0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C45EC5-59BF-485A-AE9F-5C4E037E291B}">
  <ds:schemaRefs>
    <ds:schemaRef ds:uri="0814e308-818d-44b0-863a-73b3444b882e"/>
    <ds:schemaRef ds:uri="1c5a3ac4-c97f-45f9-9c23-8d76940a08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70254-45FC-48E5-AAE6-37A365F0CA56}">
  <ds:schemaRefs>
    <ds:schemaRef ds:uri="0814e308-818d-44b0-863a-73b3444b882e"/>
    <ds:schemaRef ds:uri="1c5a3ac4-c97f-45f9-9c23-8d76940a08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0B6001-ABFB-4A46-805C-726C4B5B4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1494</Words>
  <Application>Microsoft Office PowerPoint</Application>
  <PresentationFormat>On-screen Show (16:9)</PresentationFormat>
  <Paragraphs>155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Source Sans Pro</vt:lpstr>
      <vt:lpstr>Raleway</vt:lpstr>
      <vt:lpstr>Arial</vt:lpstr>
      <vt:lpstr>Plum</vt:lpstr>
      <vt:lpstr>Designing 3D Mobility Model For Flying Ad – Hoc Networks Using NS3 </vt:lpstr>
      <vt:lpstr>Overview</vt:lpstr>
      <vt:lpstr>Abstract</vt:lpstr>
      <vt:lpstr>Abstract </vt:lpstr>
      <vt:lpstr>Introduction</vt:lpstr>
      <vt:lpstr>Introduction</vt:lpstr>
      <vt:lpstr>Introduction </vt:lpstr>
      <vt:lpstr>Literature Review</vt:lpstr>
      <vt:lpstr>Literature Review</vt:lpstr>
      <vt:lpstr>Literature Review</vt:lpstr>
      <vt:lpstr>Literature Review</vt:lpstr>
      <vt:lpstr>Literature Review</vt:lpstr>
      <vt:lpstr>Proposed Idea</vt:lpstr>
      <vt:lpstr>Block Diagram and Mathematical equation</vt:lpstr>
      <vt:lpstr>References</vt:lpstr>
      <vt:lpstr>References 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FANET</dc:title>
  <dc:creator>ramkishore.mn2019@vitstudent.ac.in</dc:creator>
  <cp:lastModifiedBy>Ram Kishore</cp:lastModifiedBy>
  <cp:revision>365</cp:revision>
  <dcterms:modified xsi:type="dcterms:W3CDTF">2022-02-26T06:36:12Z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0x01010096E471AA3AF1F346B692BE1772DC799C</vt:lpwstr>
  </property>
</Properties>
</file>