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2" r:id="rId2"/>
    <p:sldId id="293" r:id="rId3"/>
    <p:sldId id="294" r:id="rId4"/>
    <p:sldId id="295" r:id="rId5"/>
    <p:sldId id="257" r:id="rId6"/>
    <p:sldId id="258" r:id="rId7"/>
    <p:sldId id="298" r:id="rId8"/>
    <p:sldId id="259" r:id="rId9"/>
    <p:sldId id="260" r:id="rId10"/>
    <p:sldId id="296" r:id="rId11"/>
    <p:sldId id="268" r:id="rId12"/>
    <p:sldId id="269" r:id="rId13"/>
    <p:sldId id="263" r:id="rId14"/>
    <p:sldId id="264" r:id="rId15"/>
    <p:sldId id="266" r:id="rId16"/>
    <p:sldId id="267" r:id="rId17"/>
    <p:sldId id="297" r:id="rId18"/>
    <p:sldId id="299" r:id="rId19"/>
    <p:sldId id="285" r:id="rId20"/>
    <p:sldId id="286" r:id="rId21"/>
    <p:sldId id="287" r:id="rId22"/>
    <p:sldId id="288" r:id="rId23"/>
    <p:sldId id="300" r:id="rId24"/>
    <p:sldId id="304" r:id="rId25"/>
    <p:sldId id="301" r:id="rId26"/>
    <p:sldId id="302" r:id="rId27"/>
    <p:sldId id="272" r:id="rId28"/>
    <p:sldId id="273" r:id="rId29"/>
    <p:sldId id="274" r:id="rId30"/>
    <p:sldId id="275" r:id="rId31"/>
    <p:sldId id="303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9" r:id="rId41"/>
    <p:sldId id="290" r:id="rId42"/>
    <p:sldId id="291" r:id="rId43"/>
    <p:sldId id="265" r:id="rId44"/>
    <p:sldId id="25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CBDFE-0D91-470C-A113-F11F965D4E7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73C25-E5CD-480C-8B22-27818F17A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728B-B63C-4987-893E-BB7CC86F8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69C85-FAF0-46D1-B0A1-A0A0185C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4F48-27D5-493C-BB89-AE9DE9A2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A62-96E5-4E6E-AC0B-D9836E6F32DE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E1D3-7C55-4CED-8ECF-D1E06A9D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CD7D-89F3-46C5-9472-815EA533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0644-6D04-47D9-B655-2E7C2516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45767-5708-4900-86BA-98A314570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8DB5-6D97-40AB-AE18-A0CEC1E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DBBA-5417-41F5-88FD-BDA8B8BEFFEE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2E58-DE44-4FDD-927A-D1971980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4A641-0F05-4128-A8E4-950605D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4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B4A6E-2187-4A31-9516-976BF7B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F30BD-CB1B-476A-B36C-E25454DB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8D71-680D-40D6-86E9-4DB4A9F0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D1C6-0654-424D-A933-991FF147550E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65B4-ACA6-41FC-A2EF-8978D08A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C493-25AB-4214-93A1-F13106C5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56A1-4E35-4052-9C26-99EB7199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0848-218D-4DD2-995A-BD066F26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F662-B340-4348-9C4C-23C2D00D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7793-C602-403E-8CCF-755CFD79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9CB4-50C2-455A-B650-8E9C4DF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6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F5BE-E43B-4A19-AB85-4C3E09E8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A7DF-7110-4B80-8F2C-3FA40FCF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7580-15FC-40FB-A946-F81808CC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5ED2-C3A4-47AB-A18A-BD2D6C630AD8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B5E5-B61C-4298-9D6A-061382E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5C7D-4D51-4029-BA35-9639EC3A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1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4BFF-4DDE-4538-9B70-94081A9E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F760-5FC5-4B80-A348-B01B22491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2D954-449F-4C46-A475-D142C114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EB63-AA61-41EF-887B-343276BC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982-B2C1-47AA-8803-E0EE2141B513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4510-CDAF-4921-9722-DCC94AA1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AFEFA-01CE-4DBE-B974-2B39ECA0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3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AD09-62AD-426A-AD23-0495009B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D690-1BE6-4B74-9546-69C98B86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14519-A67B-493E-AFC6-DD3763FB9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BA801-3381-4DA3-AF3D-8C9836E1B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9218-7C03-42AF-80BF-86E6D6CF2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449C4-E2C7-4920-A125-A09BA84A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CB0D-AAC2-47FB-B66E-514CE92FDA4F}" type="datetime1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407A6-39ED-450F-BC4E-58163771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5846B-19E1-4A38-8230-9F84AAB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8CF3-B4EE-4A3C-9DC8-B914C5B1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4C4B7-0E2E-4D80-BDBF-E573FE24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89C5-E9BE-4E5E-96F7-E6580434AA41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8BC91-9EB5-430E-81B5-9E81D86B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968C7-ADF1-46D6-8B85-FF02462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62959-6A70-4263-8CB6-64AABB46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6068-A5DC-4645-B389-DCC6809DCB7D}" type="datetime1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1A42-6DDE-4B45-8201-35F0D2CB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F9DC7-DE2A-4B76-8DC3-C6CF9390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0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02DC-1ED5-41E5-A015-09C1A441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3FF3-8945-46CB-BC94-5E1F04AA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D01EE-B164-4FB8-B88C-1D75E231D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2F346-E669-49CF-A75D-5B84AA9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B774-A2CF-47A3-B028-74E60B8BA1A6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7AA5F-FAD2-47CE-B437-5ADF9333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D5203-8890-4A12-A05B-3D2752D6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A0B-10AE-4AFD-8F9E-558A7558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EAA16-4500-442B-87E7-858483EE9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C811F-5682-4F76-8574-8FE593817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984-A5FA-4069-AFCA-DC30B262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D209-CBED-40EB-843A-9CD166A2E8EF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B0CA-DE02-47EF-A600-406F238C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65A6D-13CA-430A-8482-98A3034F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0F611-C41A-4879-859C-9BA73B62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27F9-D8AC-42A8-B80C-B346A3D0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7FFC-A76C-44AC-9133-EF247B15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F388-C1E9-425D-8512-C1D48CEF7492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8E01-33A4-4364-9463-A1022A8C7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5C21-4C77-41C9-96E0-57A0CC63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0479-BF24-4D47-9EFC-5312A3168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2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ubyong/numpy_exercise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w3resource.com/python-exercises/numpy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02.02-the-basics-of-numpy-arrays.html" TargetMode="External"/><Relationship Id="rId5" Type="http://schemas.openxmlformats.org/officeDocument/2006/relationships/hyperlink" Target="https://note.nkmk.me/en/numpy/" TargetMode="External"/><Relationship Id="rId4" Type="http://schemas.openxmlformats.org/officeDocument/2006/relationships/hyperlink" Target="https://cs231n.github.io/python-numpy-tutoria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5F72-EBD2-4A4A-9E7E-342A9E22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758"/>
            <a:ext cx="9144000" cy="1655763"/>
          </a:xfrm>
        </p:spPr>
        <p:txBody>
          <a:bodyPr>
            <a:normAutofit fontScale="90000"/>
          </a:bodyPr>
          <a:lstStyle/>
          <a:p>
            <a:b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NumPy and Pandas</a:t>
            </a:r>
            <a:b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(Skill Oriented Course)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D67EC-3912-46E3-A46E-99D9F2E91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947" y="454457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Lakshmi Chetana,</a:t>
            </a:r>
          </a:p>
          <a:p>
            <a:pPr algn="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algn="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12BEB-F406-4DF0-B4EC-A7DAB600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92" y="367827"/>
            <a:ext cx="6353908" cy="2306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AAD87-3347-4263-A4B9-C576AB55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07" y="471136"/>
            <a:ext cx="2705548" cy="23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6195-B885-4E58-90CE-8D1B0A44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Lab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8C4A-DEAE-45FB-A566-EA572502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 using different scientific python distributions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NumPy: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 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already installed on a system, then installation of NumPy is very easy.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NumPy in anaconda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21EF-0297-4C86-90C3-985F19A8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1112-4959-4F7C-979B-5037D62B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A390-0509-44B6-92BB-19F826A4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5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5C5C-EEF1-4636-8D1F-238499F6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Datatypes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2CCF1-D257-438D-90C1-FCF7C00E6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563349"/>
              </p:ext>
            </p:extLst>
          </p:nvPr>
        </p:nvGraphicFramePr>
        <p:xfrm>
          <a:off x="977705" y="1266092"/>
          <a:ext cx="9917724" cy="5260508"/>
        </p:xfrm>
        <a:graphic>
          <a:graphicData uri="http://schemas.openxmlformats.org/drawingml/2006/table">
            <a:tbl>
              <a:tblPr/>
              <a:tblGrid>
                <a:gridCol w="2089052">
                  <a:extLst>
                    <a:ext uri="{9D8B030D-6E8A-4147-A177-3AD203B41FA5}">
                      <a16:colId xmlns:a16="http://schemas.microsoft.com/office/drawing/2014/main" val="482880480"/>
                    </a:ext>
                  </a:extLst>
                </a:gridCol>
                <a:gridCol w="2869809">
                  <a:extLst>
                    <a:ext uri="{9D8B030D-6E8A-4147-A177-3AD203B41FA5}">
                      <a16:colId xmlns:a16="http://schemas.microsoft.com/office/drawing/2014/main" val="58431456"/>
                    </a:ext>
                  </a:extLst>
                </a:gridCol>
                <a:gridCol w="4958863">
                  <a:extLst>
                    <a:ext uri="{9D8B030D-6E8A-4147-A177-3AD203B41FA5}">
                      <a16:colId xmlns:a16="http://schemas.microsoft.com/office/drawing/2014/main" val="1179454600"/>
                    </a:ext>
                  </a:extLst>
                </a:gridCol>
              </a:tblGrid>
              <a:tr h="3407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Value/Range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71699"/>
                  </a:ext>
                </a:extLst>
              </a:tr>
              <a:tr h="3407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bool_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stored as a byte.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or False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1347"/>
                  </a:ext>
                </a:extLst>
              </a:tr>
              <a:tr h="5063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int_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integer type.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as C long; normally either int64 or int32.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576226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Byte.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3932"/>
                  </a:ext>
                </a:extLst>
              </a:tr>
              <a:tr h="3407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int16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Integer.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 to 32767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193328"/>
                  </a:ext>
                </a:extLst>
              </a:tr>
              <a:tr h="5344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Integer.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 to 2147483647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03432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-9223372036854775808 to 9223372036854775807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1553"/>
                  </a:ext>
                </a:extLst>
              </a:tr>
              <a:tr h="419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uint8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integer.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8830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uint16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integer.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65535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89647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uint32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integer.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4294967295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89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22892-FA17-474B-9CE5-2600E8BE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ABA3-B6FA-447D-BBA3-1D7DF116E489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E06D-7A54-4712-8208-6720D9A8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1A57-17AC-4034-BC65-99472882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F30D6-2FCC-4C3C-8F99-A23DAF96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4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257C52-AE2B-4BB1-8F22-92ADF4D7D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581356"/>
              </p:ext>
            </p:extLst>
          </p:nvPr>
        </p:nvGraphicFramePr>
        <p:xfrm>
          <a:off x="1378634" y="259932"/>
          <a:ext cx="9509760" cy="5965578"/>
        </p:xfrm>
        <a:graphic>
          <a:graphicData uri="http://schemas.openxmlformats.org/drawingml/2006/table">
            <a:tbl>
              <a:tblPr/>
              <a:tblGrid>
                <a:gridCol w="2343012">
                  <a:extLst>
                    <a:ext uri="{9D8B030D-6E8A-4147-A177-3AD203B41FA5}">
                      <a16:colId xmlns:a16="http://schemas.microsoft.com/office/drawing/2014/main" val="133473106"/>
                    </a:ext>
                  </a:extLst>
                </a:gridCol>
                <a:gridCol w="3227794">
                  <a:extLst>
                    <a:ext uri="{9D8B030D-6E8A-4147-A177-3AD203B41FA5}">
                      <a16:colId xmlns:a16="http://schemas.microsoft.com/office/drawing/2014/main" val="1846691585"/>
                    </a:ext>
                  </a:extLst>
                </a:gridCol>
                <a:gridCol w="3938954">
                  <a:extLst>
                    <a:ext uri="{9D8B030D-6E8A-4147-A177-3AD203B41FA5}">
                      <a16:colId xmlns:a16="http://schemas.microsoft.com/office/drawing/2014/main" val="3940277851"/>
                    </a:ext>
                  </a:extLst>
                </a:gridCol>
              </a:tblGrid>
              <a:tr h="5700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Value/Range</a:t>
                      </a:r>
                    </a:p>
                  </a:txBody>
                  <a:tcPr marL="41050" marR="41050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3066"/>
                  </a:ext>
                </a:extLst>
              </a:tr>
              <a:tr h="57677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uint64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integer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18446744073709551615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5112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float_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Shorthand for float64.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92761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float16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 precision float.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bit, 5 bits exponent, 10 bits mantissa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98935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float32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precision float.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bit, 8 bits exponent, 23 bits mantissa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81825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precision float.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bit, 11 bits exponent, 52 bits mantissa</a:t>
                      </a:r>
                    </a:p>
                  </a:txBody>
                  <a:tcPr marL="59121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95153"/>
                  </a:ext>
                </a:extLst>
              </a:tr>
              <a:tr h="60143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complex_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Shorthand for complex128.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04052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number,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32-bit floats (real and imaginary components)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72225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complex128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number,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64-bit floats (real and imaginary components)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5439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4D735-5120-448A-9206-1FB206B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5469-152F-4058-83A9-885329D671BA}" type="datetime1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DA840-3D6E-43CA-8D49-CFC4A007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9BE60-1815-43AC-BD0A-6CACD95B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8F3A6-06F0-4E02-8A4F-998B041C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7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9465-3C0E-4EA4-82FC-B15895F2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Creation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EEAF-D2F4-4DED-B606-4E99C445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 new array of given shape and type, filled with zeros.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algn="ctr">
              <a:buNone/>
            </a:pP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(shape[,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order])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 numpy as np </a:t>
            </a:r>
          </a:p>
          <a:p>
            <a:pPr marL="0" indent="0">
              <a:buNone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np.zeros(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(3,2)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np.zeros((2,2),dtype=float)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np.empty():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 new array of given shape and type, without initializing entries.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empty(shape[,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order])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np.empty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([2, 2],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=int)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DBFB-6937-45F6-B0B9-40287849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5632-DC9D-4CC5-9234-468C8593F431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693F-DCEB-4E8F-8988-C7C79B87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23F4-300C-4110-861E-4CB30C8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6748C-D38C-409B-9283-596D3E6F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5763-A920-46A7-91FC-07287B2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58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.np.ones(): 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 new array of given shape and type, filled with ones.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ones(shape[,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order])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np.ones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np.array():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an array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array(object[,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copy, order,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subok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ndmin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([2, 4, 6])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([[2, 3], [4, 5]])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13495-49A3-4E3B-8569-B5AAA99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0085-8ABE-45E3-A150-35C24C370B05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1B32A-38C1-440B-97F7-34DFDB42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BF5A3-B19D-42BC-A60D-960AA5DE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3B748-E9FA-4E60-9EF8-8BB821F0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189A-BF69-4B3C-B41D-C23F281A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30631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2000" b="1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arange():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evenly spaced values within a given interval. It specifies only the range.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([start,] stop[, step,][,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(5,9)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(5,9,3)</a:t>
            </a:r>
          </a:p>
          <a:p>
            <a:pPr marL="0" indent="0">
              <a:buNone/>
            </a:pPr>
            <a:r>
              <a:rPr lang="en-IN" sz="2000" b="1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6.linspace():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evenly spaced numbers over a specified interval. It specifies the number of elements with in a range.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(start, stop[,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endpoint, ...])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numpy as np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np.linspace(3.0, 4.0, num=7)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(3.0,4.0,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=7, endpoint=False)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(3.0,4.0,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retstep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9CAE1-6FFE-4D74-A945-7258C237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496-9521-4722-B5CE-07B807F936F6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91490-014C-4A7B-B8A1-A6940A74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FB703-58FE-4353-8779-8990305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E03AC-7DC6-45C6-AC29-91B5A1D4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D7A3-C810-46B9-8493-91D3D2B1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8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an array of specified shape and fills it with random floats in the half-open interval [0.0,1.0).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numpy.random.random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(size=None)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One-dimensional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Two-dimensional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Three-dimensional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13A03-6F8B-4BBA-BD45-1F435DE4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B41F-5436-4C8E-8D6A-C7A0FACB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33A2-D820-41C3-85A0-4647B1FF34D3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E691-C0A3-4626-8BC3-C47C1D09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5B2F-FB8A-4CD8-9FEC-68594CCA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28CB6-A781-4560-805A-49165C1D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1" y="0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1436-3462-40F0-B69E-7891A517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Lab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498D-FDA5-40BA-8019-6688C075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388" y="1012874"/>
            <a:ext cx="5181600" cy="5343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2)Creating NumPy Arrays in different ways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an empty array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np.empty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([2,2])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#Create an array with 10 zeros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print("An array of 10 zeros:")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an array with 10 ones</a:t>
            </a:r>
            <a:endParaRPr lang="en-IN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np.ones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print("An array of 10 ones:")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261E88-B9AF-4C52-B977-FAE15C50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3348" y="1012873"/>
            <a:ext cx="6127652" cy="534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#Create an array with 10 fives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array=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np.ones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(10)*5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print("An array of 10 fives:")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print(array)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#Create an array from 30 to 71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array1=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(30,71)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print("Array of the integers from 30 to70")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print(array1)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an array</a:t>
            </a:r>
          </a:p>
          <a:p>
            <a:pPr marL="0" indent="0">
              <a:buNone/>
            </a:pP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C5EB-F526-4340-871D-40565685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01DD-C9F9-42A7-8994-39F65E30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5D04-6EA3-40BF-B5B6-74CA92AA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9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D304-DA23-4E1D-AC4D-B1CA6ACA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" y="136524"/>
            <a:ext cx="10515600" cy="6067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Create an array of 15 random numbers from 1 to 15</a:t>
            </a:r>
          </a:p>
          <a:p>
            <a:pPr marL="0" indent="0">
              <a:buNone/>
            </a:pP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rand_num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(0,1,15) </a:t>
            </a: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print("15 random numbers:") </a:t>
            </a: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rand_num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Create an array using linspace</a:t>
            </a:r>
          </a:p>
          <a:p>
            <a:pPr marL="0" indent="0">
              <a:buNone/>
            </a:pP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np.linspace(3.0, 4.0, num=7)</a:t>
            </a:r>
          </a:p>
          <a:p>
            <a:pPr marL="0" indent="0">
              <a:buNone/>
            </a:pP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(3.0,4.0,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=7, endpoint=False)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(3.0,4.0,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=7,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retstep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Create a 3x3 matrix with values ranging from 0 to 8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np.arrange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(9).reshape(3,3)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rint(z)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#Write a NumPy program to create an array of all the even integers from 30 to 70.</a:t>
            </a:r>
            <a:endParaRPr lang="en-I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array=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(30,71,2) </a:t>
            </a: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print("Array of all the even integers from 30 to 70") </a:t>
            </a: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print(array)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5ABE7-8F40-4505-8AAF-224D47D5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982-B2C1-47AA-8803-E0EE2141B513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62957-042F-45DD-B34A-D5A01AD9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1B8C-58C2-4836-B83A-14C9CA93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1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658-2C7C-4181-9A7D-113E6AD7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Indexing: Accessing Single Elements</a:t>
            </a:r>
            <a:b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61D0-6458-4F0A-8BD4-885ECD52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435133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X=np. arrange(10) # 1D  array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		#Display 1D array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		# Retrieve 3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X[9]		# Retrieve 9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X[-3]		# Retrieve 3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from backward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X[-8]		# Retrieve 8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 from backward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X[2:7]	# Retrieve 2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6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x2=np.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(16).reshape(4,4)	#2D array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		# Display 2D array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x2[3,3]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x2[2,-1]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x2[1,-2]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08DB-3F7F-4639-8892-5458CA1A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EEEE-D845-49EF-B2AE-970356ADE0F9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627B-FA4D-424D-BB53-F44C78FD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5677-410E-40F0-AA64-1D59188B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C9F2F-86BE-4F73-991F-6911C324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07C-F6A7-4C4A-AC37-1A13C9E7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8298-60EA-4644-93C4-01C4D9AD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acquire programming skills in Python package NumPy and perform mathematical and statistical operations.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fundamentals of the Pandas library in Python and how it is used to handle data and also develop basic skills in data analysis and visualization.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0A6C-9033-4E46-A316-F8CBBF57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557-DEE7-4F1D-8D8C-C2962AE0216E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555F-8769-4F19-B626-9FA628DD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32F5-24F6-441E-8B86-3C1D9921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EFAA4-250E-4E3B-B19E-853AF190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13" y="133008"/>
            <a:ext cx="648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B8F4-25FE-4195-9660-30C1CD9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7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Slicing: Accessing Subarrays</a:t>
            </a:r>
            <a:b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7AA02-F6BC-4ECC-A226-CE9DD2F44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872" y="716318"/>
            <a:ext cx="10894255" cy="5913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5870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NumPy slicing syntax follows that of the standard Python list. </a:t>
            </a: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access a slice of an array 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 the below syntax: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any of these are unspecified, they default to the values </a:t>
            </a:r>
            <a:r>
              <a:rPr kumimoji="0" lang="en-IN" altLang="en-US" sz="23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Start=0, stop=size of dimension, step=1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IN" altLang="en-US" sz="23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subarrays</a:t>
            </a: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np. </a:t>
            </a:r>
            <a:r>
              <a:rPr kumimoji="0" lang="en-IN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x[:5]  # first five elements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x[5:]  # elements after index 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x[4:7]  # middle sub-array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x[::2]  # every other element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x[1::2]  # every other element, starting at index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BACF5-19B8-4274-AAF7-F02DB67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EF0-5D9A-4B33-8B3A-4A2174DBFFDE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52C7-BB06-4807-9BB4-09ECD1D2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FA4F-22B8-4569-A19C-C74D2D87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ECE63-750D-4C86-A2F8-C2D1A3E1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290527-C9F5-4456-B4A3-8EFDB2A8C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817" y="357711"/>
            <a:ext cx="10942744" cy="6452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potentially confusing case is when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 is negative.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defaults for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swapped. This becomes a convenient way to reverse an array: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x[::-1]  # all elements, reversed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x[5::-2]  # reversed every other from index 5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subarrays: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slices work in the same way, with multiple slices separated by commas.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IN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x2=</a:t>
            </a:r>
            <a:r>
              <a:rPr kumimoji="0" lang="en-IN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(16).reshape(4,4)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D2B794-E25D-4D88-92E3-F62914B9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F7934E-4CFA-4321-947D-1E4B53A8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3B6823-FCDD-4106-AF15-F179B0FAC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04A07-23A1-4AED-B832-95C280B9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B6F8-18F9-4424-99DF-1C1C28D0F7A8}" type="datetime1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7B25-8901-4ABF-A95D-EB0D2519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2B5E-D7BF-4863-AF79-9373BD0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21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167F8-0C4E-4022-869F-051863CF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3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E946-6C8B-482C-BBF0-25148BBE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3" y="601736"/>
            <a:ext cx="10515600" cy="533483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print(x2[:, 0])  # first column of x2</a:t>
            </a:r>
            <a:endParaRPr lang="en-IN" alt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print(x2[0, :])  # first row of x2</a:t>
            </a:r>
            <a:endParaRPr kumimoji="0" lang="en-IN" altLang="en-US" sz="2400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print(x2[0])  # equivalent to x2[0, :]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x2[:2, :3] # two rows, three columns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x2[:3, ::2] # all rows, every other column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subarray dimensions can even be reversed together: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x2[::-1, ::-1] </a:t>
            </a:r>
          </a:p>
          <a:p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BACB9-659F-4AD8-B3B9-C728953B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E065-D35F-4281-AE45-D1DA04BD0E4F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75137-7B58-4BAC-9A39-44B4F9C1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8575C-F845-4012-AB41-73BBBC70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15809-537E-4923-B0F8-7380508F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1589-9D0E-4F1F-AB49-E2A36C6C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43" y="135891"/>
            <a:ext cx="10515600" cy="858764"/>
          </a:xfrm>
        </p:spPr>
        <p:txBody>
          <a:bodyPr>
            <a:normAutofit/>
          </a:bodyPr>
          <a:lstStyle/>
          <a:p>
            <a:pPr algn="ctr"/>
            <a:r>
              <a:rPr lang="en-IN" sz="3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implement indexing in 1D array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FEEE-D3AC-41E9-9336-C4AD3221C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643" y="1223890"/>
            <a:ext cx="5181600" cy="5268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np.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(15,55)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print("Original vector:")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print(v)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print("All values except the first and last of the said vector:")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print(v[1:-1])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print(“First five elements:”)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print(v[:5])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print(“Last five elements:”)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print(v[5:])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5B18D-E8C2-4C75-8F51-C02B038B6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443" y="1223891"/>
            <a:ext cx="6038557" cy="5268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print(“Alternative elements:”)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print(v[::2])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print(“middle elements:”)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print(v[4:8])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other element, starting at index 1”)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print(v[1::2])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print(“Elements in reverse order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print(v[::-1])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reversed every other from index 5”)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print(v[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5::-2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I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I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EB73-23AD-409B-8CFA-1AD63813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4B03-C01A-4A1C-BC48-47240FF1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78BB-1249-4E11-9A2F-91994123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DC98-11D2-4BE1-88CD-1DFDD3A2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implement indexing in multi-dimensional array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91DF-0B08-4C62-8D0B-B748B725C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707C7-43F0-48CC-8CF9-F875655569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314A-51E5-49C8-A7AE-2B14FF45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982-B2C1-47AA-8803-E0EE2141B513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244F5-C8BC-4023-BEF5-A0358AFC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B56D1-3304-4573-A273-93F0619C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5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39A6-2879-44DA-8FA8-88586A3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Write a NumPy program to create a 3X4 array using and iterate over it.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19B6-06A9-4231-9DFF-593935BB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(10,22).reshape((3, 4))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print("Original array:")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print("Each element of the array is:")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np.nditer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x,end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 ")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474B-952F-42C4-851A-D25B8826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65C8-8C4D-4DC3-92A7-229AC3A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1C28-78E6-4D64-8506-09128BDF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26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9723-1042-4C17-94DF-3E5F850E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Write a NumPy program to create a 3x3 identity matrix, i.e. diagonal elements are 1,the rest are 0.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3F82-58B9-4DCC-99EE-C81C1FE8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np.eye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E5DD-61DB-4C27-B332-1938D660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EAC8-42C7-4F3B-AEE8-E5CB6DD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11B8-4568-4E45-B258-315DB8B8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58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8D3A-5BAC-4A97-A276-3FBE47E5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array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5CE-4852-48BA-97F6-B09CF864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get the number of dimensions, shape (length of each dimension) and size (number of all elements) of NumPy array, us attributes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shape, and size of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The built-in function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returns the size of the first dimension.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1.Number of dimensions of array : </a:t>
            </a:r>
            <a:r>
              <a:rPr lang="en-IN" sz="20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endParaRPr lang="en-IN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X1=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([1,2,3,4])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X2=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((2,2))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print(X1.ndim)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print(X2.ndim)</a:t>
            </a:r>
          </a:p>
          <a:p>
            <a:pPr marL="0" indent="0" fontAlgn="t">
              <a:lnSpc>
                <a:spcPct val="150000"/>
              </a:lnSpc>
              <a:buNone/>
            </a:pPr>
            <a:endParaRPr lang="en-IN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lnSpc>
                <a:spcPct val="150000"/>
              </a:lnSpc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F47E-9F88-4268-81B9-610E1826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23A-19B6-43A0-A24B-A81A38D99014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25DC-9C55-4734-99B1-ED19C0B2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C293-E8BD-4AAD-8556-35ABE282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728AB-49B0-4BA4-BA1A-E6B91C96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0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264C-B6A3-4766-828B-FEFC694C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43"/>
            <a:ext cx="10515600" cy="4351338"/>
          </a:xfrm>
        </p:spPr>
        <p:txBody>
          <a:bodyPr>
            <a:noAutofit/>
          </a:bodyPr>
          <a:lstStyle/>
          <a:p>
            <a:pPr marL="0" indent="0" fontAlgn="t">
              <a:lnSpc>
                <a:spcPct val="150000"/>
              </a:lnSpc>
              <a:buNone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2.Shape of an array: shape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X1=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([1,2,3,4])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X2=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((2,2))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print(X1.shape)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print(X2.shape)</a:t>
            </a:r>
          </a:p>
          <a:p>
            <a:pPr marL="0" indent="0" fontAlgn="t">
              <a:lnSpc>
                <a:spcPct val="150000"/>
              </a:lnSpc>
              <a:buNone/>
            </a:pP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3.Size of an array(total number of elements): size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X1=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([1,2,3,4])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X2=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((2,2))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print(X1.size)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print(X2.size)</a:t>
            </a:r>
            <a:endParaRPr lang="en-IN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lnSpc>
                <a:spcPct val="150000"/>
              </a:lnSpc>
              <a:buNone/>
            </a:pPr>
            <a:endParaRPr lang="en-IN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lnSpc>
                <a:spcPct val="150000"/>
              </a:lnSpc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lnSpc>
                <a:spcPct val="150000"/>
              </a:lnSpc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82472-6C86-44F6-860D-F792034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D7-42F3-4A7A-A4E5-EF5401C51821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260D2-4CF9-4BE3-984A-1CEE90D5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720EC-5E63-40F0-BB10-FEC6CCC4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B1E51-A94C-46BB-8C9C-A4E700CC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EC13-C126-48A7-9D40-513F2694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720"/>
            <a:ext cx="10515600" cy="601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Length/Size of 1D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array:len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A1=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np.arrange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(A1))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elements in the array: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		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A1=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(1,10,5)			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print(A1.dtype)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A1=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((3,3),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=np.int8)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print(A1.dtype)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1098-FEAE-41A7-ADA2-BA3499E4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9825-D86F-44E9-BEFE-F016CA58F551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FABC8-62E4-4AE0-8006-89D6AC4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5EF29-31AC-41DE-B023-766D0620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68258-BBAB-4140-80C6-AB890B7D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FB50-EEC7-49F7-B2F0-4F618085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Outcomes: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E3C4-E2B4-49C0-B4A6-0C4B9B7D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workings of various numerical techniques, different descriptive measures of Statistics, correlation and regression to solve the engineering problems.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how to apply some linear algebra operations to n-dimensional arrays.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how NumPy perform common data wrangling and computational tasks in Python.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Pandas to create and manipulate data structures like Series and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arrays, queries, and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structures for cleaning, processing and manipulating files.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best practices for visualizing data.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3CF7-8777-4EFA-8F6F-E0B1ECF4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04-B63D-4E64-9F01-F280E3E0891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20D2-DAA4-4FBB-9264-FC236E2B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39DC-5383-4437-B938-FE13EA21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D8241-8963-4917-B49C-EC090B77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46" y="44791"/>
            <a:ext cx="504306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7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544A-4A35-4F3E-803A-CEB5E6E4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66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6.Change the datatype of an existing array: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A1=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print(A1.dtype)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New_A1=A1.astype(complex)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print(New_A1.dtype)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Type of the data structure: type(array)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((3,40))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print(type(a))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A4B7A-BFBD-4D59-9DB4-9C7CF319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176-81D5-47BD-99DF-C8BDDA284064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EE219-D935-4E98-B12B-2C717065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F9A52-4EA0-4F0A-811A-132E87BA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1CA57-ED15-4F66-8423-3D258972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BAC9-46B9-48B7-95AC-593FCA07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display various attributes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A265-85DD-4C8C-ADDD-75A46ADD4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185" y="1572407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</a:p>
          <a:p>
            <a:pPr marL="0" indent="0">
              <a:buNone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I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(0,10).reshape(2,5)</a:t>
            </a:r>
          </a:p>
          <a:p>
            <a:pPr marL="0" indent="0">
              <a:buNone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#print shape of an array</a:t>
            </a:r>
            <a:endParaRPr lang="en-IN" sz="22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#print length of an array</a:t>
            </a:r>
          </a:p>
          <a:p>
            <a:pPr marL="0" indent="0">
              <a:buNone/>
            </a:pPr>
            <a:r>
              <a:rPr lang="en-I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#know the dimensions of the array</a:t>
            </a:r>
          </a:p>
          <a:p>
            <a:pPr marL="0" indent="0">
              <a:buNone/>
            </a:pPr>
            <a:r>
              <a:rPr lang="en-I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A.ndim</a:t>
            </a: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85B6BC-CB89-41E8-ABAA-C8E3EF9A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7393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#know the type of elements of an array</a:t>
            </a:r>
          </a:p>
          <a:p>
            <a:pPr marL="0" indent="0">
              <a:buNone/>
            </a:pPr>
            <a:r>
              <a:rPr lang="en-I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A.dtype</a:t>
            </a: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#know the datatype of variable</a:t>
            </a:r>
          </a:p>
          <a:p>
            <a:pPr marL="0" indent="0">
              <a:buNone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type(A)</a:t>
            </a:r>
          </a:p>
          <a:p>
            <a:pPr marL="0" indent="0">
              <a:buNone/>
            </a:pP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#change the type of elements</a:t>
            </a:r>
          </a:p>
          <a:p>
            <a:pPr marL="0" indent="0">
              <a:buNone/>
            </a:pPr>
            <a:r>
              <a:rPr lang="en-I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A.astype</a:t>
            </a: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(float)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E172-5095-405F-AFCF-00C1D81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27-09-2022</a:t>
            </a:fld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46CD-0370-4653-B2F3-000179D0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DE41-B67F-43AD-8DDC-56F07D8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6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050-492E-4266-BED9-A0436805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11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64CB-F2E0-474E-B700-389722A75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04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numpy.append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append() function is used to append values to the end of an given array.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values, axis=None)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([3,4])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np.append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print(C)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np.append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(['A','B'],[['C','D'],['E','F’]])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np.append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([[0, 1, 2], [3, 4, 5]],[[6, 7, 8]], axis=0)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np.append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([[0, 1, 2], [3, 4, 5]],[[6], [7]], axis=1)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axis is not given, both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values are flattened before use.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E0536B-B7F8-4293-84DA-B1FA3785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1279-2995-4CF1-B750-053AB0E6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0C93-9A01-4551-AE89-F6335333695C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9E6B-389F-43B8-A720-61DCA3C2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C35C-E075-4224-AC2A-EF9517AC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AA510-D9DD-4F57-97F4-37DE40A1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6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6F9E-8A64-476A-8549-987DCC15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4" y="41326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2.numpy.insert():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insert() function is used to insert values along the given axis before the given indices.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obj, values, axis=None)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import 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x = 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([[0,0], [1,1], [2,2]])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x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np.insert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2, 4)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np.insert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2, 4, axis=1)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np.insert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(0, 1), 66, axis =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np.insert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[1], [[3], [4], [5]], axis=1)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np.insert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[1], [[3,4]], axis=0)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6BBB6-6236-41EC-95B7-CC7FCA48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F4A9E-F0D5-4C50-8118-401EBC20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B58-8D23-4E66-8608-0CEFC884DF13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0722-F850-4840-8F2B-E78B1DA0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0BDB-7411-4A5E-8701-5F633A28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DC663-9FC3-4E68-9251-13D0549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8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2DDF-D6AF-4576-B150-E073E0D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413266"/>
            <a:ext cx="10515600" cy="61000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3.numpy.resize():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resize() function is used to create a new array with the specified shape. If the new array is larger than the original array, then the new array is filled with repeated copies of 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numpy.resize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import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a =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([[1,2], [3,4]])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np.resize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(3,2))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np.resize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(2,3))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np.resize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(2,4))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767EC3-A390-45D5-B0EC-50427236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04F0D-2034-4688-901A-EF18F68A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C46-C386-45AA-B30F-CF7992A69A12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A890-9399-4231-8315-245D2B2C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6AF1-9A1D-4BFD-A255-81244CDC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DFA19-E368-4D70-B466-2BDFB7F6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6A90-B2D3-4009-96BF-80BCAB75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265"/>
            <a:ext cx="10515600" cy="61141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4.numpy.delete():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delete() function returns a new array with sub-arrays along an axis deleted. For a one dimensional array, this returns those entries not returned by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58CC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numpy.delete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58CC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obj, axis=None)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([[0,1,2], [4,5,6], [7,8,9]])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np.delete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1, axis=0)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np.delete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1, axis=1)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930AD-234E-498E-843B-881BBE45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A9472-8057-4F9F-8DAE-F7F5E356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C9A4-BCAE-4728-8C04-533C98D4C506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B7B1-2B73-4459-B4FF-DCC046B6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60A4-C4D6-4B51-9713-9A11B1E7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E0A52-6AB2-4091-A369-E444C473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61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8C83-D6E5-44D1-989D-42D65A75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413265"/>
            <a:ext cx="10515600" cy="6142279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5.numpy.concatenate():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concatenate() function returns an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provided type that satisfies requirements.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numpy.concatenate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((a1, a2, ...), axis=0, out=None)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([[3, 4], [5, 6]])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([[7, 8]])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np.concatenate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),axis=0)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np.concatenate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x,y.T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),axis=0)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1D5D56-7E2C-4F0F-8F4F-FD85AC0E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94939-7149-47AB-A6DC-B645F3C0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6D82-8D5F-4567-B858-E6B806300779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B08A-FA30-4862-B570-251A601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0F7E-7451-43EA-A5F7-59B10933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F323F-FFE7-4F14-8F41-BD51FB72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64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AFBF-DB1B-4C61-9015-82EA5A46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413265"/>
            <a:ext cx="10515600" cy="6029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6.numpy.hstack():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hstack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stack arrays in sequence horizontally (column wise).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numpy.hstack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(tup)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((3,5,7))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((5,7,9))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np.hstack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([[3], [5], [7]])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([[5], [7], [9]])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np.hstack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04BC7D-93C3-4F1F-B424-D8C9604F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D3B6E-C562-42B0-934A-9D0AA5F8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F20B-6092-4C66-ADEE-22BFB2651741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8D5F-234F-4A9B-9C52-13308639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E8E1-4DF2-460A-9283-BFDA6526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9F2DD-337F-4D04-9581-A1B56E41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61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50C0-4562-430D-9F0F-B90CC554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265"/>
            <a:ext cx="10515600" cy="6142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numpy.vstack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vstack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stack arrays in sequence vertically (row wise).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>
              <a:buNone/>
            </a:pPr>
            <a:r>
              <a:rPr kumimoji="0" lang="en-IN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numpy.vstack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(tup)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([3, 5, 7])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([5, 7, 9])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([[3], [5], [7]])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([[5], [7], [9]])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630BB-B8F2-46B8-8377-9CB7E909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CDF04-C0D2-4BDB-9DF4-FFD89C36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3C-4951-46B6-8C66-3E4F061C84EA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241B-08FA-45DA-90A6-1D1617F4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C669-64CD-43A9-92B1-4C306A6A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0E0A0-59F0-4A9B-8678-AFE5CDF9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7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90D9-7709-493F-9BFB-855C0586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932"/>
            <a:ext cx="10515600" cy="619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8.numpy.reshape():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reshape() function is used to give a new shape to an array without changing its data.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>
              <a:buNone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numpy.reshape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order='C’)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 2, 3])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x.reshape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((1, 3)) 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row vector via reshape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np.newaxis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:] 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row vector via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x.reshape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((3, 1)) 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column vector via reshape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x[:,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np.newaxis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column vector via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([[2,3,4], [5,6,7]]) </a:t>
            </a: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(3, 2))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0EE863-C880-43F9-9031-8E4CD805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A59A20-8C72-476A-89A4-AA91913B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C1C7DA-D7BA-477D-958D-ECF59766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C23F82-D296-4B54-ACFB-6DFE9FDB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A1DB72-9CC9-4AA0-92C2-7511987A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96D31-A2A5-4A45-BA6A-CA51FAE4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B805-0F3B-4F5B-BA3E-696158D35555}" type="datetime1">
              <a:rPr lang="en-IN" smtClean="0"/>
              <a:t>27-09-2022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C4116A-7094-4DCD-9520-66CDC384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E9B101-AA28-4BAF-A23C-297CA309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39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B6E1F-A712-4E43-8EC8-74EDDB62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841" y="0"/>
            <a:ext cx="1165633" cy="10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EABC-0B82-47DC-AF4A-07A58F5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3" y="136526"/>
            <a:ext cx="10515600" cy="93262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C2D2-17AA-404A-B913-C4C3640E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" y="858130"/>
            <a:ext cx="10515600" cy="54982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NumPy Installation using different scientific python distributions(Anaconda, Python(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WinPython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Pyzo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2) NumPy Basics (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np.arrange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np.linespace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np.zeros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np.ones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np.random.random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np.empty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Arrays (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array.shape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(array),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array.ndim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array.dtype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array.astype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(type), type(array))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Array Manipulation (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np.append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np.insert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np.resize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np.delete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np.concatenate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np.vstack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np.hstack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5) Mathematical Operations(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np.add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np.substract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np.divide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np.multiply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np.sqrt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np.sin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np.cos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np.log, np.dot,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np.roots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, Statistical Operations(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np.mean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np.median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np.std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array.corrcoef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) 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NumPy data types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NumPy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ndarray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8) NumPy String Operations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9) NumPy Linear Algebra Operations(norm, eigen values and vectors, determinant of a matrix, sum of diagonal elements, inner product, matrix decomposition etc..)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10) NumPy Functional Programming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08E0-6EA3-4688-BF3B-D3BF25EE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9AD6-1738-4C8C-B5DA-1DEF1578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1EB2-F9CC-412B-8801-86C75814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21393-2129-4DAF-8423-938A8E73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52" y="0"/>
            <a:ext cx="2705548" cy="23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06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4784-C9E6-4832-B1A3-BA70595F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02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9.numpy.transpose():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transpose() function is used to permute the dimensions of an array.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numpy.transpose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axes=None)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 =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(6).reshape((3,2))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np.transpose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5BBCB-0E96-41F4-8C68-5917633C8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12AC2-D567-4B95-86E8-2075ACCB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AA95-FDF4-43EA-8F9A-1568C1DB3C3B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D42F-4EC6-47A3-A164-921A5749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86460-142A-4B39-8556-F89105F8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40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695BD-2680-4D1E-8BE2-BE0C4A15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3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669B-DA80-4F91-8652-34DC4762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2286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numpy.flatten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flatten() function is used to get a copy of an given array collapsed into one dimension.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ndarray.flatten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(order='C’) </a:t>
            </a: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‘C’ means to flatten in row-major (C-style) order. </a:t>
            </a:r>
          </a:p>
          <a:p>
            <a:pPr lvl="1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‘F’ means to flatten in column-major (Fortran- style) order.</a:t>
            </a:r>
          </a:p>
          <a:p>
            <a:pPr lvl="1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‘A’ means to flatten in column-major order if a is Fortran contiguous in memory, row-major order otherwise. </a:t>
            </a:r>
          </a:p>
          <a:p>
            <a:pPr lvl="1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‘K’ means to flatten a in the order the elements occur in memory. </a:t>
            </a:r>
          </a:p>
          <a:p>
            <a:pPr lvl="1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default is ‘C’.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([[2,3], [4,5]])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y.flatten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y.flatten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y.flatten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y.flatten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('K')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0AE46E-12B7-477A-A4A0-215FB36B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23933-F7E9-404E-A1F6-862D9D46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FB95-5AED-41D0-8E9E-D8248732461F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8B93-4A6F-4EBD-9E90-E455BEC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8485-9AED-46D8-9C95-87654BD6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41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CAD28-2EF6-414D-8E26-91B85D40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47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A67-2006-4B75-B892-87B94961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80D9-AA25-491B-AF9E-8B8A60D3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numpy.swapaxes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swapaxes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interchange two axes of an array.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numpy.swapaxes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source, destination) </a:t>
            </a: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a=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(6).reshape(2,3)</a:t>
            </a: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np.swapaxes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(a,1,0)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b=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([2,3,4,5])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p.swapaxes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(b,1,0)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025572-17C7-433C-843A-22A643FE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AE97-7644-45D0-85BB-EBEC7FC0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6DB-134A-4AA9-B823-15EC31B0CF02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0256-2A5F-442A-BCB5-0BBF13EE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92726-366D-4B59-A084-58505E8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42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BFFBA-99CF-4836-B6C1-82047247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2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1906E-CFD7-48F3-AB91-D57C2093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6B44-933A-44AC-8888-26A28CEE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endParaRPr lang="en-IN" dirty="0"/>
          </a:p>
          <a:p>
            <a:r>
              <a:rPr lang="en-IN" dirty="0"/>
              <a:t>a = </a:t>
            </a:r>
            <a:r>
              <a:rPr lang="en-IN" dirty="0" err="1"/>
              <a:t>np.array</a:t>
            </a:r>
            <a:r>
              <a:rPr lang="en-IN" dirty="0"/>
              <a:t>(42)</a:t>
            </a:r>
          </a:p>
          <a:p>
            <a:r>
              <a:rPr lang="en-IN" dirty="0"/>
              <a:t>b = </a:t>
            </a:r>
            <a:r>
              <a:rPr lang="en-IN" dirty="0" err="1"/>
              <a:t>np.array</a:t>
            </a:r>
            <a:r>
              <a:rPr lang="en-IN" dirty="0"/>
              <a:t>([1, 2, 3, 4, 5])</a:t>
            </a:r>
          </a:p>
          <a:p>
            <a:r>
              <a:rPr lang="en-IN" dirty="0"/>
              <a:t>c = </a:t>
            </a:r>
            <a:r>
              <a:rPr lang="en-IN" dirty="0" err="1"/>
              <a:t>np.array</a:t>
            </a:r>
            <a:r>
              <a:rPr lang="en-IN" dirty="0"/>
              <a:t>([[1, 2, 3], [4, 5, 6]])</a:t>
            </a:r>
          </a:p>
          <a:p>
            <a:r>
              <a:rPr lang="en-IN" dirty="0"/>
              <a:t>d = </a:t>
            </a:r>
            <a:r>
              <a:rPr lang="en-IN" dirty="0" err="1"/>
              <a:t>np.array</a:t>
            </a:r>
            <a:r>
              <a:rPr lang="en-IN" dirty="0"/>
              <a:t>([[[1, 2, 3], [4, 5, 6]], [[1, 2, 3], [4, 5, 6]]])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a.ndim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b.ndim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c.ndim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d.ndim</a:t>
            </a:r>
            <a:r>
              <a:rPr lang="en-IN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472CC-047B-4653-BB50-0839F895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A48-AF41-41BA-B3BC-5249A36F913D}" type="datetime1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0DD8F-E7B8-40A7-85AA-EA1F434A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DD2B9-E084-4553-BFF3-CF367065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43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D95A2-9BFF-4C86-8905-42CEDC27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1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AF65-966D-4C76-9FD8-49CCC6C6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D1F8-BE59-46C1-980E-CD86607F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https://www.w3resource.com/python-exercises/numpy/index.php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https://github.com/Kyubyong/numpy_exercises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https://cs231n.github.io/python-numpy-tutorial/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https://note.nkmk.me/en/numpy/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https://jakevdp.github.io/PythonDataScienceHandbook/02.02-the-basics-of-numpy-arrays.html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7402A-B966-425A-B7E4-E6FD6C197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E3F-4644-42D7-9D48-EDB7C4A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BCCD-FC87-4BC9-91E3-CB9E25F9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is short for "Numerical Python".</a:t>
            </a:r>
          </a:p>
          <a:p>
            <a:pPr algn="l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is a Python library used for working with arrays.</a:t>
            </a:r>
          </a:p>
          <a:p>
            <a:pPr algn="l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was created in 2005 by Travis Oliphant. </a:t>
            </a:r>
          </a:p>
          <a:p>
            <a:pPr algn="l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 source project and you can use it freely.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912AD-7248-49AE-A649-4DB765C8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526" y="117891"/>
            <a:ext cx="2705548" cy="232988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996074-A2B1-430D-8F77-26075DE8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6E9E-335D-4C7E-9FD1-C2FB1B947B43}" type="datetime1">
              <a:rPr lang="en-IN" smtClean="0"/>
              <a:t>27-09-2022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6958B5-C920-49CB-BEC9-5873A7E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FE1C78-02C9-4B84-8531-DCF5A536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0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774B-12DA-4395-9176-3A95947C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3672-1C09-4369-B83D-3C23B2C1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46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arrays are faster and more compact than Python lists.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aims to provide an array object that is up to 50x faster than traditional Python lists.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 consumes less memory and is convenient to use.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uses much less memory to store data and it provides a mechanism of specifying the data types.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ED31-4B16-4A09-B452-8BA353FF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8A91-519F-4CE5-8F0D-C7E097D163B4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3373-479A-4327-BEB1-ECE6B642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326D-B21D-42FB-9F4D-6AF68788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BD185-6761-4E9B-99DE-F4E5D4C9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412" y="46574"/>
            <a:ext cx="2279113" cy="19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3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839-4606-40D1-A328-9D8D6CD9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Autofit/>
          </a:bodyPr>
          <a:lstStyle/>
          <a:p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NumPy program to create an array with the values 1, 7, 13, 105 and determine the size of the memory occupied by the array.</a:t>
            </a:r>
            <a:b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43DB-6285-4006-B7A1-D85490FD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2"/>
            <a:ext cx="10515600" cy="48261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 7, 13, 105])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print("Original array:")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print("Size of the memory occupied by the said array:")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print("%d bytes" % (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X.itemsize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list1= 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([1, 7, 13, 105</a:t>
            </a: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print(list1.__sizeof__())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9CFC-28A3-49A3-B047-89E75AA7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FCF-8AB2-434F-BC6C-31126F18012D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F034-9D2D-415C-9391-B894EC8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6D8C-79D0-452F-8058-934EF1E4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2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4786-7293-42A4-8095-5F69510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1408-2CDA-4F6D-8507-E17BFE98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331"/>
            <a:ext cx="10515600" cy="51065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NumPy: 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 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already installed on a system, then installation of NumPy is very easy.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I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NumPy: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NumPy is installed, import it in your applications by adding the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is usually imported under the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alias.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 alias is an alternate name for referring to the same thing. Create an alias with the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while importing.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2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E20648-849A-4BAD-A8CA-DAA90C8F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6236"/>
            <a:ext cx="0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0" tIns="214245" rIns="-28566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071B-702A-4930-9AAE-81043FA1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B902-63ED-4353-92AB-2FFA3C39BCDF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D3FE-4425-4252-95F3-FBD01E27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77CC-A01E-44D9-879D-5D75A5D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9DBB4-3F61-47DE-843B-3BC01037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00FB-4B9A-4247-9854-4A6BC280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43292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 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numpy.array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 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NumPy Version: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version string is stored under __version__ attribute.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import 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np.__version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CC29-49BA-43D2-80E3-0982A92A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4689-F802-4259-9AFF-34C228F7CFB2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5CD7-6D7D-43A5-9BE0-77042C3A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 Lakshmi Chetana, Assistant Professor,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3177-B251-4211-8EB8-AB98BB3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0479-BF24-4D47-9EFC-5312A3168698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72372-6C7C-46CA-B06E-C154674E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60" y="23154"/>
            <a:ext cx="1225639" cy="10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1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4931</Words>
  <Application>Microsoft Office PowerPoint</Application>
  <PresentationFormat>Widescreen</PresentationFormat>
  <Paragraphs>633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Times New Roman</vt:lpstr>
      <vt:lpstr>Office Theme</vt:lpstr>
      <vt:lpstr> Python NumPy and Pandas (Skill Oriented Course)</vt:lpstr>
      <vt:lpstr>Course Objectives: </vt:lpstr>
      <vt:lpstr>Course Outcomes:  </vt:lpstr>
      <vt:lpstr>Syllabus</vt:lpstr>
      <vt:lpstr>Introduction</vt:lpstr>
      <vt:lpstr>Why NumPy?</vt:lpstr>
      <vt:lpstr>Write a NumPy program to create an array with the values 1, 7, 13, 105 and determine the size of the memory occupied by the array. </vt:lpstr>
      <vt:lpstr>NumPy Basics</vt:lpstr>
      <vt:lpstr>PowerPoint Presentation</vt:lpstr>
      <vt:lpstr>NumPy Lab Exercises </vt:lpstr>
      <vt:lpstr>NumPy Datatypes </vt:lpstr>
      <vt:lpstr>PowerPoint Presentation</vt:lpstr>
      <vt:lpstr>Array Creation Routines</vt:lpstr>
      <vt:lpstr>PowerPoint Presentation</vt:lpstr>
      <vt:lpstr>PowerPoint Presentation</vt:lpstr>
      <vt:lpstr>PowerPoint Presentation</vt:lpstr>
      <vt:lpstr>NumPy Lab Exercise</vt:lpstr>
      <vt:lpstr>PowerPoint Presentation</vt:lpstr>
      <vt:lpstr>Array Indexing: Accessing Single Elements </vt:lpstr>
      <vt:lpstr>Array Slicing: Accessing Subarrays </vt:lpstr>
      <vt:lpstr>PowerPoint Presentation</vt:lpstr>
      <vt:lpstr>PowerPoint Presentation</vt:lpstr>
      <vt:lpstr>Write a program to implement indexing in 1D array</vt:lpstr>
      <vt:lpstr>Write a program to implement indexing in multi-dimensional array</vt:lpstr>
      <vt:lpstr>b) Write a NumPy program to create a 3X4 array using and iterate over it.</vt:lpstr>
      <vt:lpstr>c) Write a NumPy program to create a 3x3 identity matrix, i.e. diagonal elements are 1,the rest are 0.</vt:lpstr>
      <vt:lpstr>NumPy array attributes</vt:lpstr>
      <vt:lpstr>PowerPoint Presentation</vt:lpstr>
      <vt:lpstr>PowerPoint Presentation</vt:lpstr>
      <vt:lpstr>PowerPoint Presentation</vt:lpstr>
      <vt:lpstr>Write a program to display various attributes of an array</vt:lpstr>
      <vt:lpstr>Array Manipulations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Lakshmi Chetana</dc:creator>
  <cp:lastModifiedBy>Lakshmi Chetana V</cp:lastModifiedBy>
  <cp:revision>160</cp:revision>
  <dcterms:created xsi:type="dcterms:W3CDTF">2021-11-17T08:30:05Z</dcterms:created>
  <dcterms:modified xsi:type="dcterms:W3CDTF">2022-09-27T10:48:29Z</dcterms:modified>
</cp:coreProperties>
</file>