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6" r:id="rId1"/>
  </p:sldMasterIdLst>
  <p:notesMasterIdLst>
    <p:notesMasterId r:id="rId39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69" r:id="rId20"/>
    <p:sldId id="270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90" r:id="rId37"/>
    <p:sldId id="29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5867D2A-44B2-0241-A01E-7E2473D67ED4}">
          <p14:sldIdLst>
            <p14:sldId id="256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Internetworking" id="{9281C1B4-3D3B-6641-9DA2-F779A83C923E}">
          <p14:sldIdLst>
            <p14:sldId id="268"/>
            <p14:sldId id="292"/>
            <p14:sldId id="293"/>
            <p14:sldId id="294"/>
            <p14:sldId id="295"/>
            <p14:sldId id="296"/>
            <p14:sldId id="297"/>
            <p14:sldId id="298"/>
            <p14:sldId id="269"/>
            <p14:sldId id="270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/>
    <p:restoredTop sz="86390"/>
  </p:normalViewPr>
  <p:slideViewPr>
    <p:cSldViewPr snapToGrid="0" snapToObjects="1">
      <p:cViewPr>
        <p:scale>
          <a:sx n="120" d="100"/>
          <a:sy n="120" d="100"/>
        </p:scale>
        <p:origin x="-440" y="9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E720-1243-6043-B4C4-6E31C619CC0A}" type="datetimeFigureOut">
              <a:rPr lang="en-US" smtClean="0"/>
              <a:t>3/1/17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6F827-BF4F-384D-AF8B-12EF9B7A0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8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6F827-BF4F-384D-AF8B-12EF9B7A05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1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DDBF0-3636-F349-A63E-87EA8E725129}" type="datetime1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" y="21811"/>
            <a:ext cx="1614123" cy="738586"/>
          </a:xfrm>
          <a:prstGeom prst="rect">
            <a:avLst/>
          </a:prstGeom>
        </p:spPr>
      </p:pic>
      <p:pic>
        <p:nvPicPr>
          <p:cNvPr id="11" name="Picture 10" descr="FREEBSDF_Logo_Pos_CMY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73" y="-428290"/>
            <a:ext cx="2118914" cy="163734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C5E4-A750-3041-8F7B-41CA1ABED345}" type="datetime1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D259-09FA-E243-9ED1-B8CBC4B9338D}" type="datetime1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 &amp; 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47388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（上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996990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DC392-471B-074A-B57B-79F47189A2FB}" type="datetime1">
              <a:rPr lang="en-US" smtClean="0"/>
              <a:t>3/1/17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FE72-FC35-584F-AF27-A73D59AC3D3E}" type="datetime1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924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543987"/>
            <a:ext cx="4937760" cy="4325107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543987"/>
            <a:ext cx="4937760" cy="4325108"/>
          </a:xfrm>
        </p:spPr>
        <p:txBody>
          <a:bodyPr anchor="t" anchorCtr="0"/>
          <a:lstStyle>
            <a:lvl1pPr>
              <a:defRPr sz="2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21EC-5D43-D34E-B7FD-D052953ECF29}" type="datetime1">
              <a:rPr lang="en-US" smtClean="0"/>
              <a:t>3/1/17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428A-18CC-0540-B9D8-A1A05BC877C8}" type="datetime1">
              <a:rPr lang="en-US" smtClean="0"/>
              <a:t>3/1/17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21DE8-283E-BD40-AA91-CBDA5F2BCFB0}" type="datetime1">
              <a:rPr lang="en-US" smtClean="0"/>
              <a:t>3/1/17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6584-D854-0347-A3CB-42458A842856}" type="datetime1">
              <a:rPr lang="en-US" smtClean="0"/>
              <a:t>3/1/17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280FD15-21DF-6949-AFDC-DCC075365FC0}" type="datetime1">
              <a:rPr lang="en-US" smtClean="0"/>
              <a:t>3/1/17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9A0E-A9A1-D248-8DA7-B6A8637FCA12}" type="datetime1">
              <a:rPr lang="en-US" smtClean="0"/>
              <a:t>3/1/17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74608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81989"/>
            <a:ext cx="10058400" cy="42871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fld id="{7DAFD488-C0BF-4946-812D-11E2CE4B0945}" type="datetime1">
              <a:rPr lang="en-US" smtClean="0"/>
              <a:t>3/1/17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Introduction to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9C44C4-0FAD-8046-A5C4-05AB318FA42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28016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79867"/>
            <a:ext cx="1181225" cy="540502"/>
          </a:xfrm>
          <a:prstGeom prst="rect">
            <a:avLst/>
          </a:prstGeom>
        </p:spPr>
      </p:pic>
      <p:pic>
        <p:nvPicPr>
          <p:cNvPr id="12" name="Picture 11" descr="FREEBSDF_Logo_Pos_CMYK.pdf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565" y="5337415"/>
            <a:ext cx="1723748" cy="122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8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Operating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Through tracing, analysis and experimentation</a:t>
            </a:r>
          </a:p>
          <a:p>
            <a:r>
              <a:rPr lang="en-US" dirty="0" err="1" smtClean="0"/>
              <a:t>george</a:t>
            </a:r>
            <a:r>
              <a:rPr lang="en-US" dirty="0"/>
              <a:t> </a:t>
            </a:r>
            <a:r>
              <a:rPr lang="en-US" dirty="0" err="1" smtClean="0"/>
              <a:t>neville-neil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03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 Demonstration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1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and FreeBSD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 smtClean="0"/>
              <a:t>Everyone's TCP/IP Stack</a:t>
            </a:r>
          </a:p>
          <a:p>
            <a:r>
              <a:rPr lang="en-US" dirty="0" smtClean="0"/>
              <a:t>IPv4, IPv6, UDP, TCP, SCTP</a:t>
            </a:r>
          </a:p>
          <a:p>
            <a:r>
              <a:rPr lang="en-US" dirty="0" smtClean="0"/>
              <a:t>Various drivers</a:t>
            </a:r>
          </a:p>
          <a:p>
            <a:r>
              <a:rPr lang="en-US" dirty="0" smtClean="0"/>
              <a:t>Multiple firewalls</a:t>
            </a:r>
          </a:p>
          <a:p>
            <a:r>
              <a:rPr lang="en-US" dirty="0" smtClean="0"/>
              <a:t>Network stack often re-used in other 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7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43305">
              <a:defRPr sz="7440"/>
            </a:lvl1pPr>
          </a:lstStyle>
          <a:p>
            <a:r>
              <a:t>Latency and Bandwidth 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Bandwidth is how much data can be moved per unit of time</a:t>
            </a:r>
          </a:p>
          <a:p>
            <a:r>
              <a:t>Latency is how long it takes any piece of data to go from A to B</a:t>
            </a:r>
          </a:p>
          <a:p>
            <a:r>
              <a:t>Latency has a strong influence on bandwidth</a:t>
            </a:r>
          </a:p>
        </p:txBody>
      </p:sp>
    </p:spTree>
    <p:extLst>
      <p:ext uri="{BB962C8B-B14F-4D97-AF65-F5344CB8AC3E}">
        <p14:creationId xmlns:p14="http://schemas.microsoft.com/office/powerpoint/2010/main" val="165376351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Latency</a:t>
            </a:r>
          </a:p>
        </p:txBody>
      </p:sp>
    </p:spTree>
    <p:extLst>
      <p:ext uri="{BB962C8B-B14F-4D97-AF65-F5344CB8AC3E}">
        <p14:creationId xmlns:p14="http://schemas.microsoft.com/office/powerpoint/2010/main" val="74907832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Latency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15644" indent="-215644" defTabSz="283418">
              <a:spcBef>
                <a:spcPts val="1969"/>
              </a:spcBef>
              <a:defRPr sz="2484"/>
            </a:pPr>
            <a:r>
              <a:t>A nanosecond</a:t>
            </a:r>
          </a:p>
          <a:p>
            <a:pPr marL="215644" indent="-215644" defTabSz="283418">
              <a:spcBef>
                <a:spcPts val="1969"/>
              </a:spcBef>
              <a:defRPr sz="2484"/>
            </a:pPr>
            <a:r>
              <a:t>A microseconds</a:t>
            </a:r>
          </a:p>
          <a:p>
            <a:pPr marL="215644" indent="-215644" defTabSz="283418">
              <a:spcBef>
                <a:spcPts val="1969"/>
              </a:spcBef>
              <a:defRPr sz="2484"/>
            </a:pPr>
            <a:r>
              <a:t>Impediments</a:t>
            </a:r>
          </a:p>
          <a:p>
            <a:pPr marL="215644" indent="-215644" defTabSz="283418">
              <a:spcBef>
                <a:spcPts val="1969"/>
              </a:spcBef>
              <a:defRPr sz="2484"/>
            </a:pPr>
            <a:r>
              <a:t>Switches</a:t>
            </a:r>
          </a:p>
          <a:p>
            <a:pPr marL="215644" indent="-215644" defTabSz="283418">
              <a:spcBef>
                <a:spcPts val="1969"/>
              </a:spcBef>
              <a:defRPr sz="2484"/>
            </a:pPr>
            <a:r>
              <a:t>Routers</a:t>
            </a:r>
          </a:p>
          <a:p>
            <a:pPr marL="215644" indent="-215644" defTabSz="283418">
              <a:spcBef>
                <a:spcPts val="1969"/>
              </a:spcBef>
              <a:defRPr sz="2484"/>
            </a:pPr>
            <a:r>
              <a:t>Links</a:t>
            </a:r>
          </a:p>
          <a:p>
            <a:pPr marL="215644" indent="-215644" defTabSz="283418">
              <a:spcBef>
                <a:spcPts val="1969"/>
              </a:spcBef>
              <a:defRPr sz="2484"/>
            </a:pPr>
            <a:r>
              <a:t>Firewalls</a:t>
            </a:r>
          </a:p>
        </p:txBody>
      </p:sp>
    </p:spTree>
    <p:extLst>
      <p:ext uri="{BB962C8B-B14F-4D97-AF65-F5344CB8AC3E}">
        <p14:creationId xmlns:p14="http://schemas.microsoft.com/office/powerpoint/2010/main" val="121020233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Longest known path</a:t>
            </a:r>
          </a:p>
        </p:txBody>
      </p:sp>
      <p:sp>
        <p:nvSpPr>
          <p:cNvPr id="131" name="Shape 13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298999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73201">
              <a:defRPr sz="6480"/>
            </a:lvl1pPr>
          </a:lstStyle>
          <a:p>
            <a:r>
              <a:t>Effect on state maintenance</a:t>
            </a:r>
          </a:p>
        </p:txBody>
      </p:sp>
      <p:sp>
        <p:nvSpPr>
          <p:cNvPr id="134" name="Shape 13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09423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Stop and go protocol</a:t>
            </a:r>
          </a:p>
        </p:txBody>
      </p:sp>
      <p:sp>
        <p:nvSpPr>
          <p:cNvPr id="137" name="Shape 13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555732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Sliding window</a:t>
            </a:r>
          </a:p>
        </p:txBody>
      </p:sp>
      <p:sp>
        <p:nvSpPr>
          <p:cNvPr id="140" name="Shape 1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998714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Networking: The ISO Model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 smtClean="0"/>
              <a:t>Canonical description of network protocols</a:t>
            </a:r>
          </a:p>
          <a:p>
            <a:r>
              <a:rPr lang="en-US" dirty="0" smtClean="0"/>
              <a:t>Each protocol is layered on top of another</a:t>
            </a:r>
          </a:p>
          <a:p>
            <a:r>
              <a:rPr lang="en-US" dirty="0" smtClean="0"/>
              <a:t>Seven layers in all</a:t>
            </a:r>
          </a:p>
          <a:p>
            <a:r>
              <a:rPr lang="en-US" dirty="0" smtClean="0"/>
              <a:t>Beware Van Jacobsen's warning!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5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IPC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Sharing</a:t>
            </a:r>
          </a:p>
          <a:p>
            <a:r>
              <a:rPr lang="en-US" dirty="0" smtClean="0"/>
              <a:t>Signaling events</a:t>
            </a:r>
          </a:p>
          <a:p>
            <a:r>
              <a:rPr lang="en-US" dirty="0" smtClean="0"/>
              <a:t>Control of multiple processes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97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and Layering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686190" y="5325636"/>
            <a:ext cx="2041451" cy="60605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Physical</a:t>
            </a:r>
            <a:endParaRPr lang="en-US">
              <a:ln w="0">
                <a:noFill/>
              </a:ln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6189" y="4719581"/>
            <a:ext cx="2041451" cy="60605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Link</a:t>
            </a:r>
            <a:endParaRPr lang="en-US" dirty="0">
              <a:ln w="0">
                <a:noFill/>
              </a:ln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86188" y="4113526"/>
            <a:ext cx="2041451" cy="60605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Network</a:t>
            </a:r>
            <a:endParaRPr lang="en-US" dirty="0">
              <a:ln w="0">
                <a:noFill/>
              </a:ln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86188" y="3507471"/>
            <a:ext cx="2041451" cy="60605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Transport</a:t>
            </a:r>
            <a:endParaRPr lang="en-US" dirty="0">
              <a:ln w="0">
                <a:noFill/>
              </a:ln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86187" y="2901416"/>
            <a:ext cx="2041451" cy="60605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Session</a:t>
            </a:r>
            <a:endParaRPr lang="en-US" dirty="0">
              <a:ln w="0">
                <a:noFill/>
              </a:ln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86185" y="2295360"/>
            <a:ext cx="2041451" cy="60605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Presentation</a:t>
            </a:r>
            <a:endParaRPr lang="en-US" dirty="0">
              <a:ln w="0">
                <a:noFill/>
              </a:ln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86185" y="1689306"/>
            <a:ext cx="2041451" cy="60605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</a:t>
            </a:r>
            <a:endParaRPr lang="en-US" dirty="0">
              <a:ln w="0">
                <a:noFill/>
              </a:ln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56979" y="5325636"/>
            <a:ext cx="2041451" cy="606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Wire, Fiber. Radio.</a:t>
            </a:r>
            <a:endParaRPr lang="en-US" dirty="0">
              <a:ln w="0">
                <a:noFill/>
              </a:ln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6969" y="4719578"/>
            <a:ext cx="2041451" cy="606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Ethernet, 802.11</a:t>
            </a:r>
            <a:endParaRPr lang="en-US" dirty="0">
              <a:ln w="0">
                <a:noFill/>
              </a:ln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56969" y="4113524"/>
            <a:ext cx="2041451" cy="606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IPv4, IPv6</a:t>
            </a:r>
            <a:endParaRPr lang="en-US" dirty="0">
              <a:ln w="0">
                <a:noFill/>
              </a:ln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56970" y="3507470"/>
            <a:ext cx="2041451" cy="606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TCP, UDP, SCTP</a:t>
            </a:r>
            <a:endParaRPr lang="en-US" dirty="0">
              <a:ln w="0">
                <a:noFill/>
              </a:ln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556971" y="2901415"/>
            <a:ext cx="2041451" cy="6060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HTTPS?</a:t>
            </a:r>
            <a:endParaRPr lang="en-US" dirty="0">
              <a:ln w="0">
                <a:noFill/>
              </a:ln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556972" y="2295360"/>
            <a:ext cx="2041451" cy="6060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HTTPS?</a:t>
            </a:r>
            <a:endParaRPr lang="en-US" dirty="0">
              <a:ln w="0">
                <a:noFill/>
              </a:ln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56972" y="1689306"/>
            <a:ext cx="2041451" cy="6060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HTTPS?</a:t>
            </a:r>
            <a:endParaRPr lang="en-US" dirty="0">
              <a:ln w="0"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54613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User Program View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 smtClean="0"/>
              <a:t>User programs use sockets</a:t>
            </a:r>
          </a:p>
          <a:p>
            <a:r>
              <a:rPr lang="en-US" dirty="0" smtClean="0"/>
              <a:t>Network programs follow UNIX model</a:t>
            </a:r>
          </a:p>
          <a:p>
            <a:r>
              <a:rPr lang="en-US" dirty="0" smtClean="0"/>
              <a:t>Flexible interfaces for different protocols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30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 smtClean="0"/>
              <a:t>Main programmer interface to networking</a:t>
            </a:r>
          </a:p>
          <a:p>
            <a:r>
              <a:rPr lang="en-US" dirty="0" smtClean="0"/>
              <a:t>Generic API</a:t>
            </a:r>
          </a:p>
          <a:p>
            <a:r>
              <a:rPr lang="en-US" dirty="0" smtClean="0"/>
              <a:t>Attempts to support read/write semantics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socket() </a:t>
            </a:r>
            <a:r>
              <a:rPr lang="en-US" dirty="0" smtClean="0"/>
              <a:t>is the equivalent of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open()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71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System Calls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39163"/>
              </p:ext>
            </p:extLst>
          </p:nvPr>
        </p:nvGraphicFramePr>
        <p:xfrm>
          <a:off x="1097280" y="1590538"/>
          <a:ext cx="9939316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9658"/>
                <a:gridCol w="4969658"/>
              </a:tblGrid>
              <a:tr h="329834">
                <a:tc>
                  <a:txBody>
                    <a:bodyPr/>
                    <a:lstStyle/>
                    <a:p>
                      <a:r>
                        <a:rPr lang="en-US" dirty="0" smtClean="0"/>
                        <a:t>System 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socket()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a file descriptor.</a:t>
                      </a:r>
                      <a:r>
                        <a:rPr lang="en-US" baseline="0" dirty="0" smtClean="0"/>
                        <a:t>  Called first.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connect()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Connect to a remote system.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bind()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Bind a local</a:t>
                      </a:r>
                      <a:r>
                        <a:rPr lang="en-US" baseline="0" dirty="0" smtClean="0"/>
                        <a:t> port for incoming connections.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listen()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Listen for new connections.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accept()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ccept a new connection.  Creates a new socket.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45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Transferring Data on Sockets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124193"/>
              </p:ext>
            </p:extLst>
          </p:nvPr>
        </p:nvGraphicFramePr>
        <p:xfrm>
          <a:off x="2136908" y="1655331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System 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Just like a file read()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write()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Just like a file write()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recv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Receive a single message or datagram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send()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Send a single message or datagram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recvmsg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 </a:t>
                      </a:r>
                      <a:r>
                        <a:rPr lang="en-US" dirty="0" err="1" smtClean="0"/>
                        <a:t>recv</a:t>
                      </a:r>
                      <a:r>
                        <a:rPr lang="en-US" dirty="0" smtClean="0"/>
                        <a:t>() with extra meta-data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sendmsg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 send() with extra meta-data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01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Stack Internals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161" y="1454365"/>
            <a:ext cx="6068828" cy="471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2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UDP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 smtClean="0"/>
              <a:t> Simplest transport protocol</a:t>
            </a:r>
          </a:p>
          <a:p>
            <a:r>
              <a:rPr lang="en-US" dirty="0" smtClean="0"/>
              <a:t>No states to maintain</a:t>
            </a:r>
          </a:p>
          <a:p>
            <a:r>
              <a:rPr lang="en-US" dirty="0" smtClean="0"/>
              <a:t>Data is sent immediately</a:t>
            </a:r>
          </a:p>
          <a:p>
            <a:r>
              <a:rPr lang="en-US" dirty="0" smtClean="0"/>
              <a:t>Supports multicast</a:t>
            </a:r>
          </a:p>
          <a:p>
            <a:r>
              <a:rPr lang="en-US" dirty="0" smtClean="0"/>
              <a:t>Only </a:t>
            </a:r>
            <a:r>
              <a:rPr lang="en-US" dirty="0" err="1" smtClean="0"/>
              <a:t>DTrace</a:t>
            </a:r>
            <a:r>
              <a:rPr lang="en-US" dirty="0" smtClean="0"/>
              <a:t> probes are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send</a:t>
            </a:r>
            <a:r>
              <a:rPr lang="en-US" dirty="0" smtClean="0"/>
              <a:t> and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receive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29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 smtClean="0"/>
              <a:t>Transmission Control Protocol</a:t>
            </a:r>
          </a:p>
          <a:p>
            <a:r>
              <a:rPr lang="en-US" dirty="0" smtClean="0"/>
              <a:t>Stream based</a:t>
            </a:r>
          </a:p>
          <a:p>
            <a:r>
              <a:rPr lang="en-US" dirty="0" smtClean="0"/>
              <a:t>In order delivery</a:t>
            </a:r>
          </a:p>
          <a:p>
            <a:r>
              <a:rPr lang="en-US" dirty="0" smtClean="0"/>
              <a:t>Maintains the </a:t>
            </a:r>
            <a:r>
              <a:rPr lang="en-US" i="1" dirty="0" smtClean="0"/>
              <a:t>illusion</a:t>
            </a:r>
            <a:r>
              <a:rPr lang="en-US" dirty="0" smtClean="0"/>
              <a:t> of a byte 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58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Way Handshake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 smtClean="0"/>
              <a:t>Initiating a connection between two nodes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Start a connection with a Synchronize (SYN) packet.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Acknowledge the first SYN and initiate a full connection (SYN/ACK)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Acknowledge the second SYN.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18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a Connection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698989" y="1998921"/>
            <a:ext cx="31898" cy="41679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7583956" y="1998921"/>
            <a:ext cx="31898" cy="41679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44617" y="1998921"/>
            <a:ext cx="1594884" cy="52354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Closed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711547" y="2009554"/>
            <a:ext cx="1594884" cy="52354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Closed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711547" y="2789631"/>
            <a:ext cx="1594884" cy="52354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 RCVD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944617" y="2789631"/>
            <a:ext cx="1594884" cy="52354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 SENT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944617" y="4032651"/>
            <a:ext cx="1594884" cy="52354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ESTABLISHED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711547" y="5054872"/>
            <a:ext cx="1594884" cy="52354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ESTABLISHED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4698989" y="2255565"/>
            <a:ext cx="2884967" cy="827877"/>
            <a:chOff x="4827181" y="1925956"/>
            <a:chExt cx="2884967" cy="827877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4827181" y="1931083"/>
              <a:ext cx="2884967" cy="8227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964933" y="1925956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SYN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714938" y="3351609"/>
            <a:ext cx="2884967" cy="942813"/>
            <a:chOff x="4843130" y="3022000"/>
            <a:chExt cx="2884967" cy="942813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4843130" y="3189767"/>
              <a:ext cx="2884967" cy="7750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719400" y="3022000"/>
              <a:ext cx="11324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SYN/ACK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730887" y="4547601"/>
            <a:ext cx="2900916" cy="769042"/>
            <a:chOff x="4859079" y="4217992"/>
            <a:chExt cx="2900916" cy="769042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4859079" y="4359713"/>
              <a:ext cx="2900916" cy="6273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963859" y="4217992"/>
              <a:ext cx="643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ACK</a:t>
              </a:r>
              <a:endParaRPr lang="en-US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274753" y="1415297"/>
            <a:ext cx="8803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Client</a:t>
            </a:r>
            <a:endParaRPr lang="en-US" sz="2200" dirty="0"/>
          </a:p>
        </p:txBody>
      </p:sp>
      <p:sp>
        <p:nvSpPr>
          <p:cNvPr id="34" name="TextBox 33"/>
          <p:cNvSpPr txBox="1"/>
          <p:nvPr/>
        </p:nvSpPr>
        <p:spPr>
          <a:xfrm>
            <a:off x="7116841" y="1417747"/>
            <a:ext cx="9342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Server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872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0" grpId="1" animBg="1"/>
      <p:bldP spid="22" grpId="0" animBg="1"/>
      <p:bldP spid="22" grpId="1" animBg="1"/>
      <p:bldP spid="23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Mechanisms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Shared files</a:t>
            </a:r>
          </a:p>
          <a:p>
            <a:r>
              <a:rPr lang="en-US" dirty="0" smtClean="0"/>
              <a:t>Semaphores and </a:t>
            </a:r>
            <a:r>
              <a:rPr lang="en-US" dirty="0" err="1" smtClean="0"/>
              <a:t>Mutexes</a:t>
            </a:r>
            <a:endParaRPr lang="en-US" dirty="0" smtClean="0"/>
          </a:p>
          <a:p>
            <a:r>
              <a:rPr lang="en-US" dirty="0" smtClean="0"/>
              <a:t>Signals</a:t>
            </a:r>
          </a:p>
          <a:p>
            <a:r>
              <a:rPr lang="en-US" dirty="0" smtClean="0"/>
              <a:t>Sockets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73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</a:t>
            </a:r>
            <a:r>
              <a:rPr lang="en-US" dirty="0" smtClean="0"/>
              <a:t>Setup States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881097"/>
              </p:ext>
            </p:extLst>
          </p:nvPr>
        </p:nvGraphicFramePr>
        <p:xfrm>
          <a:off x="2062480" y="1517108"/>
          <a:ext cx="8128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CLOSED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Socket is ready for use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SYN SENT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Client</a:t>
                      </a:r>
                      <a:r>
                        <a:rPr lang="en-US" baseline="0" dirty="0" smtClean="0"/>
                        <a:t> has sent a SYN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SYN RECVD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Server</a:t>
                      </a:r>
                      <a:r>
                        <a:rPr lang="en-US" baseline="0" dirty="0" smtClean="0"/>
                        <a:t> has received SYN and replied with SYN/ACK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ESTABLISHED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Communication can</a:t>
                      </a:r>
                      <a:r>
                        <a:rPr lang="en-US" baseline="0" dirty="0" smtClean="0"/>
                        <a:t> proceed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06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Data Flow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 smtClean="0"/>
              <a:t>After the connection is set up</a:t>
            </a:r>
          </a:p>
          <a:p>
            <a:r>
              <a:rPr lang="en-US" dirty="0" smtClean="0"/>
              <a:t>Maintaining proper data transmission</a:t>
            </a:r>
          </a:p>
          <a:p>
            <a:r>
              <a:rPr lang="en-US" dirty="0" smtClean="0"/>
              <a:t>Sequence Numbers</a:t>
            </a:r>
          </a:p>
          <a:p>
            <a:r>
              <a:rPr lang="en-US" dirty="0" smtClean="0"/>
              <a:t>Acknowledgements</a:t>
            </a:r>
          </a:p>
          <a:p>
            <a:r>
              <a:rPr lang="en-US" dirty="0" smtClean="0"/>
              <a:t>The sliding window</a:t>
            </a:r>
          </a:p>
          <a:p>
            <a:r>
              <a:rPr lang="en-US" dirty="0" smtClean="0"/>
              <a:t>Congestion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45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Sliding Window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080204" y="3544684"/>
            <a:ext cx="1286540" cy="531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701516" y="3544684"/>
            <a:ext cx="1286540" cy="531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96247" y="3544684"/>
            <a:ext cx="1286540" cy="531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90978" y="3544684"/>
            <a:ext cx="1286540" cy="531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69761" y="3544684"/>
            <a:ext cx="1286540" cy="531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91073" y="3544684"/>
            <a:ext cx="1286540" cy="531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5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Way Close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 smtClean="0"/>
              <a:t>Closing a connection between two nodes</a:t>
            </a:r>
          </a:p>
          <a:p>
            <a:r>
              <a:rPr lang="en-US" dirty="0" smtClean="0"/>
              <a:t>Each node must close its side of the connection</a:t>
            </a:r>
          </a:p>
          <a:p>
            <a:r>
              <a:rPr lang="en-US" dirty="0" smtClean="0"/>
              <a:t>More complicated than opening a connection. </a:t>
            </a:r>
          </a:p>
          <a:p>
            <a:r>
              <a:rPr lang="en-US" dirty="0" smtClean="0"/>
              <a:t>Connections may be left half open</a:t>
            </a:r>
          </a:p>
          <a:p>
            <a:pPr lvl="1"/>
            <a:r>
              <a:rPr lang="en-US" dirty="0" smtClean="0"/>
              <a:t>as they are full duplex</a:t>
            </a:r>
          </a:p>
          <a:p>
            <a:pPr lvl="1"/>
            <a:r>
              <a:rPr lang="en-US" dirty="0" smtClean="0"/>
              <a:t>But this is not very common</a:t>
            </a:r>
          </a:p>
        </p:txBody>
      </p:sp>
    </p:spTree>
    <p:extLst>
      <p:ext uri="{BB962C8B-B14F-4D97-AF65-F5344CB8AC3E}">
        <p14:creationId xmlns:p14="http://schemas.microsoft.com/office/powerpoint/2010/main" val="138467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a Connection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698989" y="1998921"/>
            <a:ext cx="31898" cy="41679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7583956" y="1998921"/>
            <a:ext cx="31898" cy="41679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705463" y="3170198"/>
            <a:ext cx="1594884" cy="52354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CLOSE WAIT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944617" y="2789631"/>
            <a:ext cx="1594884" cy="52354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 WAIT 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44617" y="1956289"/>
            <a:ext cx="1594884" cy="52354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ESTABLISHED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11547" y="1999245"/>
            <a:ext cx="1594884" cy="52354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ESTABLISHED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698989" y="2255565"/>
            <a:ext cx="2884967" cy="827877"/>
            <a:chOff x="4827181" y="1925956"/>
            <a:chExt cx="2884967" cy="827877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4827181" y="1931083"/>
              <a:ext cx="2884967" cy="8227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964933" y="1925956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FIN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706963" y="3225163"/>
            <a:ext cx="2884967" cy="942813"/>
            <a:chOff x="4843130" y="3022000"/>
            <a:chExt cx="2884967" cy="942813"/>
          </a:xfrm>
        </p:grpSpPr>
        <p:cxnSp>
          <p:nvCxnSpPr>
            <p:cNvPr id="16" name="Straight Arrow Connector 15"/>
            <p:cNvCxnSpPr/>
            <p:nvPr/>
          </p:nvCxnSpPr>
          <p:spPr>
            <a:xfrm flipH="1">
              <a:off x="4843130" y="3189767"/>
              <a:ext cx="2884967" cy="7750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719400" y="3022000"/>
              <a:ext cx="643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ACK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698989" y="5209604"/>
            <a:ext cx="2900916" cy="769042"/>
            <a:chOff x="4859079" y="4217992"/>
            <a:chExt cx="2900916" cy="769042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4859079" y="4359713"/>
              <a:ext cx="2900916" cy="6273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963859" y="4217992"/>
              <a:ext cx="643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ACK</a:t>
              </a:r>
              <a:endParaRPr 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274753" y="1415297"/>
            <a:ext cx="8803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Client</a:t>
            </a:r>
            <a:endParaRPr lang="en-US" sz="2200" dirty="0"/>
          </a:p>
        </p:txBody>
      </p:sp>
      <p:sp>
        <p:nvSpPr>
          <p:cNvPr id="22" name="TextBox 21"/>
          <p:cNvSpPr txBox="1"/>
          <p:nvPr/>
        </p:nvSpPr>
        <p:spPr>
          <a:xfrm>
            <a:off x="7116841" y="1417747"/>
            <a:ext cx="9342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Server</a:t>
            </a:r>
            <a:endParaRPr lang="en-US" sz="22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4713570" y="4113508"/>
            <a:ext cx="2884967" cy="942813"/>
            <a:chOff x="4843130" y="3022000"/>
            <a:chExt cx="2884967" cy="942813"/>
          </a:xfrm>
        </p:grpSpPr>
        <p:cxnSp>
          <p:nvCxnSpPr>
            <p:cNvPr id="24" name="Straight Arrow Connector 23"/>
            <p:cNvCxnSpPr/>
            <p:nvPr/>
          </p:nvCxnSpPr>
          <p:spPr>
            <a:xfrm flipH="1">
              <a:off x="4843130" y="3189767"/>
              <a:ext cx="2884967" cy="7750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719400" y="3022000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FIN</a:t>
              </a:r>
              <a:endParaRPr lang="en-US" dirty="0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7705463" y="4722534"/>
            <a:ext cx="1594884" cy="52354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LAST ACK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944617" y="3906205"/>
            <a:ext cx="1594884" cy="52354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 </a:t>
            </a:r>
            <a:r>
              <a:rPr lang="en-US" smtClean="0"/>
              <a:t>WAIT 2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973202" y="4761008"/>
            <a:ext cx="1594884" cy="52354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 WAIT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712181" y="5643341"/>
            <a:ext cx="1594884" cy="52354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CLOSED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963006" y="5643341"/>
            <a:ext cx="1594884" cy="52354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CLOSED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35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26" grpId="1" animBg="1"/>
      <p:bldP spid="27" grpId="0" animBg="1"/>
      <p:bldP spid="28" grpId="0" animBg="1"/>
      <p:bldP spid="29" grpId="0" animBg="1"/>
      <p:bldP spid="3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Closing States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213986"/>
              </p:ext>
            </p:extLst>
          </p:nvPr>
        </p:nvGraphicFramePr>
        <p:xfrm>
          <a:off x="1852073" y="1585458"/>
          <a:ext cx="854881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4407"/>
                <a:gridCol w="42744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FIN WAIT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Client</a:t>
                      </a:r>
                      <a:r>
                        <a:rPr lang="en-US" baseline="0" dirty="0" smtClean="0"/>
                        <a:t> has initiated a close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FIN WAIT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Client has ACK of its FIN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CLOSE WAIT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Server has </a:t>
                      </a:r>
                      <a:r>
                        <a:rPr lang="en-US" dirty="0" err="1" smtClean="0"/>
                        <a:t>ACK’d</a:t>
                      </a:r>
                      <a:r>
                        <a:rPr lang="en-US" dirty="0" smtClean="0"/>
                        <a:t> Client’s FIN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LAST</a:t>
                      </a:r>
                      <a:r>
                        <a:rPr lang="en-US" baseline="0" dirty="0" smtClean="0"/>
                        <a:t> 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Server awaits</a:t>
                      </a:r>
                      <a:r>
                        <a:rPr lang="en-US" baseline="0" dirty="0" smtClean="0"/>
                        <a:t> ACK of its FIN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 WAIT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Wai</a:t>
                      </a:r>
                      <a:r>
                        <a:rPr lang="en-US" baseline="0" dirty="0" smtClean="0"/>
                        <a:t>t for packets to drain from the network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879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DTrace</a:t>
            </a:r>
            <a:r>
              <a:rPr lang="en-US" dirty="0" smtClean="0"/>
              <a:t> and Networking Walkthrough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8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Review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Signals</a:t>
            </a:r>
          </a:p>
          <a:p>
            <a:r>
              <a:rPr lang="en-US" dirty="0" smtClean="0"/>
              <a:t>Pipes</a:t>
            </a:r>
          </a:p>
          <a:p>
            <a:r>
              <a:rPr lang="en-US" dirty="0" smtClean="0"/>
              <a:t>Sockets</a:t>
            </a:r>
          </a:p>
          <a:p>
            <a:r>
              <a:rPr lang="en-US" dirty="0" smtClean="0"/>
              <a:t>The Network Stack</a:t>
            </a:r>
          </a:p>
          <a:p>
            <a:r>
              <a:rPr lang="en-US" dirty="0" smtClean="0"/>
              <a:t>TCP and its States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2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Relationship to Networking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Extension of mechanisms across machines</a:t>
            </a:r>
          </a:p>
          <a:p>
            <a:r>
              <a:rPr lang="en-US" dirty="0" smtClean="0"/>
              <a:t>Everything is a byte stream</a:t>
            </a:r>
          </a:p>
          <a:p>
            <a:r>
              <a:rPr lang="en-US" dirty="0" smtClean="0"/>
              <a:t>No record boundaries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5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hardware interrupt model</a:t>
            </a:r>
          </a:p>
          <a:p>
            <a:r>
              <a:rPr lang="en-US" dirty="0" smtClean="0"/>
              <a:t>Not useful for data transfer</a:t>
            </a:r>
          </a:p>
          <a:p>
            <a:r>
              <a:rPr lang="en-US" dirty="0" smtClean="0"/>
              <a:t>Catch and process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14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Handling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raises a signal</a:t>
            </a:r>
          </a:p>
          <a:p>
            <a:r>
              <a:rPr lang="en-US" dirty="0"/>
              <a:t>D</a:t>
            </a:r>
            <a:r>
              <a:rPr lang="en-US" dirty="0" smtClean="0"/>
              <a:t>estination catches the signal    </a:t>
            </a:r>
          </a:p>
          <a:p>
            <a:r>
              <a:rPr lang="en-US" dirty="0" smtClean="0"/>
              <a:t>Uncaught signals cause a program to exit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48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Signals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91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Tracing Signals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55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Earliest bulk data IPC</a:t>
            </a:r>
          </a:p>
          <a:p>
            <a:r>
              <a:rPr lang="en-US" dirty="0" smtClean="0"/>
              <a:t>Key innovation of UNIX systems</a:t>
            </a:r>
          </a:p>
          <a:p>
            <a:r>
              <a:rPr lang="en-US" dirty="0" smtClean="0"/>
              <a:t>Depends on file descriptors</a:t>
            </a:r>
            <a:endParaRPr lang="en-US" dirty="0"/>
          </a:p>
          <a:p>
            <a:pPr lvl="1"/>
            <a:r>
              <a:rPr lang="en-US" dirty="0" smtClean="0"/>
              <a:t>STDIN (0)</a:t>
            </a:r>
          </a:p>
          <a:p>
            <a:pPr lvl="1"/>
            <a:r>
              <a:rPr lang="en-US" dirty="0" smtClean="0"/>
              <a:t>STDOUT (1)</a:t>
            </a:r>
          </a:p>
          <a:p>
            <a:pPr lvl="1"/>
            <a:r>
              <a:rPr lang="en-US" dirty="0" smtClean="0"/>
              <a:t>STDERR (2)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Operating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86513"/>
      </p:ext>
    </p:extLst>
  </p:cSld>
  <p:clrMapOvr>
    <a:masterClrMapping/>
  </p:clrMapOvr>
</p:sld>
</file>

<file path=ppt/theme/theme1.xml><?xml version="1.0" encoding="utf-8"?>
<a:theme xmlns:a="http://schemas.openxmlformats.org/drawingml/2006/main" name="FreeBSDFoundation">
  <a:themeElements>
    <a:clrScheme name="FreeBSDFoundation 1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FF2602"/>
      </a:accent1>
      <a:accent2>
        <a:srgbClr val="C01C01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ro" id="{567CD34F-8C25-AE48-800D-72123D3B90C9}" vid="{CA665514-E0ED-3348-B1CE-09C2839DC1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teachbsd</Template>
  <TotalTime>138</TotalTime>
  <Words>803</Words>
  <Application>Microsoft Macintosh PowerPoint</Application>
  <PresentationFormat>Widescreen</PresentationFormat>
  <Paragraphs>235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Calibri</vt:lpstr>
      <vt:lpstr>Courier</vt:lpstr>
      <vt:lpstr>Gill Sans MT</vt:lpstr>
      <vt:lpstr>FreeBSDFoundation</vt:lpstr>
      <vt:lpstr>Introduction to Operating Systems</vt:lpstr>
      <vt:lpstr>Goals of IPC</vt:lpstr>
      <vt:lpstr>Mechanisms</vt:lpstr>
      <vt:lpstr>Relationship to Networking</vt:lpstr>
      <vt:lpstr>Signals</vt:lpstr>
      <vt:lpstr>Signal Handling</vt:lpstr>
      <vt:lpstr>Available Signals</vt:lpstr>
      <vt:lpstr>Tracing Signals</vt:lpstr>
      <vt:lpstr>Pipes</vt:lpstr>
      <vt:lpstr>Pipe Demonstration</vt:lpstr>
      <vt:lpstr>Networking and FreeBSD</vt:lpstr>
      <vt:lpstr>Latency and Bandwidth </vt:lpstr>
      <vt:lpstr>Latency</vt:lpstr>
      <vt:lpstr>Latency</vt:lpstr>
      <vt:lpstr>Longest known path</vt:lpstr>
      <vt:lpstr>Effect on state maintenance</vt:lpstr>
      <vt:lpstr>Stop and go protocol</vt:lpstr>
      <vt:lpstr>Sliding window</vt:lpstr>
      <vt:lpstr>Networking: The ISO Model</vt:lpstr>
      <vt:lpstr>Networking and Layering</vt:lpstr>
      <vt:lpstr>The User Program View</vt:lpstr>
      <vt:lpstr>Sockets</vt:lpstr>
      <vt:lpstr>Socket System Calls</vt:lpstr>
      <vt:lpstr>Transferring Data on Sockets</vt:lpstr>
      <vt:lpstr>Network Stack Internals</vt:lpstr>
      <vt:lpstr>UDP</vt:lpstr>
      <vt:lpstr>TCP</vt:lpstr>
      <vt:lpstr>Three Way Handshake</vt:lpstr>
      <vt:lpstr>Starting a Connection</vt:lpstr>
      <vt:lpstr>TCP Setup States</vt:lpstr>
      <vt:lpstr>TCP Data Flow</vt:lpstr>
      <vt:lpstr>The Sliding Window</vt:lpstr>
      <vt:lpstr>Four Way Close</vt:lpstr>
      <vt:lpstr>Closing a Connection</vt:lpstr>
      <vt:lpstr>TCP Closing States</vt:lpstr>
      <vt:lpstr>DTrace and Networking Walkthrough</vt:lpstr>
      <vt:lpstr>Communication Review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Look Inside FreeBSD with DTrace</dc:title>
  <dc:creator>George Neville-Neil</dc:creator>
  <cp:lastModifiedBy>George Neville-Neil</cp:lastModifiedBy>
  <cp:revision>30</cp:revision>
  <dcterms:created xsi:type="dcterms:W3CDTF">2017-01-16T20:21:20Z</dcterms:created>
  <dcterms:modified xsi:type="dcterms:W3CDTF">2017-03-01T15:57:52Z</dcterms:modified>
</cp:coreProperties>
</file>