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55"/>
  </p:notesMasterIdLst>
  <p:sldIdLst>
    <p:sldId id="256" r:id="rId2"/>
    <p:sldId id="257" r:id="rId3"/>
    <p:sldId id="267" r:id="rId4"/>
    <p:sldId id="310" r:id="rId5"/>
    <p:sldId id="311" r:id="rId6"/>
    <p:sldId id="268" r:id="rId7"/>
    <p:sldId id="269" r:id="rId8"/>
    <p:sldId id="270" r:id="rId9"/>
    <p:sldId id="271" r:id="rId10"/>
    <p:sldId id="258" r:id="rId11"/>
    <p:sldId id="259" r:id="rId12"/>
    <p:sldId id="260" r:id="rId13"/>
    <p:sldId id="262" r:id="rId14"/>
    <p:sldId id="263" r:id="rId15"/>
    <p:sldId id="272" r:id="rId16"/>
    <p:sldId id="309" r:id="rId17"/>
    <p:sldId id="273" r:id="rId18"/>
    <p:sldId id="264" r:id="rId19"/>
    <p:sldId id="298" r:id="rId20"/>
    <p:sldId id="300" r:id="rId21"/>
    <p:sldId id="302" r:id="rId22"/>
    <p:sldId id="301" r:id="rId23"/>
    <p:sldId id="305" r:id="rId24"/>
    <p:sldId id="303" r:id="rId25"/>
    <p:sldId id="304" r:id="rId26"/>
    <p:sldId id="306" r:id="rId27"/>
    <p:sldId id="307" r:id="rId28"/>
    <p:sldId id="308" r:id="rId29"/>
    <p:sldId id="265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562787-C9A2-CB44-8026-A8DC61A67F3D}">
          <p14:sldIdLst>
            <p14:sldId id="256"/>
          </p14:sldIdLst>
        </p14:section>
        <p14:section name="Course Overview" id="{6AC279BA-45F4-984E-8DA5-B5B086E6E074}">
          <p14:sldIdLst>
            <p14:sldId id="257"/>
            <p14:sldId id="267"/>
            <p14:sldId id="310"/>
            <p14:sldId id="311"/>
            <p14:sldId id="268"/>
            <p14:sldId id="269"/>
            <p14:sldId id="270"/>
          </p14:sldIdLst>
        </p14:section>
        <p14:section name="High Level Overview" id="{32163F9F-26E4-FA49-B916-FE9A3D2E4947}">
          <p14:sldIdLst>
            <p14:sldId id="271"/>
            <p14:sldId id="258"/>
            <p14:sldId id="259"/>
            <p14:sldId id="260"/>
            <p14:sldId id="262"/>
            <p14:sldId id="263"/>
            <p14:sldId id="272"/>
            <p14:sldId id="309"/>
            <p14:sldId id="273"/>
            <p14:sldId id="264"/>
            <p14:sldId id="298"/>
            <p14:sldId id="300"/>
            <p14:sldId id="302"/>
            <p14:sldId id="301"/>
            <p14:sldId id="305"/>
            <p14:sldId id="303"/>
            <p14:sldId id="304"/>
            <p14:sldId id="306"/>
            <p14:sldId id="307"/>
            <p14:sldId id="308"/>
            <p14:sldId id="265"/>
          </p14:sldIdLst>
        </p14:section>
        <p14:section name="History" id="{0F2E327E-38C5-194E-A6C9-9E77AC60E121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Example System" id="{49056E08-DE9D-7846-9B4C-4B124808A48A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Introduction to Tracing" id="{34CF4CCF-E20A-1045-85DB-BE606A2C283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/>
    <p:restoredTop sz="94685"/>
  </p:normalViewPr>
  <p:slideViewPr>
    <p:cSldViewPr snapToGrid="0" snapToObjects="1">
      <p:cViewPr>
        <p:scale>
          <a:sx n="120" d="100"/>
          <a:sy n="120" d="100"/>
        </p:scale>
        <p:origin x="112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827-BF4F-384D-AF8B-12EF9B7A05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827-BF4F-384D-AF8B-12EF9B7A05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2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03C6-6B2A-3D4E-ACBF-63391107FCA5}" type="datetime1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615D-AC37-794B-9CD1-917BECA41F70}" type="datetime1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1015-F320-0A4F-959E-3D859876C438}" type="datetime1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9092-98F8-3943-8253-FED67AD371E9}" type="datetime1">
              <a:rPr lang="en-US" smtClean="0"/>
              <a:t>2/18/17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0D5E-7767-5B4E-BF7E-AE3C5D61F3FF}" type="datetime1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0E0A-1609-FB44-8228-EEF5C54B5A55}" type="datetime1">
              <a:rPr lang="en-US" smtClean="0"/>
              <a:t>2/18/17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6A62-F6F0-FB4F-9669-760CD9DCEC73}" type="datetime1">
              <a:rPr lang="en-US" smtClean="0"/>
              <a:t>2/18/17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C88A-1865-1F43-A0DB-344805F7492E}" type="datetime1">
              <a:rPr lang="en-US" smtClean="0"/>
              <a:t>2/18/17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04B4-FF14-FF4D-B044-59094E9AC0F1}" type="datetime1">
              <a:rPr lang="en-US" smtClean="0"/>
              <a:t>2/18/17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2984A0-B2F5-2549-A24F-764B1F76A93B}" type="datetime1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0967-D635-1C4B-8010-EE130F91BB63}" type="datetime1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B27188E3-ED48-3E43-BB72-DB8091BEB4A5}" type="datetime1">
              <a:rPr lang="en-US" smtClean="0"/>
              <a:t>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THrough</a:t>
            </a:r>
            <a:r>
              <a:rPr lang="en-US" dirty="0" smtClean="0"/>
              <a:t> tracing, analysis and experimentation</a:t>
            </a:r>
          </a:p>
          <a:p>
            <a:r>
              <a:rPr lang="en-US" dirty="0" err="1" smtClean="0"/>
              <a:t>george</a:t>
            </a:r>
            <a:r>
              <a:rPr lang="en-US" dirty="0" smtClean="0"/>
              <a:t> </a:t>
            </a:r>
            <a:r>
              <a:rPr lang="en-US" dirty="0" err="1" smtClean="0"/>
              <a:t>neville-neil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3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[An OS is] </a:t>
            </a:r>
            <a:r>
              <a:rPr lang="en-US" dirty="0" smtClean="0"/>
              <a:t>the low-level </a:t>
            </a:r>
            <a:r>
              <a:rPr lang="en-US" dirty="0"/>
              <a:t>software that supports a computer’s basic functions, such as scheduling tasks and controlling peripherals. - Google hive </a:t>
            </a:r>
            <a:r>
              <a:rPr lang="en-US" dirty="0" smtClean="0"/>
              <a:t>mind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4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purpose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... are for general-purpose computers</a:t>
            </a:r>
          </a:p>
          <a:p>
            <a:r>
              <a:rPr lang="en-US" dirty="0"/>
              <a:t>• Servers, workstations, mobile devices</a:t>
            </a:r>
          </a:p>
          <a:p>
            <a:r>
              <a:rPr lang="en-US" dirty="0"/>
              <a:t>• Run ‘applications’ – i.e., software unknown at design time</a:t>
            </a:r>
          </a:p>
          <a:p>
            <a:r>
              <a:rPr lang="en-US" dirty="0"/>
              <a:t>• Abstract the hardware, provide ‘class libraries’</a:t>
            </a:r>
          </a:p>
          <a:p>
            <a:r>
              <a:rPr lang="en-US" dirty="0"/>
              <a:t>• E.g., Windows, Mac OS X, Android, iOS, Linux, FreeBSD,</a:t>
            </a:r>
          </a:p>
          <a:p>
            <a:r>
              <a:rPr lang="en-US" dirty="0" smtClean="0"/>
              <a:t>...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General-purpose operating systems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space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</a:t>
            </a:r>
            <a:r>
              <a:rPr lang="en-US" dirty="0"/>
              <a:t>and remote </a:t>
            </a:r>
            <a:r>
              <a:rPr lang="en-US" dirty="0" smtClean="0"/>
              <a:t>shells</a:t>
            </a:r>
          </a:p>
          <a:p>
            <a:r>
              <a:rPr lang="en-US" dirty="0" smtClean="0"/>
              <a:t>management tools</a:t>
            </a:r>
          </a:p>
          <a:p>
            <a:r>
              <a:rPr lang="en-US" dirty="0" smtClean="0"/>
              <a:t>daemons</a:t>
            </a:r>
            <a:endParaRPr lang="en-US" dirty="0"/>
          </a:p>
          <a:p>
            <a:r>
              <a:rPr lang="en-US" dirty="0"/>
              <a:t>Run-time </a:t>
            </a:r>
            <a:r>
              <a:rPr lang="en-US" dirty="0" smtClean="0"/>
              <a:t>linker</a:t>
            </a:r>
          </a:p>
          <a:p>
            <a:r>
              <a:rPr lang="en-US" dirty="0" smtClean="0"/>
              <a:t>system libraries</a:t>
            </a:r>
          </a:p>
          <a:p>
            <a:r>
              <a:rPr lang="en-US" dirty="0" smtClean="0"/>
              <a:t>tracing </a:t>
            </a:r>
            <a:r>
              <a:rPr lang="en-US" dirty="0"/>
              <a:t>facilities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 </a:t>
            </a:r>
            <a:r>
              <a:rPr lang="en-US" dirty="0" smtClean="0"/>
              <a:t>calls</a:t>
            </a:r>
          </a:p>
          <a:p>
            <a:r>
              <a:rPr lang="en-US" dirty="0" err="1" smtClean="0"/>
              <a:t>hypercalls</a:t>
            </a:r>
            <a:endParaRPr lang="en-US" dirty="0" smtClean="0"/>
          </a:p>
          <a:p>
            <a:r>
              <a:rPr lang="en-US" dirty="0" smtClean="0"/>
              <a:t>remote </a:t>
            </a:r>
            <a:r>
              <a:rPr lang="en-US" dirty="0"/>
              <a:t>procedure call (RPC)</a:t>
            </a:r>
          </a:p>
          <a:p>
            <a:r>
              <a:rPr lang="en-US" dirty="0" smtClean="0"/>
              <a:t>Processes</a:t>
            </a:r>
          </a:p>
          <a:p>
            <a:r>
              <a:rPr lang="en-US" dirty="0" smtClean="0"/>
              <a:t>filesystems</a:t>
            </a:r>
          </a:p>
          <a:p>
            <a:r>
              <a:rPr lang="en-US" dirty="0" smtClean="0"/>
              <a:t>IPC</a:t>
            </a:r>
          </a:p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728822" y="1945758"/>
            <a:ext cx="0" cy="40147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4465976" y="3678864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Call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3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an operating system do?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</a:t>
            </a:r>
            <a:r>
              <a:rPr lang="en-US" dirty="0"/>
              <a:t>hardware-software surface (cf. compilers)</a:t>
            </a:r>
          </a:p>
          <a:p>
            <a:r>
              <a:rPr lang="en-US" dirty="0" smtClean="0"/>
              <a:t>System </a:t>
            </a:r>
            <a:r>
              <a:rPr lang="en-US" dirty="0"/>
              <a:t>management: bootstrap, shutdown, watchdogs</a:t>
            </a:r>
          </a:p>
          <a:p>
            <a:r>
              <a:rPr lang="en-US" dirty="0" smtClean="0"/>
              <a:t>Low-level </a:t>
            </a:r>
            <a:r>
              <a:rPr lang="en-US" dirty="0"/>
              <a:t>abstractions and services</a:t>
            </a:r>
          </a:p>
          <a:p>
            <a:pPr lvl="1"/>
            <a:r>
              <a:rPr lang="en-US" dirty="0" smtClean="0"/>
              <a:t>Programming</a:t>
            </a:r>
            <a:r>
              <a:rPr lang="en-US" dirty="0"/>
              <a:t>: processes, threads, IPC, program model</a:t>
            </a:r>
          </a:p>
          <a:p>
            <a:pPr lvl="1"/>
            <a:r>
              <a:rPr lang="en-US" dirty="0" smtClean="0"/>
              <a:t>Resource </a:t>
            </a:r>
            <a:r>
              <a:rPr lang="en-US" dirty="0"/>
              <a:t>sharing: scheduling, multiplexing, </a:t>
            </a:r>
            <a:r>
              <a:rPr lang="en-US" dirty="0" err="1"/>
              <a:t>virtualisation</a:t>
            </a:r>
            <a:endParaRPr lang="en-US" dirty="0"/>
          </a:p>
          <a:p>
            <a:pPr lvl="1"/>
            <a:r>
              <a:rPr lang="en-US" dirty="0" smtClean="0"/>
              <a:t>I/O</a:t>
            </a:r>
            <a:r>
              <a:rPr lang="en-US" dirty="0"/>
              <a:t>: device drivers, local/distributed filesystems, </a:t>
            </a:r>
            <a:r>
              <a:rPr lang="en-US" dirty="0" smtClean="0"/>
              <a:t>network stack</a:t>
            </a:r>
            <a:endParaRPr lang="en-US" dirty="0"/>
          </a:p>
          <a:p>
            <a:pPr lvl="1"/>
            <a:r>
              <a:rPr lang="en-US" dirty="0" smtClean="0"/>
              <a:t>Security</a:t>
            </a:r>
            <a:r>
              <a:rPr lang="en-US" dirty="0"/>
              <a:t>: authentication, encryption, permissions, </a:t>
            </a:r>
            <a:r>
              <a:rPr lang="en-US" dirty="0" smtClean="0"/>
              <a:t>labels, audit</a:t>
            </a:r>
          </a:p>
          <a:p>
            <a:pPr lvl="1"/>
            <a:r>
              <a:rPr lang="en-US" dirty="0" smtClean="0"/>
              <a:t>Local or remote access: console, window system, SSH</a:t>
            </a:r>
          </a:p>
          <a:p>
            <a:r>
              <a:rPr lang="en-US" dirty="0" smtClean="0"/>
              <a:t>Libraries</a:t>
            </a:r>
            <a:r>
              <a:rPr lang="en-US" dirty="0"/>
              <a:t>: math, protocols, RPC, cryptography, UI, </a:t>
            </a:r>
            <a:r>
              <a:rPr lang="en-US" dirty="0" smtClean="0"/>
              <a:t>multimedia</a:t>
            </a:r>
          </a:p>
          <a:p>
            <a:r>
              <a:rPr lang="en-US" dirty="0" smtClean="0"/>
              <a:t>Other stuff: system log, debugging, profiling, tracing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Functions of an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the Programming Model </a:t>
            </a:r>
            <a:endParaRPr lang="en-US" dirty="0" smtClean="0"/>
          </a:p>
          <a:p>
            <a:r>
              <a:rPr lang="en-US" dirty="0" smtClean="0"/>
              <a:t>Protects </a:t>
            </a:r>
            <a:r>
              <a:rPr lang="en-US" dirty="0"/>
              <a:t>Programs from each other </a:t>
            </a:r>
            <a:endParaRPr lang="en-US" dirty="0" smtClean="0"/>
          </a:p>
          <a:p>
            <a:r>
              <a:rPr lang="en-US" dirty="0" smtClean="0"/>
              <a:t>Controls </a:t>
            </a:r>
            <a:r>
              <a:rPr lang="en-US" dirty="0"/>
              <a:t>access to hardware</a:t>
            </a:r>
          </a:p>
          <a:p>
            <a:r>
              <a:rPr lang="en-US" dirty="0" smtClean="0"/>
              <a:t>Ensures </a:t>
            </a:r>
            <a:r>
              <a:rPr lang="en-US" dirty="0"/>
              <a:t>fair sharing of </a:t>
            </a:r>
            <a:r>
              <a:rPr lang="en-US" dirty="0" smtClean="0"/>
              <a:t>resources</a:t>
            </a:r>
          </a:p>
          <a:p>
            <a:pPr algn="ctr"/>
            <a:r>
              <a:rPr lang="en-US" dirty="0" smtClean="0"/>
              <a:t>Does all these things efficiently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0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as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of code</a:t>
            </a:r>
          </a:p>
          <a:p>
            <a:r>
              <a:rPr lang="en-US" dirty="0" smtClean="0"/>
              <a:t>Organized into a set of libraries</a:t>
            </a:r>
          </a:p>
          <a:p>
            <a:r>
              <a:rPr lang="en-US" dirty="0" smtClean="0"/>
              <a:t>Built into a larger of programs</a:t>
            </a:r>
          </a:p>
          <a:p>
            <a:r>
              <a:rPr lang="en-US" dirty="0" smtClean="0"/>
              <a:t>That work together to provide a service</a:t>
            </a:r>
          </a:p>
          <a:p>
            <a:r>
              <a:rPr lang="en-US" dirty="0" smtClean="0"/>
              <a:t>At the lowest possible cost</a:t>
            </a:r>
          </a:p>
          <a:p>
            <a:r>
              <a:rPr lang="en-US" dirty="0" smtClean="0"/>
              <a:t>With the highest possible efficiency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7221-95F1-A547-955D-7B046F2E09F0}" type="datetime1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 Operating System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single large program</a:t>
            </a:r>
          </a:p>
          <a:p>
            <a:r>
              <a:rPr lang="en-US" dirty="0" smtClean="0"/>
              <a:t>Written in </a:t>
            </a:r>
            <a:r>
              <a:rPr lang="en-US" dirty="0"/>
              <a:t>the C language </a:t>
            </a:r>
            <a:endParaRPr lang="en-US" dirty="0" smtClean="0"/>
          </a:p>
          <a:p>
            <a:r>
              <a:rPr lang="en-US" dirty="0" smtClean="0"/>
              <a:t>Built </a:t>
            </a:r>
            <a:r>
              <a:rPr lang="en-US" dirty="0"/>
              <a:t>with make</a:t>
            </a:r>
          </a:p>
          <a:p>
            <a:r>
              <a:rPr lang="en-US" dirty="0" smtClean="0"/>
              <a:t>More </a:t>
            </a:r>
            <a:r>
              <a:rPr lang="en-US" dirty="0"/>
              <a:t>than 20, 000 files</a:t>
            </a:r>
          </a:p>
          <a:p>
            <a:r>
              <a:rPr lang="en-US" dirty="0" smtClean="0"/>
              <a:t>12</a:t>
            </a:r>
            <a:r>
              <a:rPr lang="en-US" dirty="0"/>
              <a:t>, 000, 000 lines of code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operating systems?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 </a:t>
            </a:r>
            <a:r>
              <a:rPr lang="en-US" dirty="0"/>
              <a:t>interface between hardware and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Strong </a:t>
            </a:r>
            <a:r>
              <a:rPr lang="en-US" dirty="0"/>
              <a:t>influence on whole-system performance</a:t>
            </a:r>
          </a:p>
          <a:p>
            <a:r>
              <a:rPr lang="en-US" dirty="0" smtClean="0"/>
              <a:t>Critical </a:t>
            </a:r>
            <a:r>
              <a:rPr lang="en-US" dirty="0"/>
              <a:t>foundation for computer security</a:t>
            </a:r>
          </a:p>
          <a:p>
            <a:r>
              <a:rPr lang="en-US" dirty="0" smtClean="0"/>
              <a:t>Exciting </a:t>
            </a:r>
            <a:r>
              <a:rPr lang="en-US" dirty="0"/>
              <a:t>programming techniques, algorithms, problems</a:t>
            </a:r>
          </a:p>
          <a:p>
            <a:pPr lvl="1"/>
            <a:r>
              <a:rPr lang="en-US" dirty="0" smtClean="0"/>
              <a:t>Virtual </a:t>
            </a:r>
            <a:r>
              <a:rPr lang="en-US" dirty="0"/>
              <a:t>memory; network stacks; filesystems; runtime linkers; ...</a:t>
            </a:r>
          </a:p>
          <a:p>
            <a:r>
              <a:rPr lang="en-US" dirty="0" smtClean="0"/>
              <a:t>Co-evolves </a:t>
            </a:r>
            <a:r>
              <a:rPr lang="en-US" dirty="0"/>
              <a:t>with platforms, applications, users</a:t>
            </a:r>
          </a:p>
          <a:p>
            <a:r>
              <a:rPr lang="en-US" dirty="0" smtClean="0"/>
              <a:t>Multiple </a:t>
            </a:r>
            <a:r>
              <a:rPr lang="en-US" dirty="0"/>
              <a:t>active research communities</a:t>
            </a:r>
          </a:p>
          <a:p>
            <a:r>
              <a:rPr lang="en-US" dirty="0" smtClean="0"/>
              <a:t>Reusable </a:t>
            </a:r>
            <a:r>
              <a:rPr lang="en-US" dirty="0"/>
              <a:t>techniques for building complex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Boatloads </a:t>
            </a:r>
            <a:r>
              <a:rPr lang="en-US" dirty="0"/>
              <a:t>of fun (best text adventure ever)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</a:p>
          <a:p>
            <a:pPr lvl="1"/>
            <a:r>
              <a:rPr lang="en-US" dirty="0" smtClean="0"/>
              <a:t>How much work can we do per unit time?</a:t>
            </a:r>
          </a:p>
          <a:p>
            <a:r>
              <a:rPr lang="en-US" dirty="0" smtClean="0"/>
              <a:t>Latency</a:t>
            </a:r>
          </a:p>
          <a:p>
            <a:pPr lvl="1"/>
            <a:r>
              <a:rPr lang="en-US" dirty="0" smtClean="0"/>
              <a:t>Time between request and useful response</a:t>
            </a:r>
          </a:p>
          <a:p>
            <a:r>
              <a:rPr lang="en-US" dirty="0" smtClean="0"/>
              <a:t>Jitter</a:t>
            </a:r>
          </a:p>
          <a:p>
            <a:pPr lvl="1"/>
            <a:r>
              <a:rPr lang="en-US" dirty="0" smtClean="0"/>
              <a:t>Variability in latency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grounding in systems principles</a:t>
            </a:r>
          </a:p>
          <a:p>
            <a:r>
              <a:rPr lang="en-US" dirty="0" smtClean="0"/>
              <a:t>A </a:t>
            </a:r>
            <a:r>
              <a:rPr lang="en-US" dirty="0"/>
              <a:t>grand tour of the Operating System</a:t>
            </a:r>
          </a:p>
          <a:p>
            <a:r>
              <a:rPr lang="en-US" dirty="0" smtClean="0"/>
              <a:t>Practical </a:t>
            </a:r>
            <a:r>
              <a:rPr lang="en-US" dirty="0"/>
              <a:t>insights into how the OS </a:t>
            </a:r>
            <a:r>
              <a:rPr lang="en-US" dirty="0" smtClean="0"/>
              <a:t>works</a:t>
            </a:r>
            <a:endParaRPr lang="en-US" dirty="0"/>
          </a:p>
          <a:p>
            <a:r>
              <a:rPr lang="en-US" dirty="0" smtClean="0"/>
              <a:t>Understand how to evaluate Systems Software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knows this one</a:t>
            </a:r>
          </a:p>
          <a:p>
            <a:r>
              <a:rPr lang="en-US" dirty="0" smtClean="0"/>
              <a:t>Data moved</a:t>
            </a:r>
          </a:p>
          <a:p>
            <a:pPr lvl="1"/>
            <a:r>
              <a:rPr lang="en-US" dirty="0" smtClean="0"/>
              <a:t>100 Mbps</a:t>
            </a:r>
          </a:p>
          <a:p>
            <a:r>
              <a:rPr lang="en-US" dirty="0" smtClean="0"/>
              <a:t>Operations or Transactions Performed</a:t>
            </a:r>
          </a:p>
          <a:p>
            <a:r>
              <a:rPr lang="en-US" dirty="0" smtClean="0"/>
              <a:t>Increase Frequency</a:t>
            </a:r>
          </a:p>
          <a:p>
            <a:r>
              <a:rPr lang="en-US" dirty="0" smtClean="0"/>
              <a:t>Widen the bus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3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cares about throughput?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Everyone!</a:t>
            </a:r>
          </a:p>
          <a:p>
            <a:r>
              <a:rPr lang="en-US" dirty="0" smtClean="0"/>
              <a:t>Video Streaming</a:t>
            </a:r>
          </a:p>
          <a:p>
            <a:pPr lvl="1"/>
            <a:r>
              <a:rPr lang="en-US" dirty="0" smtClean="0"/>
              <a:t>Cat videos!</a:t>
            </a:r>
          </a:p>
          <a:p>
            <a:r>
              <a:rPr lang="en-US" dirty="0" smtClean="0"/>
              <a:t>Database Systems</a:t>
            </a:r>
          </a:p>
          <a:p>
            <a:pPr lvl="1"/>
            <a:r>
              <a:rPr lang="en-US" dirty="0" smtClean="0"/>
              <a:t>Transaction processing</a:t>
            </a:r>
          </a:p>
          <a:p>
            <a:r>
              <a:rPr lang="en-US" dirty="0" smtClean="0"/>
              <a:t>Any form of data processing</a:t>
            </a:r>
          </a:p>
          <a:p>
            <a:pPr lvl="1"/>
            <a:r>
              <a:rPr lang="en-US" dirty="0" smtClean="0"/>
              <a:t>Image manipulation</a:t>
            </a:r>
          </a:p>
          <a:p>
            <a:pPr lvl="1"/>
            <a:r>
              <a:rPr lang="en-US" dirty="0" smtClean="0"/>
              <a:t>Machine Learning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462" y="1581989"/>
            <a:ext cx="3634218" cy="204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9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Request to response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Governed by physical constants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The speed of light (c) matters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Rotational latency for spinning disks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CPU Caches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Memory flushes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Walking complicated data structures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Linear lists vs. hash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5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cares about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a direct effect on throughput</a:t>
            </a:r>
          </a:p>
          <a:p>
            <a:r>
              <a:rPr lang="en-US" dirty="0" smtClean="0"/>
              <a:t>Increases system complexity</a:t>
            </a:r>
          </a:p>
          <a:p>
            <a:r>
              <a:rPr lang="en-US" dirty="0" smtClean="0"/>
              <a:t>Hard to avoid when working with real world systems</a:t>
            </a:r>
          </a:p>
          <a:p>
            <a:r>
              <a:rPr lang="en-US" dirty="0" smtClean="0"/>
              <a:t>Will be covered more fully in the Communication section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77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PING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yahoo.com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(98.138.253.109): 56 data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bytes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64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bytes from 98.138.253.109: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icmp_seq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=0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ttl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=54 time=33.686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ms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64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bytes from 98.138.253.109: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icmp_seq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=1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ttl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=54 time=33.469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ms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64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bytes from 98.138.253.109: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icmp_seq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=2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ttl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=54 time=33.525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ms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64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bytes from 98.138.253.109: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icmp_seq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=3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ttl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=54 time=35.267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ms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64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bytes from 98.138.253.109: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icmp_seq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=4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ttl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=54 time=38.442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ms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^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C---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yahoo.com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ping statistics ---5 packets transmitted, 5 packets received, 0.0% packet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lossround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-trip min/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avg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/max/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stddev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= 33.469/34.878/38.442/1.902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ms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Least known or understood</a:t>
            </a:r>
          </a:p>
          <a:p>
            <a:r>
              <a:rPr lang="en-US" dirty="0" smtClean="0"/>
              <a:t>Change in latency over time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4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cares about jitter?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time protocols such as NTP and PTP</a:t>
            </a:r>
          </a:p>
          <a:p>
            <a:r>
              <a:rPr lang="en-US" dirty="0" smtClean="0"/>
              <a:t>Real-Time Operating Systems</a:t>
            </a:r>
          </a:p>
          <a:p>
            <a:pPr lvl="1"/>
            <a:r>
              <a:rPr lang="en-US" dirty="0" smtClean="0"/>
              <a:t>Flight safety</a:t>
            </a:r>
          </a:p>
          <a:p>
            <a:pPr lvl="1"/>
            <a:r>
              <a:rPr lang="en-US" dirty="0" smtClean="0"/>
              <a:t>Robotics</a:t>
            </a:r>
          </a:p>
          <a:p>
            <a:pPr lvl="1"/>
            <a:r>
              <a:rPr lang="en-US" dirty="0" smtClean="0"/>
              <a:t>Things that move in the real world</a:t>
            </a:r>
          </a:p>
          <a:p>
            <a:r>
              <a:rPr lang="en-US" dirty="0" smtClean="0"/>
              <a:t>High fidelity data recording</a:t>
            </a:r>
          </a:p>
          <a:p>
            <a:pPr lvl="1"/>
            <a:r>
              <a:rPr lang="en-US" dirty="0" smtClean="0"/>
              <a:t>Climate</a:t>
            </a:r>
          </a:p>
          <a:p>
            <a:pPr lvl="1"/>
            <a:r>
              <a:rPr lang="en-US" dirty="0" smtClean="0"/>
              <a:t>Oceanography</a:t>
            </a:r>
          </a:p>
          <a:p>
            <a:r>
              <a:rPr lang="en-US" dirty="0" smtClean="0"/>
              <a:t>Audio Systems</a:t>
            </a:r>
          </a:p>
          <a:p>
            <a:r>
              <a:rPr lang="en-US" dirty="0" err="1" smtClean="0"/>
              <a:t>Lipsynch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74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no more or less complex than necessary</a:t>
            </a:r>
          </a:p>
          <a:p>
            <a:r>
              <a:rPr lang="en-US" dirty="0" smtClean="0"/>
              <a:t>Measures of complexity</a:t>
            </a:r>
          </a:p>
          <a:p>
            <a:pPr lvl="1"/>
            <a:r>
              <a:rPr lang="en-US" dirty="0" smtClean="0"/>
              <a:t>Number of structures required</a:t>
            </a:r>
          </a:p>
          <a:p>
            <a:pPr lvl="1"/>
            <a:r>
              <a:rPr lang="en-US" dirty="0" smtClean="0"/>
              <a:t>Function Signatures</a:t>
            </a:r>
            <a:endParaRPr lang="en-US" dirty="0"/>
          </a:p>
          <a:p>
            <a:pPr lvl="1"/>
            <a:r>
              <a:rPr lang="en-US" dirty="0" smtClean="0"/>
              <a:t>Locking hierarchy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78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Measurement of code re-use</a:t>
            </a:r>
          </a:p>
          <a:p>
            <a:r>
              <a:rPr lang="en-US" dirty="0" smtClean="0"/>
              <a:t>How many places can this library, function or structure be reused?</a:t>
            </a:r>
          </a:p>
          <a:p>
            <a:r>
              <a:rPr lang="en-US" dirty="0" smtClean="0"/>
              <a:t>All software should be like Lego</a:t>
            </a:r>
            <a:r>
              <a:rPr lang="en-US" dirty="0"/>
              <a:t> </a:t>
            </a:r>
            <a:r>
              <a:rPr lang="en-US" dirty="0" smtClean="0"/>
              <a:t>blocks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4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one person understand a (sub)system?</a:t>
            </a:r>
          </a:p>
          <a:p>
            <a:pPr lvl="1"/>
            <a:r>
              <a:rPr lang="en-US" dirty="0" smtClean="0"/>
              <a:t>Library</a:t>
            </a:r>
          </a:p>
          <a:p>
            <a:pPr lvl="1"/>
            <a:r>
              <a:rPr lang="en-US" dirty="0" smtClean="0"/>
              <a:t>Function</a:t>
            </a:r>
          </a:p>
          <a:p>
            <a:r>
              <a:rPr lang="en-US" dirty="0" smtClean="0"/>
              <a:t>Let’s look at a nearly intractable function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1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FreeBSD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Source</a:t>
            </a:r>
          </a:p>
          <a:p>
            <a:r>
              <a:rPr lang="en-US" dirty="0" smtClean="0"/>
              <a:t>Unix</a:t>
            </a:r>
            <a:endParaRPr lang="en-US" dirty="0"/>
          </a:p>
          <a:p>
            <a:r>
              <a:rPr lang="en-US" dirty="0" err="1" smtClean="0"/>
              <a:t>Posix</a:t>
            </a:r>
            <a:endParaRPr lang="en-US" dirty="0"/>
          </a:p>
          <a:p>
            <a:r>
              <a:rPr lang="en-US" dirty="0" smtClean="0"/>
              <a:t>Complete </a:t>
            </a:r>
            <a:r>
              <a:rPr lang="en-US" dirty="0"/>
              <a:t>System </a:t>
            </a:r>
            <a:endParaRPr lang="en-US" dirty="0" smtClean="0"/>
          </a:p>
          <a:p>
            <a:r>
              <a:rPr lang="en-US" dirty="0" smtClean="0"/>
              <a:t>20 </a:t>
            </a:r>
            <a:r>
              <a:rPr lang="en-US" dirty="0"/>
              <a:t>years of </a:t>
            </a:r>
            <a:r>
              <a:rPr lang="en-US" dirty="0" smtClean="0"/>
              <a:t>history</a:t>
            </a:r>
          </a:p>
          <a:p>
            <a:r>
              <a:rPr lang="en-US" dirty="0" smtClean="0"/>
              <a:t>Used in real systems around the world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 </a:t>
            </a:r>
            <a:r>
              <a:rPr lang="en-US" dirty="0"/>
              <a:t>Level Definitions</a:t>
            </a:r>
          </a:p>
          <a:p>
            <a:r>
              <a:rPr lang="en-US" dirty="0" smtClean="0"/>
              <a:t>History</a:t>
            </a:r>
            <a:endParaRPr lang="en-US" dirty="0"/>
          </a:p>
          <a:p>
            <a:r>
              <a:rPr lang="en-US" dirty="0" smtClean="0"/>
              <a:t>Lab </a:t>
            </a:r>
            <a:r>
              <a:rPr lang="en-US" dirty="0"/>
              <a:t>1: System </a:t>
            </a:r>
            <a:r>
              <a:rPr lang="en-US" dirty="0" smtClean="0"/>
              <a:t>Setup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Kernel services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Introductions to</a:t>
            </a:r>
          </a:p>
          <a:p>
            <a:pPr lvl="1"/>
            <a:r>
              <a:rPr lang="en-US" dirty="0" smtClean="0"/>
              <a:t>Memory Management</a:t>
            </a:r>
          </a:p>
          <a:p>
            <a:pPr lvl="1"/>
            <a:r>
              <a:rPr lang="en-US" dirty="0" smtClean="0"/>
              <a:t>Resource Management</a:t>
            </a:r>
          </a:p>
          <a:p>
            <a:pPr lvl="1"/>
            <a:r>
              <a:rPr lang="en-US" dirty="0" smtClean="0"/>
              <a:t>System Calls</a:t>
            </a:r>
          </a:p>
          <a:p>
            <a:r>
              <a:rPr lang="en-US" dirty="0" smtClean="0"/>
              <a:t>Lab 2: System Calls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History from the Operating System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The Hardware Environment </a:t>
            </a:r>
            <a:endParaRPr lang="en-US" b="1" dirty="0" smtClean="0"/>
          </a:p>
          <a:p>
            <a:pPr lvl="1"/>
            <a:r>
              <a:rPr lang="en-US" dirty="0" smtClean="0"/>
              <a:t>Defines </a:t>
            </a:r>
            <a:r>
              <a:rPr lang="en-US" dirty="0"/>
              <a:t>what is possible. </a:t>
            </a:r>
            <a:endParaRPr lang="en-US" dirty="0" smtClean="0"/>
          </a:p>
          <a:p>
            <a:r>
              <a:rPr lang="en-US" b="1" dirty="0" smtClean="0"/>
              <a:t>Requirements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we asking the system to do?</a:t>
            </a:r>
          </a:p>
          <a:p>
            <a:r>
              <a:rPr lang="en-US" b="1" dirty="0"/>
              <a:t>Services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can the OS provide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Hardware/Software Co-Evolution</a:t>
            </a:r>
          </a:p>
          <a:p>
            <a:pPr lvl="1"/>
            <a:r>
              <a:rPr lang="en-US" dirty="0" smtClean="0"/>
              <a:t>A recurring theme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2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beginning: early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Wired </a:t>
            </a:r>
            <a:r>
              <a:rPr lang="en-US" dirty="0"/>
              <a:t>programs</a:t>
            </a:r>
          </a:p>
          <a:p>
            <a:r>
              <a:rPr lang="en-US" dirty="0" smtClean="0"/>
              <a:t>Highly </a:t>
            </a:r>
            <a:r>
              <a:rPr lang="en-US" dirty="0"/>
              <a:t>specialized to only one problem</a:t>
            </a:r>
          </a:p>
          <a:p>
            <a:r>
              <a:rPr lang="en-US" dirty="0" smtClean="0"/>
              <a:t>Armies </a:t>
            </a:r>
            <a:r>
              <a:rPr lang="en-US" dirty="0"/>
              <a:t>of programmers tend a single machine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3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Programmers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419" y="1449473"/>
            <a:ext cx="6520121" cy="434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2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Computers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 </a:t>
            </a:r>
            <a:r>
              <a:rPr lang="en-US" dirty="0"/>
              <a:t>measured in </a:t>
            </a:r>
            <a:r>
              <a:rPr lang="en-US" dirty="0" err="1"/>
              <a:t>hundres</a:t>
            </a:r>
            <a:r>
              <a:rPr lang="en-US" dirty="0"/>
              <a:t> of Hz</a:t>
            </a:r>
          </a:p>
          <a:p>
            <a:r>
              <a:rPr lang="en-US" dirty="0" smtClean="0"/>
              <a:t>Tiny </a:t>
            </a:r>
            <a:r>
              <a:rPr lang="en-US" dirty="0"/>
              <a:t>memories</a:t>
            </a:r>
          </a:p>
          <a:p>
            <a:r>
              <a:rPr lang="en-US" dirty="0" smtClean="0"/>
              <a:t>Limited </a:t>
            </a:r>
            <a:r>
              <a:rPr lang="en-US" dirty="0"/>
              <a:t>to no input/output devices</a:t>
            </a:r>
          </a:p>
          <a:p>
            <a:r>
              <a:rPr lang="en-US" dirty="0" smtClean="0"/>
              <a:t>Not </a:t>
            </a:r>
            <a:r>
              <a:rPr lang="en-US" dirty="0"/>
              <a:t>much for an Operating System to do or provide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6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Mainframes and Batch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Standardized </a:t>
            </a:r>
            <a:r>
              <a:rPr lang="en-US" dirty="0"/>
              <a:t>input/output with cards</a:t>
            </a:r>
          </a:p>
          <a:p>
            <a:r>
              <a:rPr lang="en-US" dirty="0" smtClean="0"/>
              <a:t>One </a:t>
            </a:r>
            <a:r>
              <a:rPr lang="en-US" dirty="0"/>
              <a:t>program at a time (batch processing) • No interactive programming</a:t>
            </a:r>
          </a:p>
          <a:p>
            <a:r>
              <a:rPr lang="en-US" dirty="0" smtClean="0"/>
              <a:t>Early </a:t>
            </a:r>
            <a:r>
              <a:rPr lang="en-US" dirty="0"/>
              <a:t>disks and printers</a:t>
            </a:r>
          </a:p>
          <a:p>
            <a:r>
              <a:rPr lang="en-US" dirty="0" smtClean="0"/>
              <a:t>What </a:t>
            </a:r>
            <a:r>
              <a:rPr lang="en-US" dirty="0"/>
              <a:t>is a byte?</a:t>
            </a:r>
          </a:p>
          <a:p>
            <a:r>
              <a:rPr lang="en-US" dirty="0" smtClean="0"/>
              <a:t>The </a:t>
            </a:r>
            <a:r>
              <a:rPr lang="en-US" dirty="0"/>
              <a:t>rise of computer languages.</a:t>
            </a:r>
          </a:p>
          <a:p>
            <a:r>
              <a:rPr lang="en-US" dirty="0" smtClean="0"/>
              <a:t>Earliest </a:t>
            </a:r>
            <a:r>
              <a:rPr lang="en-US" dirty="0"/>
              <a:t>operating systems (monitors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5Mb of Source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04" y="1435394"/>
            <a:ext cx="3095152" cy="439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Mini-computers and Time Sharing Systems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Shrinking </a:t>
            </a:r>
            <a:r>
              <a:rPr lang="en-US" dirty="0"/>
              <a:t>hardware and affordable computing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CTSS</a:t>
            </a:r>
            <a:endParaRPr lang="en-US" dirty="0"/>
          </a:p>
          <a:p>
            <a:r>
              <a:rPr lang="en-US" dirty="0" smtClean="0"/>
              <a:t>MULTICS</a:t>
            </a:r>
            <a:endParaRPr lang="en-US" dirty="0"/>
          </a:p>
          <a:p>
            <a:r>
              <a:rPr lang="en-US" dirty="0" smtClean="0"/>
              <a:t>C</a:t>
            </a:r>
            <a:r>
              <a:rPr lang="en-US" dirty="0"/>
              <a:t>, the portable assembler</a:t>
            </a:r>
          </a:p>
          <a:p>
            <a:r>
              <a:rPr lang="en-US" dirty="0" smtClean="0"/>
              <a:t>UNIX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D)</a:t>
            </a:r>
            <a:r>
              <a:rPr lang="en-US" dirty="0" err="1"/>
              <a:t>ARPANet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Unix Kernel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640387" y="3353298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97188" y="3625832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6951" y="2847699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0204" y="2157434"/>
            <a:ext cx="159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Everything Else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039647" y="2683447"/>
            <a:ext cx="2115878" cy="2254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Rise of the Microcomputer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LSI </a:t>
            </a:r>
            <a:r>
              <a:rPr lang="en-US" dirty="0"/>
              <a:t>shrinks hardware onto the first chip based processors • Moore’s Law</a:t>
            </a:r>
          </a:p>
          <a:p>
            <a:r>
              <a:rPr lang="en-US" dirty="0" smtClean="0"/>
              <a:t>Less </a:t>
            </a:r>
            <a:r>
              <a:rPr lang="en-US" dirty="0"/>
              <a:t>powerful than mini-computers</a:t>
            </a:r>
          </a:p>
          <a:p>
            <a:r>
              <a:rPr lang="en-US" dirty="0" smtClean="0"/>
              <a:t>8-bitting</a:t>
            </a:r>
            <a:endParaRPr lang="en-US" dirty="0"/>
          </a:p>
          <a:p>
            <a:r>
              <a:rPr lang="en-US" dirty="0" smtClean="0"/>
              <a:t>Single </a:t>
            </a:r>
            <a:r>
              <a:rPr lang="en-US" dirty="0"/>
              <a:t>user</a:t>
            </a:r>
          </a:p>
          <a:p>
            <a:r>
              <a:rPr lang="en-US" dirty="0" smtClean="0"/>
              <a:t>No </a:t>
            </a:r>
            <a:r>
              <a:rPr lang="en-US" dirty="0"/>
              <a:t>networking</a:t>
            </a:r>
          </a:p>
          <a:p>
            <a:r>
              <a:rPr lang="en-US" dirty="0" smtClean="0"/>
              <a:t>Operating </a:t>
            </a:r>
            <a:r>
              <a:rPr lang="en-US" dirty="0"/>
              <a:t>System is a monitor and </a:t>
            </a:r>
            <a:r>
              <a:rPr lang="en-US" dirty="0" err="1"/>
              <a:t>convience</a:t>
            </a:r>
            <a:r>
              <a:rPr lang="en-US" dirty="0"/>
              <a:t> routines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microcomputer 1982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85" y="1488657"/>
            <a:ext cx="6379389" cy="42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Tracing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What is tracing?</a:t>
            </a:r>
          </a:p>
          <a:p>
            <a:r>
              <a:rPr lang="en-US" dirty="0" smtClean="0"/>
              <a:t>How does tracing work?</a:t>
            </a:r>
          </a:p>
          <a:p>
            <a:r>
              <a:rPr lang="en-US" dirty="0" smtClean="0"/>
              <a:t>Kernel Tracing Systems</a:t>
            </a:r>
          </a:p>
          <a:p>
            <a:r>
              <a:rPr lang="en-US" dirty="0" err="1" smtClean="0"/>
              <a:t>DTrace</a:t>
            </a:r>
            <a:endParaRPr lang="en-US" dirty="0" smtClean="0"/>
          </a:p>
          <a:p>
            <a:r>
              <a:rPr lang="en-US" dirty="0" smtClean="0"/>
              <a:t>Lab: Using </a:t>
            </a:r>
            <a:r>
              <a:rPr lang="en-US" dirty="0" err="1" smtClean="0"/>
              <a:t>DTrace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The Process Model</a:t>
            </a:r>
          </a:p>
          <a:p>
            <a:r>
              <a:rPr lang="en-US" dirty="0" smtClean="0"/>
              <a:t>Processes and Threads</a:t>
            </a:r>
          </a:p>
          <a:p>
            <a:r>
              <a:rPr lang="en-US" dirty="0" smtClean="0"/>
              <a:t>Mutual Exclusion</a:t>
            </a:r>
          </a:p>
          <a:p>
            <a:r>
              <a:rPr lang="en-US" dirty="0" smtClean="0"/>
              <a:t>Locking Primitives</a:t>
            </a:r>
          </a:p>
          <a:p>
            <a:r>
              <a:rPr lang="en-US" dirty="0" smtClean="0"/>
              <a:t>Lab: Tracing process creation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Workstations and Networking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VLSI </a:t>
            </a:r>
            <a:r>
              <a:rPr lang="en-US" dirty="0"/>
              <a:t>provides faster and more powerful CPUs </a:t>
            </a:r>
            <a:endParaRPr lang="en-US" dirty="0" smtClean="0"/>
          </a:p>
          <a:p>
            <a:r>
              <a:rPr lang="en-US" dirty="0" smtClean="0"/>
              <a:t>Graphical </a:t>
            </a:r>
            <a:r>
              <a:rPr lang="en-US" dirty="0"/>
              <a:t>Displays (X10 and X11)</a:t>
            </a:r>
          </a:p>
          <a:p>
            <a:r>
              <a:rPr lang="en-US" dirty="0" smtClean="0"/>
              <a:t>Ethernet</a:t>
            </a:r>
            <a:endParaRPr lang="en-US" dirty="0"/>
          </a:p>
          <a:p>
            <a:r>
              <a:rPr lang="en-US" dirty="0" smtClean="0"/>
              <a:t>TCP/IP</a:t>
            </a:r>
            <a:endParaRPr lang="en-US" dirty="0"/>
          </a:p>
          <a:p>
            <a:r>
              <a:rPr lang="en-US" dirty="0" smtClean="0"/>
              <a:t>UNIX </a:t>
            </a:r>
            <a:r>
              <a:rPr lang="en-US" dirty="0"/>
              <a:t>is the de-facto standard, sort of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from the 1990s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60" y="1562987"/>
            <a:ext cx="6238653" cy="41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and Real Time Systems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Applied </a:t>
            </a:r>
            <a:r>
              <a:rPr lang="en-US" dirty="0"/>
              <a:t>kernel programming</a:t>
            </a:r>
          </a:p>
          <a:p>
            <a:r>
              <a:rPr lang="en-US" dirty="0" smtClean="0"/>
              <a:t>Tasks </a:t>
            </a:r>
            <a:r>
              <a:rPr lang="en-US" dirty="0"/>
              <a:t>have deadlines</a:t>
            </a:r>
          </a:p>
          <a:p>
            <a:r>
              <a:rPr lang="en-US" dirty="0" smtClean="0"/>
              <a:t>Failure </a:t>
            </a:r>
            <a:r>
              <a:rPr lang="en-US" dirty="0"/>
              <a:t>is not an option</a:t>
            </a:r>
          </a:p>
          <a:p>
            <a:r>
              <a:rPr lang="en-US" dirty="0" smtClean="0"/>
              <a:t>Often </a:t>
            </a:r>
            <a:r>
              <a:rPr lang="en-US" dirty="0"/>
              <a:t>forgo more expensive UNIX like features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4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Mobile Devices and the Ubiquitous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  <a:p>
            <a:r>
              <a:rPr lang="en-US" dirty="0" smtClean="0"/>
              <a:t>Always </a:t>
            </a:r>
            <a:r>
              <a:rPr lang="en-US" dirty="0"/>
              <a:t>connected</a:t>
            </a:r>
          </a:p>
          <a:p>
            <a:r>
              <a:rPr lang="en-US" dirty="0" smtClean="0"/>
              <a:t>A </a:t>
            </a:r>
            <a:r>
              <a:rPr lang="en-US" dirty="0"/>
              <a:t>return to single user, but with a multi-user OS </a:t>
            </a:r>
            <a:endParaRPr lang="en-US" dirty="0" smtClean="0"/>
          </a:p>
          <a:p>
            <a:r>
              <a:rPr lang="en-US" dirty="0" smtClean="0"/>
              <a:t>Programming </a:t>
            </a:r>
            <a:r>
              <a:rPr lang="en-US" dirty="0"/>
              <a:t>for power rather than speed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Multi-user </a:t>
            </a:r>
            <a:r>
              <a:rPr lang="en-US" dirty="0"/>
              <a:t>Unix like systems everywhere </a:t>
            </a:r>
            <a:endParaRPr lang="en-US" dirty="0" smtClean="0"/>
          </a:p>
          <a:p>
            <a:r>
              <a:rPr lang="en-US" dirty="0" smtClean="0"/>
              <a:t>Continued </a:t>
            </a:r>
            <a:r>
              <a:rPr lang="en-US" dirty="0"/>
              <a:t>use of C for OS development </a:t>
            </a:r>
            <a:endParaRPr lang="en-US" dirty="0" smtClean="0"/>
          </a:p>
          <a:p>
            <a:r>
              <a:rPr lang="en-US" dirty="0" smtClean="0"/>
              <a:t>Heterogeneous </a:t>
            </a:r>
            <a:r>
              <a:rPr lang="en-US" dirty="0"/>
              <a:t>environments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does data move in a real world system</a:t>
            </a:r>
            <a:r>
              <a:rPr lang="en-US" dirty="0" smtClean="0"/>
              <a:t>?</a:t>
            </a:r>
          </a:p>
          <a:p>
            <a:r>
              <a:rPr lang="en-US" dirty="0" smtClean="0"/>
              <a:t>Serving </a:t>
            </a:r>
            <a:r>
              <a:rPr lang="en-US" dirty="0"/>
              <a:t>Data from Storage to Clients</a:t>
            </a:r>
          </a:p>
          <a:p>
            <a:r>
              <a:rPr lang="en-US" b="1" dirty="0"/>
              <a:t>Program</a:t>
            </a:r>
            <a:r>
              <a:rPr lang="en-US" dirty="0"/>
              <a:t> Web Server</a:t>
            </a:r>
          </a:p>
          <a:p>
            <a:r>
              <a:rPr lang="en-US" b="1" dirty="0"/>
              <a:t>Stored Data</a:t>
            </a:r>
            <a:r>
              <a:rPr lang="en-US" dirty="0"/>
              <a:t> Filesystem </a:t>
            </a:r>
            <a:endParaRPr lang="en-US" dirty="0" smtClean="0"/>
          </a:p>
          <a:p>
            <a:r>
              <a:rPr lang="en-US" b="1" dirty="0" smtClean="0"/>
              <a:t>Communication </a:t>
            </a:r>
            <a:r>
              <a:rPr lang="en-US" dirty="0" smtClean="0"/>
              <a:t>Network Stack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Philosophies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</a:t>
            </a:r>
            <a:r>
              <a:rPr lang="en-US" dirty="0"/>
              <a:t>is a byte stream</a:t>
            </a:r>
          </a:p>
          <a:p>
            <a:r>
              <a:rPr lang="en-US" dirty="0" smtClean="0"/>
              <a:t>Do </a:t>
            </a:r>
            <a:r>
              <a:rPr lang="en-US" dirty="0"/>
              <a:t>a small number of things well</a:t>
            </a:r>
          </a:p>
          <a:p>
            <a:r>
              <a:rPr lang="en-US" dirty="0" smtClean="0"/>
              <a:t>Build </a:t>
            </a:r>
            <a:r>
              <a:rPr lang="en-US" dirty="0"/>
              <a:t>complex systems out of simple building blocks </a:t>
            </a:r>
            <a:endParaRPr lang="en-US" dirty="0" smtClean="0"/>
          </a:p>
          <a:p>
            <a:r>
              <a:rPr lang="en-US" dirty="0" smtClean="0"/>
              <a:t>Swiss </a:t>
            </a:r>
            <a:r>
              <a:rPr lang="en-US" dirty="0"/>
              <a:t>Army Knife vs. Toolbox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OS kernel is one, large program. 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than 50, 000 functions.</a:t>
            </a:r>
          </a:p>
          <a:p>
            <a:r>
              <a:rPr lang="en-US" dirty="0" smtClean="0"/>
              <a:t>5677 </a:t>
            </a:r>
            <a:r>
              <a:rPr lang="en-US" dirty="0"/>
              <a:t>files</a:t>
            </a:r>
          </a:p>
          <a:p>
            <a:r>
              <a:rPr lang="en-US" dirty="0" smtClean="0"/>
              <a:t>5</a:t>
            </a:r>
            <a:r>
              <a:rPr lang="en-US" dirty="0"/>
              <a:t>, 131, 552 lines of C </a:t>
            </a:r>
            <a:r>
              <a:rPr lang="en-US" dirty="0" smtClean="0"/>
              <a:t>code just for the kernel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unique programming environment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and Implementation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b="1" dirty="0"/>
              <a:t>Fast</a:t>
            </a:r>
            <a:r>
              <a:rPr lang="en-US" dirty="0"/>
              <a:t> Low overhead, high </a:t>
            </a:r>
            <a:r>
              <a:rPr lang="en-US" dirty="0" err="1"/>
              <a:t>performaance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b="1" dirty="0"/>
              <a:t>Safe</a:t>
            </a:r>
            <a:r>
              <a:rPr lang="en-US" dirty="0"/>
              <a:t> Secure, tractable</a:t>
            </a:r>
          </a:p>
          <a:p>
            <a:pPr>
              <a:lnSpc>
                <a:spcPct val="200000"/>
              </a:lnSpc>
            </a:pPr>
            <a:r>
              <a:rPr lang="en-US" b="1" dirty="0"/>
              <a:t>Flexible</a:t>
            </a:r>
            <a:r>
              <a:rPr lang="en-US" dirty="0"/>
              <a:t> Can be used by many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0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vs. Kernel Space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space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</a:t>
            </a:r>
            <a:r>
              <a:rPr lang="en-US" dirty="0"/>
              <a:t>and remote </a:t>
            </a:r>
            <a:r>
              <a:rPr lang="en-US" dirty="0" smtClean="0"/>
              <a:t>shells</a:t>
            </a:r>
          </a:p>
          <a:p>
            <a:r>
              <a:rPr lang="en-US" dirty="0" smtClean="0"/>
              <a:t>management tools</a:t>
            </a:r>
          </a:p>
          <a:p>
            <a:r>
              <a:rPr lang="en-US" dirty="0" smtClean="0"/>
              <a:t>daemons</a:t>
            </a:r>
            <a:endParaRPr lang="en-US" dirty="0"/>
          </a:p>
          <a:p>
            <a:r>
              <a:rPr lang="en-US" dirty="0"/>
              <a:t>Run-time </a:t>
            </a:r>
            <a:r>
              <a:rPr lang="en-US" dirty="0" smtClean="0"/>
              <a:t>linker</a:t>
            </a:r>
          </a:p>
          <a:p>
            <a:r>
              <a:rPr lang="en-US" dirty="0" smtClean="0"/>
              <a:t>system libraries</a:t>
            </a:r>
          </a:p>
          <a:p>
            <a:r>
              <a:rPr lang="en-US" dirty="0" smtClean="0"/>
              <a:t>tracing </a:t>
            </a:r>
            <a:r>
              <a:rPr lang="en-US" dirty="0"/>
              <a:t>facilities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 </a:t>
            </a:r>
            <a:r>
              <a:rPr lang="en-US" dirty="0" smtClean="0"/>
              <a:t>calls</a:t>
            </a:r>
          </a:p>
          <a:p>
            <a:r>
              <a:rPr lang="en-US" dirty="0" err="1" smtClean="0"/>
              <a:t>hypercalls</a:t>
            </a:r>
            <a:endParaRPr lang="en-US" dirty="0" smtClean="0"/>
          </a:p>
          <a:p>
            <a:r>
              <a:rPr lang="en-US" dirty="0" smtClean="0"/>
              <a:t>remote </a:t>
            </a:r>
            <a:r>
              <a:rPr lang="en-US" dirty="0"/>
              <a:t>procedure call (RPC)</a:t>
            </a:r>
          </a:p>
          <a:p>
            <a:r>
              <a:rPr lang="en-US" dirty="0" smtClean="0"/>
              <a:t>Processes</a:t>
            </a:r>
          </a:p>
          <a:p>
            <a:r>
              <a:rPr lang="en-US" dirty="0" smtClean="0"/>
              <a:t>filesystems</a:t>
            </a:r>
          </a:p>
          <a:p>
            <a:r>
              <a:rPr lang="en-US" dirty="0" smtClean="0"/>
              <a:t>IPC</a:t>
            </a:r>
          </a:p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728822" y="1945758"/>
            <a:ext cx="0" cy="40147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4465976" y="3678864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Call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5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Physical Memory</a:t>
            </a:r>
          </a:p>
          <a:p>
            <a:r>
              <a:rPr lang="en-US" dirty="0" smtClean="0"/>
              <a:t>Virtual Memory</a:t>
            </a:r>
          </a:p>
          <a:p>
            <a:r>
              <a:rPr lang="en-US" dirty="0" smtClean="0"/>
              <a:t>Hardware support for VM</a:t>
            </a:r>
          </a:p>
          <a:p>
            <a:r>
              <a:rPr lang="en-US" dirty="0" smtClean="0"/>
              <a:t>Shared Memory</a:t>
            </a:r>
          </a:p>
          <a:p>
            <a:endParaRPr lang="en-US" dirty="0" smtClean="0"/>
          </a:p>
          <a:p>
            <a:pPr algn="ctr"/>
            <a:r>
              <a:rPr lang="en-US" b="1" u="sng" dirty="0" smtClean="0"/>
              <a:t>Mid Term Test</a:t>
            </a:r>
            <a:endParaRPr lang="en-US" b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Isolation</a:t>
            </a:r>
          </a:p>
          <a:p>
            <a:r>
              <a:rPr lang="en-US" dirty="0" smtClean="0"/>
              <a:t>Security and Data</a:t>
            </a:r>
          </a:p>
          <a:p>
            <a:r>
              <a:rPr lang="en-US" dirty="0" smtClean="0"/>
              <a:t>Virtual Memory, Processes and Security</a:t>
            </a:r>
          </a:p>
          <a:p>
            <a:r>
              <a:rPr lang="en-US" dirty="0" smtClean="0"/>
              <a:t>Hardware Support for Security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Calls: The Operating System’s API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Border </a:t>
            </a:r>
            <a:r>
              <a:rPr lang="en-US" dirty="0"/>
              <a:t>between User and Kernel Space </a:t>
            </a:r>
            <a:endParaRPr lang="en-US" dirty="0" smtClean="0"/>
          </a:p>
          <a:p>
            <a:r>
              <a:rPr lang="en-US" dirty="0" smtClean="0"/>
              <a:t>Everything </a:t>
            </a:r>
            <a:r>
              <a:rPr lang="en-US" dirty="0"/>
              <a:t>that can be done with the OS </a:t>
            </a:r>
            <a:endParaRPr lang="en-US" dirty="0" smtClean="0"/>
          </a:p>
          <a:p>
            <a:r>
              <a:rPr lang="en-US" dirty="0" smtClean="0"/>
              <a:t>open</a:t>
            </a:r>
            <a:r>
              <a:rPr lang="en-US" dirty="0"/>
              <a:t>(), read(), write(), close() </a:t>
            </a:r>
            <a:endParaRPr lang="en-US" dirty="0" smtClean="0"/>
          </a:p>
          <a:p>
            <a:r>
              <a:rPr lang="en-US" dirty="0" smtClean="0"/>
              <a:t>Over </a:t>
            </a:r>
            <a:r>
              <a:rPr lang="en-US" dirty="0"/>
              <a:t>1000 separate interfaces</a:t>
            </a:r>
          </a:p>
          <a:p>
            <a:r>
              <a:rPr lang="en-US" dirty="0" smtClean="0"/>
              <a:t>Section </a:t>
            </a:r>
            <a:r>
              <a:rPr lang="en-US" dirty="0"/>
              <a:t>2 of the manual </a:t>
            </a:r>
            <a:r>
              <a:rPr lang="en-US" dirty="0" smtClean="0"/>
              <a:t>set</a:t>
            </a:r>
          </a:p>
          <a:p>
            <a:pPr lvl="1"/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&gt; man 2 open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/>
              <a:t>is the </a:t>
            </a:r>
            <a:r>
              <a:rPr lang="en-US" dirty="0" smtClean="0"/>
              <a:t>programming language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data structures</a:t>
            </a:r>
          </a:p>
          <a:p>
            <a:r>
              <a:rPr lang="en-US" dirty="0" smtClean="0"/>
              <a:t>Lists</a:t>
            </a:r>
            <a:endParaRPr lang="en-US" dirty="0"/>
          </a:p>
          <a:p>
            <a:r>
              <a:rPr lang="en-US" dirty="0" smtClean="0"/>
              <a:t>Hash </a:t>
            </a:r>
            <a:r>
              <a:rPr lang="en-US" dirty="0"/>
              <a:t>Tables</a:t>
            </a:r>
          </a:p>
          <a:p>
            <a:r>
              <a:rPr lang="en-US" dirty="0" smtClean="0"/>
              <a:t>Hand </a:t>
            </a:r>
            <a:r>
              <a:rPr lang="en-US" dirty="0"/>
              <a:t>crafted classes and objects </a:t>
            </a:r>
            <a:endParaRPr lang="en-US" dirty="0" smtClean="0"/>
          </a:p>
          <a:p>
            <a:r>
              <a:rPr lang="en-US" dirty="0" smtClean="0"/>
              <a:t>Programming </a:t>
            </a:r>
            <a:r>
              <a:rPr lang="en-US" dirty="0"/>
              <a:t>without a net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Competing Kernel Architectures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Micro-Kernel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Kernel </a:t>
            </a:r>
            <a:r>
              <a:rPr lang="en-US" dirty="0"/>
              <a:t>is Only a Scheduler</a:t>
            </a:r>
          </a:p>
          <a:p>
            <a:r>
              <a:rPr lang="en-US" dirty="0" smtClean="0"/>
              <a:t>Services </a:t>
            </a:r>
            <a:r>
              <a:rPr lang="en-US" dirty="0"/>
              <a:t>Model</a:t>
            </a:r>
          </a:p>
          <a:p>
            <a:r>
              <a:rPr lang="en-US" dirty="0" smtClean="0"/>
              <a:t>in-kernel </a:t>
            </a:r>
            <a:r>
              <a:rPr lang="en-US" dirty="0"/>
              <a:t>IPC</a:t>
            </a:r>
          </a:p>
          <a:p>
            <a:r>
              <a:rPr lang="en-US" dirty="0" smtClean="0"/>
              <a:t>POSIX </a:t>
            </a:r>
            <a:r>
              <a:rPr lang="en-US" dirty="0"/>
              <a:t>as a service</a:t>
            </a:r>
          </a:p>
          <a:p>
            <a:r>
              <a:rPr lang="en-US" dirty="0" smtClean="0"/>
              <a:t>Mach</a:t>
            </a:r>
            <a:r>
              <a:rPr lang="en-US" dirty="0"/>
              <a:t>, </a:t>
            </a:r>
            <a:r>
              <a:rPr lang="en-US" dirty="0" err="1"/>
              <a:t>Barrelfish</a:t>
            </a:r>
            <a:r>
              <a:rPr lang="en-US" dirty="0"/>
              <a:t>, L4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Monolithic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/>
              <a:t>big program 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/>
              <a:t>Calls</a:t>
            </a:r>
          </a:p>
          <a:p>
            <a:r>
              <a:rPr lang="en-US" dirty="0" smtClean="0"/>
              <a:t>System </a:t>
            </a:r>
            <a:r>
              <a:rPr lang="en-US" dirty="0"/>
              <a:t>Call API</a:t>
            </a:r>
          </a:p>
          <a:p>
            <a:r>
              <a:rPr lang="en-US" dirty="0" smtClean="0"/>
              <a:t>FreeBSD</a:t>
            </a:r>
            <a:r>
              <a:rPr lang="en-US" dirty="0"/>
              <a:t>, Linux, Windows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9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What an Operating System Does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  <a:p>
            <a:r>
              <a:rPr lang="en-US" dirty="0" smtClean="0"/>
              <a:t>Inter </a:t>
            </a:r>
            <a:r>
              <a:rPr lang="en-US" dirty="0"/>
              <a:t>Process Communication</a:t>
            </a:r>
          </a:p>
          <a:p>
            <a:r>
              <a:rPr lang="en-US" dirty="0" smtClean="0"/>
              <a:t>Sockets </a:t>
            </a:r>
            <a:r>
              <a:rPr lang="en-US" dirty="0"/>
              <a:t>and </a:t>
            </a:r>
            <a:r>
              <a:rPr lang="en-US" dirty="0" smtClean="0"/>
              <a:t>Network Communication </a:t>
            </a:r>
          </a:p>
          <a:p>
            <a:r>
              <a:rPr lang="en-US" dirty="0" smtClean="0"/>
              <a:t>Lab: TCP </a:t>
            </a:r>
            <a:r>
              <a:rPr lang="en-US" dirty="0"/>
              <a:t>Connection </a:t>
            </a:r>
            <a:r>
              <a:rPr lang="en-US" dirty="0" smtClean="0"/>
              <a:t>Setup</a:t>
            </a:r>
          </a:p>
          <a:p>
            <a:r>
              <a:rPr lang="en-US" dirty="0" smtClean="0"/>
              <a:t>Lab: TCP State Machine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Storage </a:t>
            </a:r>
            <a:r>
              <a:rPr lang="en-US" dirty="0"/>
              <a:t>Overview</a:t>
            </a:r>
          </a:p>
          <a:p>
            <a:r>
              <a:rPr lang="en-US" dirty="0" smtClean="0"/>
              <a:t>Naming </a:t>
            </a:r>
            <a:r>
              <a:rPr lang="en-US" dirty="0"/>
              <a:t>and Location</a:t>
            </a:r>
          </a:p>
          <a:p>
            <a:r>
              <a:rPr lang="en-US" dirty="0" smtClean="0"/>
              <a:t>Virtual </a:t>
            </a:r>
            <a:r>
              <a:rPr lang="en-US" dirty="0"/>
              <a:t>Filesystem Layer</a:t>
            </a:r>
          </a:p>
          <a:p>
            <a:r>
              <a:rPr lang="en-US" dirty="0" smtClean="0"/>
              <a:t>Storing </a:t>
            </a:r>
            <a:r>
              <a:rPr lang="en-US" dirty="0"/>
              <a:t>and Retrieving Data</a:t>
            </a:r>
          </a:p>
          <a:p>
            <a:r>
              <a:rPr lang="en-US" dirty="0" smtClean="0"/>
              <a:t>Lab: </a:t>
            </a:r>
            <a:r>
              <a:rPr lang="en-US" dirty="0"/>
              <a:t>Reading a file from disk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4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Whole </a:t>
            </a:r>
            <a:r>
              <a:rPr lang="en-US" dirty="0" smtClean="0"/>
              <a:t>system 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Serving </a:t>
            </a:r>
            <a:r>
              <a:rPr lang="en-US" dirty="0"/>
              <a:t>Web Content</a:t>
            </a:r>
          </a:p>
          <a:p>
            <a:r>
              <a:rPr lang="en-US" dirty="0" smtClean="0"/>
              <a:t>NGINX</a:t>
            </a:r>
            <a:endParaRPr lang="en-US" dirty="0"/>
          </a:p>
          <a:p>
            <a:r>
              <a:rPr lang="en-US" dirty="0" smtClean="0"/>
              <a:t>Review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u="sng" dirty="0" smtClean="0"/>
              <a:t>final exam</a:t>
            </a:r>
            <a:endParaRPr lang="en-US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Covers all sections of the course outline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Work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Tracing</a:t>
            </a:r>
            <a:r>
              <a:rPr lang="en-US" dirty="0"/>
              <a:t> Systems Setup, Begin using </a:t>
            </a:r>
            <a:r>
              <a:rPr lang="en-US" dirty="0" err="1"/>
              <a:t>DTrace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Processes</a:t>
            </a:r>
            <a:r>
              <a:rPr lang="en-US" dirty="0" smtClean="0"/>
              <a:t> </a:t>
            </a:r>
            <a:r>
              <a:rPr lang="en-US" dirty="0"/>
              <a:t>Tracing the Process Life </a:t>
            </a:r>
            <a:r>
              <a:rPr lang="en-US" dirty="0" smtClean="0"/>
              <a:t>Cycle</a:t>
            </a:r>
          </a:p>
          <a:p>
            <a:r>
              <a:rPr lang="en-US" b="1" dirty="0" smtClean="0"/>
              <a:t>Memory</a:t>
            </a:r>
            <a:r>
              <a:rPr lang="en-US" dirty="0" smtClean="0"/>
              <a:t> Following memory allocation and de-allocation</a:t>
            </a:r>
          </a:p>
          <a:p>
            <a:r>
              <a:rPr lang="en-US" b="1" dirty="0" smtClean="0"/>
              <a:t>Security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Drivers</a:t>
            </a:r>
            <a:r>
              <a:rPr lang="en-US" dirty="0" smtClean="0"/>
              <a:t> How data moves in and out of the kernel</a:t>
            </a:r>
            <a:endParaRPr lang="en-US" b="1" dirty="0"/>
          </a:p>
          <a:p>
            <a:r>
              <a:rPr lang="en-US" b="1" dirty="0"/>
              <a:t>Communication</a:t>
            </a:r>
            <a:r>
              <a:rPr lang="en-US" dirty="0"/>
              <a:t> Networking and TCP </a:t>
            </a:r>
            <a:endParaRPr lang="en-US" dirty="0" smtClean="0"/>
          </a:p>
          <a:p>
            <a:r>
              <a:rPr lang="en-US" b="1" dirty="0" smtClean="0"/>
              <a:t>Storage</a:t>
            </a:r>
            <a:r>
              <a:rPr lang="en-US" dirty="0" smtClean="0"/>
              <a:t> </a:t>
            </a:r>
            <a:r>
              <a:rPr lang="en-US" dirty="0"/>
              <a:t>Storing and Retrieving Data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computers do?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arenR"/>
            </a:pPr>
            <a:r>
              <a:rPr lang="en-US" b="1" dirty="0"/>
              <a:t>Processing</a:t>
            </a:r>
            <a:r>
              <a:rPr lang="en-US" dirty="0"/>
              <a:t> Converting information from one form to another. </a:t>
            </a: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en-US" b="1" dirty="0" smtClean="0"/>
              <a:t>Communication</a:t>
            </a:r>
            <a:r>
              <a:rPr lang="en-US" dirty="0" smtClean="0"/>
              <a:t> </a:t>
            </a:r>
            <a:r>
              <a:rPr lang="en-US" dirty="0"/>
              <a:t>Moving information between one or </a:t>
            </a:r>
            <a:r>
              <a:rPr lang="en-US" dirty="0" smtClean="0"/>
              <a:t>more systems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/>
              <a:t>Storage</a:t>
            </a:r>
            <a:r>
              <a:rPr lang="en-US" dirty="0"/>
              <a:t> Maintaining information over time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" id="{567CD34F-8C25-AE48-800D-72123D3B90C9}" vid="{CA665514-E0ED-3348-B1CE-09C2839DC1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teachbsd</Template>
  <TotalTime>1844</TotalTime>
  <Words>1735</Words>
  <Application>Microsoft Macintosh PowerPoint</Application>
  <PresentationFormat>Widescreen</PresentationFormat>
  <Paragraphs>414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Calibri</vt:lpstr>
      <vt:lpstr>Courier New</vt:lpstr>
      <vt:lpstr>Gill Sans MT</vt:lpstr>
      <vt:lpstr>FreeBSDFoundation</vt:lpstr>
      <vt:lpstr>Introduction to Operating Systems</vt:lpstr>
      <vt:lpstr>Objectives</vt:lpstr>
      <vt:lpstr>Course Outline</vt:lpstr>
      <vt:lpstr>Course Outline</vt:lpstr>
      <vt:lpstr>Course Outline</vt:lpstr>
      <vt:lpstr>Course Outline</vt:lpstr>
      <vt:lpstr>Course Outline</vt:lpstr>
      <vt:lpstr>Lab Work</vt:lpstr>
      <vt:lpstr>What do computers do?</vt:lpstr>
      <vt:lpstr>What is an Operating System?</vt:lpstr>
      <vt:lpstr>What is an Operating System?</vt:lpstr>
      <vt:lpstr>General purpose operating systems</vt:lpstr>
      <vt:lpstr>General-purpose operating systems</vt:lpstr>
      <vt:lpstr>What does an operating system do?</vt:lpstr>
      <vt:lpstr>Key Functions of an Operating System</vt:lpstr>
      <vt:lpstr>Operating System as Toolkit</vt:lpstr>
      <vt:lpstr>What an Operating System is</vt:lpstr>
      <vt:lpstr>Why study operating systems?</vt:lpstr>
      <vt:lpstr>Performance Measures</vt:lpstr>
      <vt:lpstr>Throughput</vt:lpstr>
      <vt:lpstr>Who cares about throughput?</vt:lpstr>
      <vt:lpstr>Latency</vt:lpstr>
      <vt:lpstr>Who cares about latency</vt:lpstr>
      <vt:lpstr>Jitter</vt:lpstr>
      <vt:lpstr>Who cares about jitter?</vt:lpstr>
      <vt:lpstr>Complexity</vt:lpstr>
      <vt:lpstr>Composability</vt:lpstr>
      <vt:lpstr>Tractability</vt:lpstr>
      <vt:lpstr>FreeBSD</vt:lpstr>
      <vt:lpstr>Computer History from the Operating System Perspective</vt:lpstr>
      <vt:lpstr>In the beginning: early computers</vt:lpstr>
      <vt:lpstr>The First Programmers</vt:lpstr>
      <vt:lpstr>Early Computers</vt:lpstr>
      <vt:lpstr>Mainframes and Batch Processing</vt:lpstr>
      <vt:lpstr>5Mb of Source Code</vt:lpstr>
      <vt:lpstr>Mini-computers and Time Sharing Systems</vt:lpstr>
      <vt:lpstr>The Unix Kernel</vt:lpstr>
      <vt:lpstr>The Rise of the Microcomputer</vt:lpstr>
      <vt:lpstr>A typical microcomputer 1982</vt:lpstr>
      <vt:lpstr>Workstations and Networking</vt:lpstr>
      <vt:lpstr>Workstation from the 1990s</vt:lpstr>
      <vt:lpstr>Embedded and Real Time Systems</vt:lpstr>
      <vt:lpstr>Mobile Devices and the Ubiquitous Internet</vt:lpstr>
      <vt:lpstr>Today</vt:lpstr>
      <vt:lpstr>Our Challenge</vt:lpstr>
      <vt:lpstr>UNIX Philosophies</vt:lpstr>
      <vt:lpstr>Some Special Considerations</vt:lpstr>
      <vt:lpstr>Design and Implementation Requirements</vt:lpstr>
      <vt:lpstr>User vs. Kernel Space</vt:lpstr>
      <vt:lpstr>System Calls: The Operating System’s API</vt:lpstr>
      <vt:lpstr>OS Programming</vt:lpstr>
      <vt:lpstr>Competing Kernel Architectures</vt:lpstr>
      <vt:lpstr>Review: What an Operating System Does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creator>George Neville-Neil</dc:creator>
  <cp:lastModifiedBy>George Neville-Neil</cp:lastModifiedBy>
  <cp:revision>52</cp:revision>
  <dcterms:created xsi:type="dcterms:W3CDTF">2016-12-03T03:31:42Z</dcterms:created>
  <dcterms:modified xsi:type="dcterms:W3CDTF">2017-02-18T17:57:46Z</dcterms:modified>
</cp:coreProperties>
</file>