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0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3" r:id="rId11"/>
    <p:sldId id="275" r:id="rId12"/>
    <p:sldId id="272" r:id="rId13"/>
    <p:sldId id="278" r:id="rId14"/>
    <p:sldId id="277" r:id="rId15"/>
    <p:sldId id="271" r:id="rId16"/>
    <p:sldId id="269" r:id="rId17"/>
    <p:sldId id="270" r:id="rId18"/>
    <p:sldId id="280" r:id="rId19"/>
    <p:sldId id="276" r:id="rId20"/>
    <p:sldId id="279" r:id="rId21"/>
    <p:sldId id="281" r:id="rId22"/>
    <p:sldId id="282" r:id="rId23"/>
    <p:sldId id="286" r:id="rId24"/>
    <p:sldId id="284" r:id="rId25"/>
    <p:sldId id="283" r:id="rId26"/>
    <p:sldId id="285" r:id="rId27"/>
    <p:sldId id="287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9"/>
    <p:restoredTop sz="94685"/>
  </p:normalViewPr>
  <p:slideViewPr>
    <p:cSldViewPr snapToGrid="0" snapToObjects="1">
      <p:cViewPr>
        <p:scale>
          <a:sx n="120" d="100"/>
          <a:sy n="120" d="100"/>
        </p:scale>
        <p:origin x="-1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2EBC-7ADE-5743-B1A1-E25E1B061BCD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F30-43CC-814E-936D-AEA9D0B81B13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DA59-7789-CC47-BE92-C8DCAF8A5DBA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7BFD-1109-524B-B78A-E768CC787973}" type="datetime1">
              <a:rPr lang="en-US" smtClean="0"/>
              <a:t>2/26/17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9FFC-6C5F-814C-BC4B-E9742B064891}" type="datetime1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CCD4-0CB7-4D4D-8212-11C3F44DCFE7}" type="datetime1">
              <a:rPr lang="en-US" smtClean="0"/>
              <a:t>2/26/17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720-19A1-F44A-9F81-1C535D98C4C9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3553-55B2-8E41-9BFF-AA12744D28EC}" type="datetime1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750-3634-F946-BDCA-29967BC464B8}" type="datetime1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B3853-0640-C94E-802A-F9E913880246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77C5-81C2-4F42-9A0A-49C6689AE8D0}" type="datetime1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BB814606-2684-9B4A-BC22-4E56968F5EE2}" type="datetime1">
              <a:rPr lang="en-US" smtClean="0"/>
              <a:t>2/26/17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</a:t>
            </a:r>
            <a:r>
              <a:rPr lang="en-US" dirty="0" smtClean="0"/>
              <a:t>experimentation</a:t>
            </a:r>
          </a:p>
          <a:p>
            <a:r>
              <a:rPr lang="en-US" dirty="0"/>
              <a:t>George </a:t>
            </a:r>
            <a:r>
              <a:rPr lang="en-US" dirty="0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laid out in </a:t>
            </a:r>
            <a:r>
              <a:rPr lang="en-US" i="1" dirty="0"/>
              <a:t>pages</a:t>
            </a:r>
            <a:r>
              <a:rPr lang="en-US" dirty="0"/>
              <a:t> (4K, 2M, 1G</a:t>
            </a:r>
            <a:r>
              <a:rPr lang="mr-IN" dirty="0"/>
              <a:t>…</a:t>
            </a:r>
            <a:r>
              <a:rPr lang="en-US" dirty="0"/>
              <a:t>)      </a:t>
            </a:r>
          </a:p>
          <a:p>
            <a:r>
              <a:rPr lang="en-US" dirty="0" smtClean="0"/>
              <a:t>Pages are controlled by the Memory </a:t>
            </a:r>
            <a:r>
              <a:rPr lang="en-US" dirty="0"/>
              <a:t>Management Unit (</a:t>
            </a:r>
            <a:r>
              <a:rPr lang="en-US" dirty="0" smtClean="0"/>
              <a:t>MMU)</a:t>
            </a:r>
          </a:p>
          <a:p>
            <a:r>
              <a:rPr lang="en-US" dirty="0" smtClean="0"/>
              <a:t>Transforms </a:t>
            </a:r>
            <a:r>
              <a:rPr lang="en-US" i="1" dirty="0" smtClean="0"/>
              <a:t>virtual addresses </a:t>
            </a:r>
            <a:r>
              <a:rPr lang="en-US" dirty="0"/>
              <a:t>into </a:t>
            </a:r>
            <a:r>
              <a:rPr lang="en-US" i="1" dirty="0" smtClean="0"/>
              <a:t>physical addresses</a:t>
            </a:r>
          </a:p>
          <a:p>
            <a:r>
              <a:rPr lang="en-US" dirty="0" smtClean="0"/>
              <a:t>Control </a:t>
            </a:r>
            <a:r>
              <a:rPr lang="en-US" dirty="0"/>
              <a:t>available only </a:t>
            </a:r>
            <a:r>
              <a:rPr lang="en-US" dirty="0" smtClean="0"/>
              <a:t>in supervisor mode</a:t>
            </a:r>
          </a:p>
          <a:p>
            <a:r>
              <a:rPr lang="en-US" dirty="0" smtClean="0"/>
              <a:t>Software </a:t>
            </a:r>
            <a:r>
              <a:rPr lang="en-US" dirty="0"/>
              <a:t>handles failures (e.g., permissions) via </a:t>
            </a:r>
            <a:r>
              <a:rPr lang="en-US" dirty="0" smtClean="0"/>
              <a:t>traps</a:t>
            </a:r>
          </a:p>
          <a:p>
            <a:pPr lvl="1"/>
            <a:r>
              <a:rPr lang="en-US" dirty="0" smtClean="0"/>
              <a:t>page faults</a:t>
            </a:r>
          </a:p>
          <a:p>
            <a:r>
              <a:rPr lang="en-US" dirty="0" smtClean="0"/>
              <a:t>A program’s memory is its </a:t>
            </a:r>
            <a:r>
              <a:rPr lang="en-US" i="1" dirty="0" smtClean="0"/>
              <a:t>working set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Access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reads or writes and address</a:t>
            </a:r>
          </a:p>
          <a:p>
            <a:r>
              <a:rPr lang="en-US" dirty="0" smtClean="0"/>
              <a:t>If the page with that address is currently </a:t>
            </a:r>
            <a:r>
              <a:rPr lang="en-US" i="1" dirty="0" smtClean="0"/>
              <a:t>mapped</a:t>
            </a:r>
            <a:r>
              <a:rPr lang="en-US" dirty="0" smtClean="0"/>
              <a:t> it gets immediate access</a:t>
            </a:r>
          </a:p>
          <a:p>
            <a:r>
              <a:rPr lang="en-US" dirty="0" smtClean="0"/>
              <a:t>A page fault occurs on an address that has not been seen</a:t>
            </a:r>
          </a:p>
          <a:p>
            <a:r>
              <a:rPr lang="en-US" dirty="0" smtClean="0"/>
              <a:t>Process protection occurs at the page fault boundary</a:t>
            </a:r>
          </a:p>
          <a:p>
            <a:pPr lvl="1"/>
            <a:r>
              <a:rPr lang="en-US" dirty="0" smtClean="0"/>
              <a:t>A process that touches an invalid address is terminated (SEGFAULT)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Memory Management Unit (MMU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virtual addresses </a:t>
            </a:r>
            <a:r>
              <a:rPr lang="en-US" dirty="0" smtClean="0"/>
              <a:t>into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physical addresses</a:t>
            </a:r>
          </a:p>
          <a:p>
            <a:r>
              <a:rPr lang="en-US" dirty="0" smtClean="0"/>
              <a:t>Memory is laid out in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pages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(4K, 2M, 1G,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Control available only to the supervisor (historically)</a:t>
            </a:r>
          </a:p>
          <a:p>
            <a:r>
              <a:rPr lang="is-IS" dirty="0" smtClean="0"/>
              <a:t>Software handles failures (e.g., permissions) via </a:t>
            </a:r>
            <a:r>
              <a:rPr lang="is-IS" dirty="0" smtClean="0"/>
              <a:t>traps</a:t>
            </a:r>
            <a:endParaRPr lang="is-I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>
                <a:solidFill>
                  <a:schemeClr val="accent5">
                    <a:lumMod val="50000"/>
                  </a:schemeClr>
                </a:solidFill>
              </a:rPr>
              <a:t>Page </a:t>
            </a:r>
            <a:r>
              <a:rPr lang="is-IS" dirty="0" smtClean="0">
                <a:solidFill>
                  <a:schemeClr val="accent5">
                    <a:lumMod val="50000"/>
                  </a:schemeClr>
                </a:solidFill>
              </a:rPr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SW-managed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page tables </a:t>
            </a:r>
            <a:r>
              <a:rPr lang="is-IS" dirty="0"/>
              <a:t>provide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virtual-physical mappings</a:t>
            </a:r>
          </a:p>
          <a:p>
            <a:r>
              <a:rPr lang="is-IS" dirty="0"/>
              <a:t>Access permissions, page attributes (e.g., caching), dirty bit</a:t>
            </a:r>
          </a:p>
          <a:p>
            <a:r>
              <a:rPr lang="is-IS" dirty="0"/>
              <a:t>Various configurations + traps implement BSS, COW, sharing, </a:t>
            </a:r>
            <a:r>
              <a:rPr lang="is-IS" dirty="0" smtClean="0"/>
              <a:t>...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Translation Look-aside Buffer (TLB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Hardware </a:t>
            </a:r>
            <a:r>
              <a:rPr lang="is-IS" dirty="0"/>
              <a:t>cache of entries – avoid walking pagetables</a:t>
            </a:r>
          </a:p>
          <a:p>
            <a:r>
              <a:rPr lang="is-IS" dirty="0"/>
              <a:t>Content A</a:t>
            </a:r>
            <a:r>
              <a:rPr lang="en-US" dirty="0"/>
              <a:t>d</a:t>
            </a:r>
            <a:r>
              <a:rPr lang="is-IS" dirty="0"/>
              <a:t>dressable Memory (CAM); </a:t>
            </a:r>
            <a:endParaRPr lang="is-IS" dirty="0" smtClean="0"/>
          </a:p>
          <a:p>
            <a:pPr lvl="1"/>
            <a:r>
              <a:rPr lang="is-IS" dirty="0" smtClean="0"/>
              <a:t>48</a:t>
            </a:r>
            <a:r>
              <a:rPr lang="is-IS" dirty="0"/>
              <a:t>? 1024? entries</a:t>
            </a:r>
          </a:p>
          <a:p>
            <a:r>
              <a:rPr lang="is-IS" dirty="0"/>
              <a:t>TLB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tags</a:t>
            </a:r>
            <a:r>
              <a:rPr lang="is-IS" dirty="0"/>
              <a:t>: entries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global</a:t>
            </a:r>
            <a:r>
              <a:rPr lang="is-I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s-IS" dirty="0"/>
              <a:t>or for a specific </a:t>
            </a:r>
            <a:r>
              <a:rPr lang="is-IS" b="1" dirty="0">
                <a:solidFill>
                  <a:schemeClr val="accent5">
                    <a:lumMod val="50000"/>
                  </a:schemeClr>
                </a:solidFill>
              </a:rPr>
              <a:t>address-space ID (ASID)</a:t>
            </a:r>
          </a:p>
          <a:p>
            <a:r>
              <a:rPr lang="is-IS" dirty="0"/>
              <a:t>Software- vs. hardware-managed </a:t>
            </a:r>
            <a:r>
              <a:rPr lang="is-IS" dirty="0" smtClean="0"/>
              <a:t>TLBs</a:t>
            </a:r>
            <a:endParaRPr lang="is-I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Processes and their Memory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93" y="1149395"/>
            <a:ext cx="6780615" cy="5206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Virtual </a:t>
            </a:r>
            <a:r>
              <a:rPr lang="en-US" dirty="0" smtClean="0"/>
              <a:t>Memory (VM</a:t>
            </a:r>
            <a:r>
              <a:rPr lang="en-US" dirty="0" smtClean="0"/>
              <a:t>) Subsystem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model’s isolation guarantees incur real expense</a:t>
            </a:r>
          </a:p>
          <a:p>
            <a:r>
              <a:rPr lang="en-US" dirty="0" smtClean="0"/>
              <a:t>The VM subsystem works quite hard to avoid expense</a:t>
            </a:r>
          </a:p>
          <a:p>
            <a:pPr lvl="1"/>
            <a:r>
              <a:rPr lang="en-US" b="1" dirty="0" smtClean="0"/>
              <a:t>Shared memory</a:t>
            </a:r>
            <a:r>
              <a:rPr lang="en-US" dirty="0" smtClean="0"/>
              <a:t>, </a:t>
            </a:r>
            <a:r>
              <a:rPr lang="en-US" b="1" dirty="0" smtClean="0"/>
              <a:t>copy-on-write</a:t>
            </a:r>
            <a:r>
              <a:rPr lang="en-US" dirty="0" smtClean="0"/>
              <a:t>, </a:t>
            </a:r>
            <a:r>
              <a:rPr lang="en-US" b="1" dirty="0" smtClean="0"/>
              <a:t>page flipping</a:t>
            </a:r>
          </a:p>
          <a:p>
            <a:pPr lvl="1"/>
            <a:r>
              <a:rPr lang="en-US" b="1" dirty="0" smtClean="0"/>
              <a:t>Background page zeroing</a:t>
            </a:r>
          </a:p>
          <a:p>
            <a:pPr lvl="1"/>
            <a:r>
              <a:rPr lang="en-US" b="1" dirty="0" err="1" smtClean="0"/>
              <a:t>Superpages</a:t>
            </a:r>
            <a:r>
              <a:rPr lang="en-US" dirty="0" smtClean="0"/>
              <a:t> to improve TLB efficiency</a:t>
            </a:r>
          </a:p>
          <a:p>
            <a:r>
              <a:rPr lang="en-US" dirty="0" smtClean="0"/>
              <a:t>VM avoids work, but also manages memory footprint</a:t>
            </a:r>
          </a:p>
          <a:p>
            <a:pPr lvl="1"/>
            <a:r>
              <a:rPr lang="en-US" dirty="0" smtClean="0"/>
              <a:t>Memory as a </a:t>
            </a:r>
            <a:r>
              <a:rPr lang="en-US" b="1" dirty="0" smtClean="0"/>
              <a:t>cache</a:t>
            </a:r>
            <a:r>
              <a:rPr lang="en-US" dirty="0" smtClean="0"/>
              <a:t> of secondary storage (files, swap)</a:t>
            </a:r>
          </a:p>
          <a:p>
            <a:pPr lvl="1"/>
            <a:r>
              <a:rPr lang="en-US" b="1" dirty="0" smtClean="0"/>
              <a:t>Demand paging </a:t>
            </a:r>
            <a:r>
              <a:rPr lang="en-US" dirty="0" smtClean="0"/>
              <a:t>vs. </a:t>
            </a:r>
            <a:r>
              <a:rPr lang="en-US" b="1" dirty="0" smtClean="0"/>
              <a:t>I/O clustering</a:t>
            </a:r>
          </a:p>
          <a:p>
            <a:pPr lvl="1"/>
            <a:r>
              <a:rPr lang="en-US" dirty="0" smtClean="0"/>
              <a:t>LRU / preemptive swapping to maintain free-page pool</a:t>
            </a:r>
          </a:p>
          <a:p>
            <a:pPr lvl="1"/>
            <a:r>
              <a:rPr lang="en-US" dirty="0" smtClean="0"/>
              <a:t>Recently: </a:t>
            </a:r>
            <a:r>
              <a:rPr lang="en-US" b="1" dirty="0" smtClean="0"/>
              <a:t>memory compression </a:t>
            </a:r>
            <a:r>
              <a:rPr lang="en-US" dirty="0" smtClean="0"/>
              <a:t>and </a:t>
            </a:r>
            <a:r>
              <a:rPr lang="en-US" b="1" dirty="0" smtClean="0"/>
              <a:t>deduplication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programmer view of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97" y="1352551"/>
            <a:ext cx="8803006" cy="48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2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for Many Users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Processes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Shared Memory</a:t>
            </a:r>
          </a:p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Heap</a:t>
            </a:r>
          </a:p>
          <a:p>
            <a:pPr lvl="2"/>
            <a:r>
              <a:rPr lang="en-US" dirty="0" smtClean="0"/>
              <a:t>Meta-data</a:t>
            </a:r>
          </a:p>
          <a:p>
            <a:pPr lvl="1"/>
            <a:r>
              <a:rPr lang="en-US" dirty="0" smtClean="0"/>
              <a:t>Process Stacks</a:t>
            </a:r>
          </a:p>
          <a:p>
            <a:pPr lvl="1"/>
            <a:r>
              <a:rPr lang="en-US" dirty="0" smtClean="0"/>
              <a:t>Network Buffers</a:t>
            </a:r>
          </a:p>
          <a:p>
            <a:pPr lvl="1"/>
            <a:r>
              <a:rPr lang="en-US" dirty="0" smtClean="0"/>
              <a:t>Disk Buffers for File Data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Allocation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are managed on kernel lists</a:t>
            </a:r>
          </a:p>
          <a:p>
            <a:pPr lvl="1"/>
            <a:r>
              <a:rPr lang="en-US" b="1" dirty="0" smtClean="0"/>
              <a:t>Free </a:t>
            </a:r>
            <a:r>
              <a:rPr lang="en-US" dirty="0" smtClean="0"/>
              <a:t>Memory that has never been used</a:t>
            </a:r>
            <a:endParaRPr lang="en-US" b="1" dirty="0" smtClean="0"/>
          </a:p>
          <a:p>
            <a:pPr lvl="1"/>
            <a:r>
              <a:rPr lang="en-US" b="1" dirty="0" smtClean="0"/>
              <a:t>Wired</a:t>
            </a:r>
            <a:r>
              <a:rPr lang="en-US" dirty="0" smtClean="0"/>
              <a:t> In use by the kernel</a:t>
            </a:r>
            <a:endParaRPr lang="en-US" b="1" dirty="0" smtClean="0"/>
          </a:p>
          <a:p>
            <a:pPr lvl="1"/>
            <a:r>
              <a:rPr lang="en-US" b="1" dirty="0" smtClean="0"/>
              <a:t>Active</a:t>
            </a:r>
            <a:r>
              <a:rPr lang="en-US" dirty="0" smtClean="0"/>
              <a:t> In used by a program</a:t>
            </a:r>
            <a:endParaRPr lang="en-US" b="1" dirty="0" smtClean="0"/>
          </a:p>
          <a:p>
            <a:pPr lvl="1"/>
            <a:r>
              <a:rPr lang="en-US" b="1" dirty="0" smtClean="0"/>
              <a:t>Inactive</a:t>
            </a:r>
            <a:r>
              <a:rPr lang="en-US" dirty="0" smtClean="0"/>
              <a:t> Has been used and awaiting re-use</a:t>
            </a:r>
          </a:p>
          <a:p>
            <a:r>
              <a:rPr lang="en-US" dirty="0" err="1" smtClean="0"/>
              <a:t>Zero’d</a:t>
            </a:r>
            <a:r>
              <a:rPr lang="en-US" dirty="0" smtClean="0"/>
              <a:t> on Demand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What are the possible implications of this choice?</a:t>
            </a:r>
          </a:p>
          <a:p>
            <a:r>
              <a:rPr lang="en-US" dirty="0" smtClean="0"/>
              <a:t>Reduce, reuse, recycle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Model and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Virtual Memory a Process is just a C structure</a:t>
            </a:r>
          </a:p>
          <a:p>
            <a:r>
              <a:rPr lang="en-US" dirty="0" smtClean="0"/>
              <a:t>The VM system enforces containment</a:t>
            </a:r>
          </a:p>
          <a:p>
            <a:r>
              <a:rPr lang="en-US" dirty="0" smtClean="0"/>
              <a:t>All memory comes from the kernel</a:t>
            </a:r>
          </a:p>
          <a:p>
            <a:pPr lvl="1"/>
            <a:r>
              <a:rPr lang="en-US" dirty="0" smtClean="0"/>
              <a:t>And returns to it when no longer needed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type of memory has a pager</a:t>
            </a:r>
          </a:p>
          <a:p>
            <a:r>
              <a:rPr lang="en-US" dirty="0" smtClean="0"/>
              <a:t>Responsible for managing memory</a:t>
            </a:r>
          </a:p>
          <a:p>
            <a:r>
              <a:rPr lang="en-US" dirty="0" smtClean="0"/>
              <a:t>Swap Pager</a:t>
            </a:r>
          </a:p>
          <a:p>
            <a:r>
              <a:rPr lang="en-US" dirty="0" smtClean="0"/>
              <a:t>VNODE Pager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programmer view of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97" y="1352551"/>
            <a:ext cx="8803006" cy="48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Pagers for Different 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</a:p>
          <a:p>
            <a:r>
              <a:rPr lang="en-US" dirty="0" smtClean="0"/>
              <a:t>Physical</a:t>
            </a:r>
          </a:p>
          <a:p>
            <a:r>
              <a:rPr lang="en-US" dirty="0" smtClean="0"/>
              <a:t>Swap</a:t>
            </a:r>
          </a:p>
          <a:p>
            <a:r>
              <a:rPr lang="en-US" dirty="0" smtClean="0"/>
              <a:t>Scatter/Gather</a:t>
            </a:r>
          </a:p>
          <a:p>
            <a:pPr lvl="1"/>
            <a:r>
              <a:rPr lang="en-US" dirty="0" smtClean="0"/>
              <a:t>Sparse memory pages</a:t>
            </a:r>
          </a:p>
          <a:p>
            <a:r>
              <a:rPr lang="en-US" dirty="0" smtClean="0"/>
              <a:t>VNODE</a:t>
            </a:r>
          </a:p>
          <a:p>
            <a:pPr lvl="1"/>
            <a:r>
              <a:rPr lang="en-US" dirty="0" smtClean="0"/>
              <a:t>File data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 Policies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Zero’s pages for use</a:t>
            </a:r>
          </a:p>
          <a:p>
            <a:r>
              <a:rPr lang="en-US" dirty="0" smtClean="0"/>
              <a:t>Moves unused pages to storage</a:t>
            </a:r>
          </a:p>
          <a:p>
            <a:r>
              <a:rPr lang="en-US" dirty="0" smtClean="0"/>
              <a:t>Retrieves pages on demand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VNODE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Reads data from storage</a:t>
            </a:r>
          </a:p>
          <a:p>
            <a:r>
              <a:rPr lang="en-US" dirty="0" smtClean="0"/>
              <a:t>Flushes data to storage</a:t>
            </a:r>
          </a:p>
          <a:p>
            <a:r>
              <a:rPr lang="en-US" dirty="0" smtClean="0"/>
              <a:t>Must limit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Interface to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FreeBSD uses structured objects</a:t>
            </a:r>
          </a:p>
          <a:p>
            <a:r>
              <a:rPr lang="en-US" dirty="0" smtClean="0"/>
              <a:t>All functions (methods) share a signature</a:t>
            </a:r>
          </a:p>
          <a:p>
            <a:r>
              <a:rPr lang="en-US" dirty="0" err="1" smtClean="0"/>
              <a:t>Subsytems</a:t>
            </a:r>
            <a:r>
              <a:rPr lang="en-US" dirty="0" smtClean="0"/>
              <a:t> have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fini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 smtClean="0"/>
              <a:t> routines 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Destructor</a:t>
            </a:r>
          </a:p>
          <a:p>
            <a:r>
              <a:rPr lang="en-US" dirty="0" smtClean="0"/>
              <a:t>Allows for extensions</a:t>
            </a:r>
          </a:p>
          <a:p>
            <a:r>
              <a:rPr lang="en-US" dirty="0" smtClean="0"/>
              <a:t>New types of hardware do not require a new API</a:t>
            </a:r>
          </a:p>
          <a:p>
            <a:pPr lvl="1"/>
            <a:r>
              <a:rPr lang="en-US" dirty="0" smtClean="0"/>
              <a:t>Only a new sub-class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OO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pagerops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defaultpagerops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pgo_alloc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default_pager_alloc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pgo_dealloc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	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default_pager_dealloc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pgo_getpages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default_pager_getpages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pgo_putpages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default_pager_putpages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	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pgo_haspage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default_pager_haspage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OO Programming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default_pager_haspage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vm_object_t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vm_pindex_t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*,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*);</a:t>
            </a:r>
          </a:p>
          <a:p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swap_pager_haspage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vm_object_t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vm_pindex_t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*,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*);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vnode_pager_haspage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vm_object_t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vm_pindex_t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*,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*);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etc.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algorithms are global to all usable memory</a:t>
            </a:r>
          </a:p>
          <a:p>
            <a:r>
              <a:rPr lang="en-US" b="1" dirty="0" smtClean="0"/>
              <a:t>LRU </a:t>
            </a:r>
            <a:r>
              <a:rPr lang="en-US" dirty="0" smtClean="0"/>
              <a:t>Clock Hands Algorithm</a:t>
            </a:r>
          </a:p>
          <a:p>
            <a:pPr lvl="1"/>
            <a:r>
              <a:rPr lang="en-US" dirty="0" smtClean="0"/>
              <a:t>Mark and Sweep</a:t>
            </a:r>
          </a:p>
          <a:p>
            <a:r>
              <a:rPr lang="en-US" b="1" dirty="0" smtClean="0"/>
              <a:t>LRA</a:t>
            </a:r>
            <a:r>
              <a:rPr lang="en-US" dirty="0"/>
              <a:t> </a:t>
            </a:r>
            <a:r>
              <a:rPr lang="en-US" dirty="0" smtClean="0"/>
              <a:t>Least Recently Active</a:t>
            </a:r>
          </a:p>
          <a:p>
            <a:pPr lvl="1"/>
            <a:r>
              <a:rPr lang="en-US" dirty="0" smtClean="0"/>
              <a:t>Mark and Sweep</a:t>
            </a:r>
          </a:p>
          <a:p>
            <a:pPr lvl="1"/>
            <a:r>
              <a:rPr lang="en-US" dirty="0" smtClean="0"/>
              <a:t>Increment a usage 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FreeBSD’s </a:t>
            </a:r>
            <a:r>
              <a:rPr lang="en-US" dirty="0" err="1" smtClean="0"/>
              <a:t>vm</a:t>
            </a:r>
            <a:r>
              <a:rPr lang="en-US" dirty="0" smtClean="0"/>
              <a:t> provider has only one </a:t>
            </a:r>
            <a:r>
              <a:rPr lang="en-US" dirty="0" err="1" smtClean="0"/>
              <a:t>tracepoint</a:t>
            </a:r>
            <a:endParaRPr lang="en-US" dirty="0" smtClean="0"/>
          </a:p>
          <a:p>
            <a:pPr lvl="1"/>
            <a:r>
              <a:rPr lang="en-US" dirty="0" err="1" smtClean="0"/>
              <a:t>vm-lowmem_scan</a:t>
            </a:r>
            <a:endParaRPr lang="en-US" dirty="0" smtClean="0"/>
          </a:p>
          <a:p>
            <a:pPr lvl="1"/>
            <a:r>
              <a:rPr lang="en-US" dirty="0" smtClean="0"/>
              <a:t>Does not take any arguments</a:t>
            </a:r>
          </a:p>
          <a:p>
            <a:r>
              <a:rPr lang="en-US" dirty="0" smtClean="0"/>
              <a:t>We can trace page faults</a:t>
            </a:r>
            <a:endParaRPr lang="en-US" dirty="0"/>
          </a:p>
          <a:p>
            <a:r>
              <a:rPr lang="en-US" dirty="0" smtClean="0"/>
              <a:t>Also can see the pagers being active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Automatic variables</a:t>
            </a:r>
            <a:endParaRPr lang="en-US" dirty="0"/>
          </a:p>
          <a:p>
            <a:r>
              <a:rPr lang="en-US" dirty="0" smtClean="0"/>
              <a:t>Function </a:t>
            </a:r>
            <a:r>
              <a:rPr lang="en-US" dirty="0"/>
              <a:t>call </a:t>
            </a:r>
            <a:r>
              <a:rPr lang="en-US" dirty="0" smtClean="0"/>
              <a:t>frames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Pretty </a:t>
            </a:r>
            <a:r>
              <a:rPr lang="en-US" dirty="0"/>
              <a:t>much everything 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L1</a:t>
            </a:r>
            <a:r>
              <a:rPr lang="en-US" dirty="0"/>
              <a:t>, L2, </a:t>
            </a:r>
            <a:r>
              <a:rPr lang="en-US" dirty="0" smtClean="0"/>
              <a:t>L3</a:t>
            </a:r>
            <a:r>
              <a:rPr lang="en-US" dirty="0"/>
              <a:t>, etc.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Illusion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much memory can one process have?  </a:t>
            </a:r>
            <a:endParaRPr lang="en-US" dirty="0" smtClean="0"/>
          </a:p>
          <a:p>
            <a:r>
              <a:rPr lang="en-US" dirty="0" smtClean="0"/>
              <a:t>Early </a:t>
            </a:r>
            <a:r>
              <a:rPr lang="en-US" dirty="0"/>
              <a:t>UNIX VM systems built on 32 bit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4,294,967,296 bytes</a:t>
            </a:r>
          </a:p>
          <a:p>
            <a:r>
              <a:rPr lang="en-US" dirty="0" smtClean="0"/>
              <a:t>Modern </a:t>
            </a:r>
            <a:r>
              <a:rPr lang="en-US" dirty="0"/>
              <a:t>systems based on 64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18,446,744,073,709,551,615 bytes</a:t>
            </a:r>
          </a:p>
          <a:p>
            <a:r>
              <a:rPr lang="en-US" dirty="0" smtClean="0"/>
              <a:t>How </a:t>
            </a:r>
            <a:r>
              <a:rPr lang="en-US" dirty="0"/>
              <a:t>does the OS manage this illusion?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</a:t>
            </a:r>
            <a:r>
              <a:rPr lang="en-US" dirty="0"/>
              <a:t>Line  </a:t>
            </a:r>
            <a:endParaRPr lang="en-US" dirty="0" smtClean="0"/>
          </a:p>
          <a:p>
            <a:r>
              <a:rPr lang="en-US" dirty="0" smtClean="0"/>
              <a:t>Core  </a:t>
            </a:r>
          </a:p>
          <a:p>
            <a:r>
              <a:rPr lang="en-US" dirty="0" smtClean="0"/>
              <a:t>Dynamic </a:t>
            </a:r>
            <a:r>
              <a:rPr lang="en-US" dirty="0"/>
              <a:t>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8" y="1582738"/>
            <a:ext cx="4286250" cy="4286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Cores Close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75" y="1582738"/>
            <a:ext cx="6429375" cy="4286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World Without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Address Space Systems  </a:t>
            </a:r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/>
              <a:t>and Real Time Operating Systems (RTOS) 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still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several on </a:t>
            </a:r>
            <a:r>
              <a:rPr lang="en-US" dirty="0" smtClean="0"/>
              <a:t>Mars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even more in automotive braking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61" y="3485036"/>
            <a:ext cx="3790674" cy="2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Simplification</a:t>
            </a:r>
            <a:r>
              <a:rPr lang="en-US" dirty="0" smtClean="0"/>
              <a:t> </a:t>
            </a:r>
            <a:r>
              <a:rPr lang="en-US" dirty="0"/>
              <a:t>Programs (mostly) </a:t>
            </a:r>
            <a:r>
              <a:rPr lang="en-US" dirty="0" smtClean="0"/>
              <a:t>don’t </a:t>
            </a:r>
            <a:r>
              <a:rPr lang="en-US" dirty="0"/>
              <a:t>care about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Code is position independent</a:t>
            </a:r>
            <a:endParaRPr lang="en-US" dirty="0"/>
          </a:p>
          <a:p>
            <a:r>
              <a:rPr lang="en-US" b="1" dirty="0" smtClean="0"/>
              <a:t>Portability</a:t>
            </a:r>
            <a:r>
              <a:rPr lang="en-US" dirty="0" smtClean="0"/>
              <a:t> </a:t>
            </a:r>
            <a:r>
              <a:rPr lang="en-US" dirty="0"/>
              <a:t>No memory location is more special than any </a:t>
            </a: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Zero page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b="1" dirty="0" smtClean="0"/>
              <a:t>Protection</a:t>
            </a:r>
            <a:r>
              <a:rPr lang="en-US" dirty="0" smtClean="0"/>
              <a:t> </a:t>
            </a:r>
            <a:r>
              <a:rPr lang="en-US" dirty="0"/>
              <a:t>All memory accesses go via the </a:t>
            </a:r>
            <a:r>
              <a:rPr lang="en-US" dirty="0" smtClean="0"/>
              <a:t>kernel</a:t>
            </a:r>
            <a:endParaRPr lang="en-US" dirty="0"/>
          </a:p>
          <a:p>
            <a:pPr lvl="1"/>
            <a:r>
              <a:rPr lang="en-US" dirty="0" smtClean="0"/>
              <a:t>Enforces separation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705</TotalTime>
  <Words>918</Words>
  <Application>Microsoft Macintosh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</vt:lpstr>
      <vt:lpstr>Gill Sans MT</vt:lpstr>
      <vt:lpstr>Mangal</vt:lpstr>
      <vt:lpstr>FreeBSDFoundation</vt:lpstr>
      <vt:lpstr>Introduction to Operating Systems</vt:lpstr>
      <vt:lpstr>The Process Model and Virtual Memory</vt:lpstr>
      <vt:lpstr>Types of Memory</vt:lpstr>
      <vt:lpstr>The Illusion of Memory</vt:lpstr>
      <vt:lpstr>A Brief History of Memory</vt:lpstr>
      <vt:lpstr>Core Memory</vt:lpstr>
      <vt:lpstr>Cores Close Up</vt:lpstr>
      <vt:lpstr>A World Without Virtual Memory</vt:lpstr>
      <vt:lpstr>Advantages of Virtual Memory</vt:lpstr>
      <vt:lpstr>High Level </vt:lpstr>
      <vt:lpstr>Getting Access to Memory</vt:lpstr>
      <vt:lpstr>Memory Management Unit (MMU)</vt:lpstr>
      <vt:lpstr>Page Tables</vt:lpstr>
      <vt:lpstr>Translation Look-aside Buffer (TLB)</vt:lpstr>
      <vt:lpstr>Two Processes and their Memory</vt:lpstr>
      <vt:lpstr>The Virtual Memory (VM) Subsystem</vt:lpstr>
      <vt:lpstr>Kernel programmer view of VM</vt:lpstr>
      <vt:lpstr>Memory for Many Users</vt:lpstr>
      <vt:lpstr>Page Allocation and Cleanup</vt:lpstr>
      <vt:lpstr>Managing Memory</vt:lpstr>
      <vt:lpstr>Kernel programmer view of VM</vt:lpstr>
      <vt:lpstr>Pagers for Different Memory</vt:lpstr>
      <vt:lpstr>Pager Policies</vt:lpstr>
      <vt:lpstr>Kernel Interface to VM</vt:lpstr>
      <vt:lpstr>Kernel OO Programming</vt:lpstr>
      <vt:lpstr>Kernel OO Programming Con’t</vt:lpstr>
      <vt:lpstr>Evolution of Page Replacement</vt:lpstr>
      <vt:lpstr>Observing Virtual Memory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46</cp:revision>
  <dcterms:created xsi:type="dcterms:W3CDTF">2017-02-24T09:46:55Z</dcterms:created>
  <dcterms:modified xsi:type="dcterms:W3CDTF">2017-02-26T15:48:44Z</dcterms:modified>
</cp:coreProperties>
</file>