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86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8"/>
    <p:restoredTop sz="94685"/>
  </p:normalViewPr>
  <p:slideViewPr>
    <p:cSldViewPr snapToGrid="0" snapToObjects="1">
      <p:cViewPr>
        <p:scale>
          <a:sx n="120" d="100"/>
          <a:sy n="120" d="100"/>
        </p:scale>
        <p:origin x="-712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53E720-1243-6043-B4C4-6E31C619CC0A}" type="datetimeFigureOut">
              <a:rPr lang="en-US" smtClean="0"/>
              <a:t>2/24/17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E6F827-BF4F-384D-AF8B-12EF9B7A0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981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E6F827-BF4F-384D-AF8B-12EF9B7A05A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615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Why o we use a wild card?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E6F827-BF4F-384D-AF8B-12EF9B7A05A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233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720F5-B36D-F044-8ECF-58C3AADD4FFA}" type="datetime1">
              <a:rPr lang="en-US" smtClean="0"/>
              <a:t>2/24/17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Look Inside FreeBSD with DTrace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" y="21811"/>
            <a:ext cx="1614123" cy="738586"/>
          </a:xfrm>
          <a:prstGeom prst="rect">
            <a:avLst/>
          </a:prstGeom>
        </p:spPr>
      </p:pic>
      <p:pic>
        <p:nvPicPr>
          <p:cNvPr id="11" name="Picture 10" descr="FREEBSDF_Logo_Pos_CMYK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7873" y="-428290"/>
            <a:ext cx="2118914" cy="1637343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898FD-2DE3-2242-AB42-1050745E6125}" type="datetime1">
              <a:rPr lang="en-US" smtClean="0"/>
              <a:t>2/24/17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Look Inside FreeBSD with DTrace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04C58-1FC4-1540-81EE-6BBA0CF83C34}" type="datetime1">
              <a:rPr lang="en-US" smtClean="0"/>
              <a:t>2/24/17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Look Inside FreeBSD with DTrace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625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672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672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672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672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672">
                <a:solidFill>
                  <a:srgbClr val="FFFFFF"/>
                </a:solidFill>
              </a:rPr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2101428179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Content,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581989"/>
            <a:ext cx="10058400" cy="195865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B9092-98F8-3943-8253-FED67AD371E9}" type="datetime1">
              <a:rPr lang="en-US" smtClean="0"/>
              <a:t>2/24/17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1097280" y="3690780"/>
            <a:ext cx="10058400" cy="195865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1136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62375-3BBF-904C-8051-E98C412ED03A}" type="datetime1">
              <a:rPr lang="en-US" smtClean="0"/>
              <a:t>2/24/17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Look Inside FreeBSD with DTrace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586BC-7856-1741-AD0B-EE33EC4E518D}" type="datetime1">
              <a:rPr lang="en-US" smtClean="0"/>
              <a:t>2/24/17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Look Inside FreeBSD with DTrace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9249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543987"/>
            <a:ext cx="4937760" cy="4325107"/>
          </a:xfrm>
        </p:spPr>
        <p:txBody>
          <a:bodyPr anchor="t" anchorCtr="0"/>
          <a:lstStyle>
            <a:lvl1pPr>
              <a:defRPr sz="2400" baseline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543987"/>
            <a:ext cx="4937760" cy="4325108"/>
          </a:xfrm>
        </p:spPr>
        <p:txBody>
          <a:bodyPr anchor="t" anchorCtr="0"/>
          <a:lstStyle>
            <a:lvl1pPr>
              <a:defRPr sz="2400" baseline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AC5D8-AF87-324D-95D3-D6D54E182293}" type="datetime1">
              <a:rPr lang="en-US" smtClean="0"/>
              <a:t>2/24/17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Look Inside FreeBSD with DTrace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068BA-6094-444C-97BA-6FC7A2877310}" type="datetime1">
              <a:rPr lang="en-US" smtClean="0"/>
              <a:t>2/24/17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Look Inside FreeBSD with DTrace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2FD35-E83C-5548-B1FB-76D71419F52A}" type="datetime1">
              <a:rPr lang="en-US" smtClean="0"/>
              <a:t>2/24/17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Look Inside FreeBSD with DTrace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E0633-7A4C-7745-9F88-15180C289BA2}" type="datetime1">
              <a:rPr lang="en-US" smtClean="0"/>
              <a:t>2/24/17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A Look Inside FreeBSD with DTrace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FA6BC41-C466-2842-BADB-5022C22F5798}" type="datetime1">
              <a:rPr lang="en-US" smtClean="0"/>
              <a:t>2/24/17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A Look Inside FreeBSD with DTrace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accent2"/>
          </a:solid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5B2BC-05B3-8145-BF40-0F0FCDD2882A}" type="datetime1">
              <a:rPr lang="en-US" smtClean="0"/>
              <a:t>2/24/17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Look Inside FreeBSD with DTrace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Relationship Id="rId16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874608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581989"/>
            <a:ext cx="10058400" cy="428710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rgbClr val="FFFFFF"/>
                </a:solidFill>
              </a:defRPr>
            </a:lvl1pPr>
          </a:lstStyle>
          <a:p>
            <a:fld id="{AFC88FFC-6D65-4647-AF0B-491B52EDC8EB}" type="datetime1">
              <a:rPr lang="en-US" smtClean="0"/>
              <a:t>2/24/17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A Look Inside FreeBSD with DTrace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097280" y="1280160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79867"/>
            <a:ext cx="1181225" cy="540502"/>
          </a:xfrm>
          <a:prstGeom prst="rect">
            <a:avLst/>
          </a:prstGeom>
        </p:spPr>
      </p:pic>
      <p:pic>
        <p:nvPicPr>
          <p:cNvPr id="12" name="Picture 11" descr="FREEBSDF_Logo_Pos_CMYK.pdf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3565" y="5337415"/>
            <a:ext cx="1723748" cy="1225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989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798" r:id="rId12"/>
    <p:sldLayoutId id="2147483799" r:id="rId13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4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 Look Inside FreeBSD with </a:t>
            </a:r>
            <a:r>
              <a:rPr lang="en-US" dirty="0" err="1" smtClean="0"/>
              <a:t>DTrace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Mid-Term Review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george</a:t>
            </a:r>
            <a:r>
              <a:rPr lang="en-US" dirty="0" smtClean="0"/>
              <a:t> </a:t>
            </a:r>
            <a:r>
              <a:rPr lang="en-US" dirty="0" err="1" smtClean="0"/>
              <a:t>neville-neil</a:t>
            </a:r>
            <a:endParaRPr lang="en-US" dirty="0" smtClean="0"/>
          </a:p>
          <a:p>
            <a:r>
              <a:rPr lang="en-US" dirty="0" err="1" smtClean="0"/>
              <a:t>gnn@freebsd.org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035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System-call invocation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651" y="1352551"/>
            <a:ext cx="3460777" cy="5003800"/>
          </a:xfrm>
        </p:spPr>
      </p:pic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5876926" y="1352551"/>
            <a:ext cx="4162425" cy="5003800"/>
          </a:xfrm>
        </p:spPr>
        <p:txBody>
          <a:bodyPr>
            <a:normAutofit/>
          </a:bodyPr>
          <a:lstStyle/>
          <a:p>
            <a:r>
              <a:rPr lang="en-US" dirty="0" err="1" smtClean="0">
                <a:latin typeface="Source Code Pro" charset="0"/>
                <a:ea typeface="Source Code Pro" charset="0"/>
                <a:cs typeface="Source Code Pro" charset="0"/>
              </a:rPr>
              <a:t>libc</a:t>
            </a:r>
            <a:r>
              <a:rPr lang="en-US" dirty="0" smtClean="0"/>
              <a:t> system-call stubs provide linkable symbols</a:t>
            </a:r>
          </a:p>
          <a:p>
            <a:r>
              <a:rPr lang="en-US" dirty="0"/>
              <a:t>I</a:t>
            </a:r>
            <a:r>
              <a:rPr lang="en-US" dirty="0" smtClean="0"/>
              <a:t>nline system-call instructions or dynamic implementations</a:t>
            </a:r>
          </a:p>
          <a:p>
            <a:pPr lvl="1"/>
            <a:r>
              <a:rPr lang="en-US" dirty="0" smtClean="0"/>
              <a:t>Linux </a:t>
            </a:r>
            <a:r>
              <a:rPr lang="en-US" dirty="0" err="1" smtClean="0">
                <a:latin typeface="Source Code Pro" charset="0"/>
                <a:ea typeface="Source Code Pro" charset="0"/>
                <a:cs typeface="Source Code Pro" charset="0"/>
              </a:rPr>
              <a:t>vdso</a:t>
            </a:r>
            <a:endParaRPr lang="en-US" dirty="0" smtClean="0">
              <a:latin typeface="Source Code Pro" charset="0"/>
              <a:ea typeface="Source Code Pro" charset="0"/>
              <a:cs typeface="Source Code Pro" charset="0"/>
            </a:endParaRPr>
          </a:p>
          <a:p>
            <a:pPr lvl="1"/>
            <a:r>
              <a:rPr lang="en-US" dirty="0" smtClean="0"/>
              <a:t>Xen </a:t>
            </a:r>
            <a:r>
              <a:rPr lang="en-US" b="1" dirty="0" err="1" smtClean="0"/>
              <a:t>hypercall</a:t>
            </a:r>
            <a:r>
              <a:rPr lang="en-US" b="1" dirty="0" smtClean="0"/>
              <a:t> page</a:t>
            </a:r>
          </a:p>
          <a:p>
            <a:r>
              <a:rPr lang="en-US" b="1" dirty="0"/>
              <a:t>M</a:t>
            </a:r>
            <a:r>
              <a:rPr lang="en-US" b="1" dirty="0" smtClean="0"/>
              <a:t>achine-dependent trap vector</a:t>
            </a:r>
          </a:p>
          <a:p>
            <a:r>
              <a:rPr lang="en-US" b="1" dirty="0" smtClean="0"/>
              <a:t>Machine-independent </a:t>
            </a:r>
            <a:r>
              <a:rPr lang="en-US" dirty="0" smtClean="0"/>
              <a:t>function</a:t>
            </a:r>
            <a:r>
              <a:rPr lang="en-US" b="1" dirty="0" smtClean="0"/>
              <a:t>  </a:t>
            </a:r>
            <a:r>
              <a:rPr lang="en-US" dirty="0" err="1" smtClean="0">
                <a:latin typeface="Source Code Pro" charset="0"/>
                <a:ea typeface="Source Code Pro" charset="0"/>
                <a:cs typeface="Source Code Pro" charset="0"/>
              </a:rPr>
              <a:t>syscall</a:t>
            </a:r>
            <a:r>
              <a:rPr lang="en-US" dirty="0" smtClean="0">
                <a:latin typeface="Source Code Pro" charset="0"/>
                <a:ea typeface="Source Code Pro" charset="0"/>
                <a:cs typeface="Source Code Pro" charset="0"/>
              </a:rPr>
              <a:t>()</a:t>
            </a:r>
            <a:endParaRPr lang="en-US" dirty="0" smtClean="0"/>
          </a:p>
          <a:p>
            <a:pPr lvl="1"/>
            <a:r>
              <a:rPr lang="en-US" dirty="0" smtClean="0"/>
              <a:t>Prologue (e.g., breakpoints, tracing)</a:t>
            </a:r>
          </a:p>
          <a:p>
            <a:pPr lvl="1"/>
            <a:r>
              <a:rPr lang="en-US" dirty="0" smtClean="0"/>
              <a:t>Actual service invoked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pilogue (e.g., tracing, signal delivery)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A708-1483-F44A-AC56-12F69CC7793D}" type="slidenum">
              <a:rPr lang="en-US" smtClean="0"/>
              <a:t>10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F77C3-B9D2-1444-80EE-9F36EF754064}" type="datetime1">
              <a:rPr lang="en-US" smtClean="0"/>
              <a:t>2/24/17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813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Kernel Clock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Drives the everything forwards in time</a:t>
            </a:r>
          </a:p>
          <a:p>
            <a:r>
              <a:rPr lang="en-US" dirty="0" smtClean="0"/>
              <a:t>Ticks at 1KHz</a:t>
            </a:r>
          </a:p>
          <a:p>
            <a:r>
              <a:rPr lang="en-US" dirty="0" smtClean="0"/>
              <a:t>Derived from the hardware</a:t>
            </a:r>
          </a:p>
          <a:p>
            <a:pPr lvl="1"/>
            <a:r>
              <a:rPr lang="en-US" dirty="0" smtClean="0"/>
              <a:t>Also hardware dependent</a:t>
            </a:r>
          </a:p>
          <a:p>
            <a:pPr lvl="1"/>
            <a:r>
              <a:rPr lang="en-US" dirty="0" smtClean="0"/>
              <a:t>Every clock is different</a:t>
            </a:r>
          </a:p>
          <a:p>
            <a:pPr lvl="1"/>
            <a:r>
              <a:rPr lang="en-US" dirty="0" smtClean="0"/>
              <a:t>There may be several potential clock sources</a:t>
            </a:r>
          </a:p>
          <a:p>
            <a:r>
              <a:rPr lang="en-US" dirty="0" smtClean="0"/>
              <a:t>Nearly everything depends on the clock</a:t>
            </a:r>
          </a:p>
          <a:p>
            <a:r>
              <a:rPr lang="en-US" dirty="0" smtClean="0"/>
              <a:t>One of the first things that is setup by the kernel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17221-95F1-A547-955D-7B046F2E09F0}" type="datetime1">
              <a:rPr lang="en-US" smtClean="0"/>
              <a:t>2/24/17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074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Processes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 operating system is a collection of programs</a:t>
            </a:r>
          </a:p>
          <a:p>
            <a:r>
              <a:rPr lang="en-US" dirty="0" smtClean="0"/>
              <a:t>Bookkeeping</a:t>
            </a:r>
          </a:p>
          <a:p>
            <a:r>
              <a:rPr lang="en-US" dirty="0" smtClean="0"/>
              <a:t>Cleanup</a:t>
            </a:r>
          </a:p>
          <a:p>
            <a:r>
              <a:rPr lang="en-US" dirty="0" smtClean="0"/>
              <a:t>Resource Management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34589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Kernel Processes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2062480" y="1622252"/>
          <a:ext cx="8128000" cy="3703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Desciption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audit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security sub-system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bufdaemon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storage buffer management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crypto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cryptographic services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geom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storage system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runs when nothing else is running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intr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device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interrup</a:t>
                      </a:r>
                      <a:r>
                        <a:rPr lang="en-US" baseline="0" dirty="0" smtClean="0"/>
                        <a:t> handlers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syncer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moves</a:t>
                      </a:r>
                      <a:r>
                        <a:rPr lang="en-US" baseline="0" dirty="0" smtClean="0"/>
                        <a:t> data from memory to storage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vmdaemon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moves processes to storage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vnlru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storage system management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4342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 Tracking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</a:pPr>
            <a:r>
              <a:rPr lang="en-US" dirty="0" smtClean="0"/>
              <a:t>Managing scarce resources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Arial" charset="0"/>
              <a:buChar char="•"/>
            </a:pPr>
            <a:r>
              <a:rPr lang="en-US" dirty="0" smtClean="0"/>
              <a:t>Memory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Arial" charset="0"/>
              <a:buChar char="•"/>
            </a:pPr>
            <a:r>
              <a:rPr lang="en-US" dirty="0" smtClean="0"/>
              <a:t>CPU Time (Processing)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Arial" charset="0"/>
              <a:buChar char="•"/>
            </a:pPr>
            <a:r>
              <a:rPr lang="en-US" dirty="0" smtClean="0"/>
              <a:t>Disk Space (Storage)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Arial" charset="0"/>
              <a:buChar char="•"/>
            </a:pPr>
            <a:r>
              <a:rPr lang="en-US" dirty="0" smtClean="0"/>
              <a:t>Bandwidth (Communication)</a:t>
            </a: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</a:pPr>
            <a:r>
              <a:rPr lang="en-US" dirty="0" smtClean="0"/>
              <a:t>Used to be a charge to your department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</a:pPr>
            <a:r>
              <a:rPr lang="en-US" dirty="0" smtClean="0"/>
              <a:t>Security implications?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70413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DTrace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/>
              <a:t>dynamic tracing framework for software </a:t>
            </a:r>
            <a:endParaRPr lang="en-US" dirty="0" smtClean="0"/>
          </a:p>
          <a:p>
            <a:r>
              <a:rPr lang="en-US" dirty="0" smtClean="0"/>
              <a:t>Low </a:t>
            </a:r>
            <a:r>
              <a:rPr lang="en-US" dirty="0"/>
              <a:t>impact on overall system performance </a:t>
            </a:r>
            <a:endParaRPr lang="en-US" dirty="0" smtClean="0"/>
          </a:p>
          <a:p>
            <a:r>
              <a:rPr lang="en-US" dirty="0" smtClean="0"/>
              <a:t>Does </a:t>
            </a:r>
            <a:r>
              <a:rPr lang="en-US" dirty="0"/>
              <a:t>not incur costs when not in use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849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can </a:t>
            </a:r>
            <a:r>
              <a:rPr lang="en-US" dirty="0" err="1" smtClean="0"/>
              <a:t>DTrace</a:t>
            </a:r>
            <a:r>
              <a:rPr lang="en-US" dirty="0" smtClean="0"/>
              <a:t> show me?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</a:t>
            </a:r>
            <a:r>
              <a:rPr lang="en-US" dirty="0"/>
              <a:t>a function is being called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function’s arguments</a:t>
            </a:r>
          </a:p>
          <a:p>
            <a:r>
              <a:rPr lang="en-US" dirty="0" smtClean="0"/>
              <a:t>The </a:t>
            </a:r>
            <a:r>
              <a:rPr lang="en-US" dirty="0"/>
              <a:t>frequency of function calls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whole lot more...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724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DTrace</a:t>
            </a:r>
            <a:r>
              <a:rPr lang="en-US" dirty="0" smtClean="0"/>
              <a:t> Glossary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Probe</a:t>
            </a:r>
            <a:r>
              <a:rPr lang="en-US" dirty="0" smtClean="0"/>
              <a:t> - A </a:t>
            </a:r>
            <a:r>
              <a:rPr lang="en-US" dirty="0"/>
              <a:t>way of specifying what to trace</a:t>
            </a:r>
          </a:p>
          <a:p>
            <a:r>
              <a:rPr lang="en-US" b="1" dirty="0" smtClean="0"/>
              <a:t>Provider</a:t>
            </a:r>
            <a:r>
              <a:rPr lang="en-US" dirty="0" smtClean="0"/>
              <a:t> - </a:t>
            </a:r>
            <a:r>
              <a:rPr lang="en-US" dirty="0" err="1" smtClean="0"/>
              <a:t>DTrace</a:t>
            </a:r>
            <a:r>
              <a:rPr lang="en-US" dirty="0" smtClean="0"/>
              <a:t> </a:t>
            </a:r>
            <a:r>
              <a:rPr lang="en-US" dirty="0"/>
              <a:t>defined module that provides information about something in the system</a:t>
            </a:r>
          </a:p>
          <a:p>
            <a:r>
              <a:rPr lang="en-US" b="1" dirty="0" smtClean="0"/>
              <a:t>Module</a:t>
            </a:r>
            <a:r>
              <a:rPr lang="en-US" dirty="0" smtClean="0"/>
              <a:t> - A </a:t>
            </a:r>
            <a:r>
              <a:rPr lang="en-US" dirty="0"/>
              <a:t>software module, such as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kernel</a:t>
            </a:r>
          </a:p>
          <a:p>
            <a:r>
              <a:rPr lang="en-US" b="1" dirty="0" smtClean="0"/>
              <a:t>Function</a:t>
            </a:r>
            <a:r>
              <a:rPr lang="en-US" dirty="0" smtClean="0"/>
              <a:t> - A </a:t>
            </a:r>
            <a:r>
              <a:rPr lang="en-US" dirty="0"/>
              <a:t>function in a module, such as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ether_input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 smtClean="0"/>
              <a:t>Predicate</a:t>
            </a:r>
            <a:r>
              <a:rPr lang="en-US" dirty="0" smtClean="0"/>
              <a:t> - A </a:t>
            </a:r>
            <a:r>
              <a:rPr lang="en-US" dirty="0"/>
              <a:t>way of filtering </a:t>
            </a:r>
            <a:r>
              <a:rPr lang="en-US" dirty="0" err="1"/>
              <a:t>DTrace</a:t>
            </a:r>
            <a:r>
              <a:rPr lang="en-US" dirty="0"/>
              <a:t> probes</a:t>
            </a:r>
          </a:p>
          <a:p>
            <a:r>
              <a:rPr lang="en-US" b="1" dirty="0" smtClean="0"/>
              <a:t>Action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The set </a:t>
            </a:r>
            <a:r>
              <a:rPr lang="en-US" dirty="0"/>
              <a:t>of D language statements carried out when a probe is matched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637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Providers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err="1" smtClean="0"/>
              <a:t>fbt</a:t>
            </a:r>
            <a:r>
              <a:rPr lang="en-US" dirty="0" smtClean="0"/>
              <a:t> 		Function </a:t>
            </a:r>
            <a:r>
              <a:rPr lang="en-US" dirty="0"/>
              <a:t>Boundary Tracing (50413) </a:t>
            </a:r>
            <a:endParaRPr lang="en-US" dirty="0" smtClean="0"/>
          </a:p>
          <a:p>
            <a:r>
              <a:rPr lang="en-US" b="1" dirty="0" err="1" smtClean="0"/>
              <a:t>syscall</a:t>
            </a:r>
            <a:r>
              <a:rPr lang="en-US" dirty="0" smtClean="0"/>
              <a:t> 	System </a:t>
            </a:r>
            <a:r>
              <a:rPr lang="en-US" dirty="0"/>
              <a:t>Calls (2148)</a:t>
            </a:r>
          </a:p>
          <a:p>
            <a:r>
              <a:rPr lang="en-US" b="1" dirty="0"/>
              <a:t>profile</a:t>
            </a:r>
            <a:r>
              <a:rPr lang="en-US" dirty="0"/>
              <a:t> </a:t>
            </a:r>
            <a:r>
              <a:rPr lang="en-US" dirty="0" smtClean="0"/>
              <a:t>	Timing </a:t>
            </a:r>
            <a:r>
              <a:rPr lang="en-US" dirty="0"/>
              <a:t>source</a:t>
            </a:r>
          </a:p>
          <a:p>
            <a:r>
              <a:rPr lang="en-US" b="1" dirty="0" smtClean="0"/>
              <a:t>proc		</a:t>
            </a:r>
            <a:r>
              <a:rPr lang="en-US" dirty="0" smtClean="0"/>
              <a:t>Process </a:t>
            </a:r>
            <a:r>
              <a:rPr lang="en-US" dirty="0"/>
              <a:t>Operations</a:t>
            </a:r>
          </a:p>
          <a:p>
            <a:r>
              <a:rPr lang="en-US" b="1" dirty="0" err="1"/>
              <a:t>sched</a:t>
            </a:r>
            <a:r>
              <a:rPr lang="en-US" dirty="0"/>
              <a:t> </a:t>
            </a:r>
            <a:r>
              <a:rPr lang="en-US" dirty="0" smtClean="0"/>
              <a:t>		Scheduler</a:t>
            </a:r>
          </a:p>
          <a:p>
            <a:r>
              <a:rPr lang="en-US" b="1" dirty="0" err="1" smtClean="0"/>
              <a:t>io</a:t>
            </a:r>
            <a:r>
              <a:rPr lang="en-US" dirty="0" smtClean="0"/>
              <a:t> 		I/O </a:t>
            </a:r>
            <a:r>
              <a:rPr lang="en-US" dirty="0"/>
              <a:t>calls</a:t>
            </a:r>
          </a:p>
          <a:p>
            <a:r>
              <a:rPr lang="en-US" b="1" dirty="0" err="1"/>
              <a:t>ip</a:t>
            </a:r>
            <a:r>
              <a:rPr lang="en-US" dirty="0"/>
              <a:t> </a:t>
            </a:r>
            <a:r>
              <a:rPr lang="en-US" dirty="0" smtClean="0"/>
              <a:t>		Internet </a:t>
            </a:r>
            <a:r>
              <a:rPr lang="en-US" dirty="0"/>
              <a:t>Protocol </a:t>
            </a:r>
            <a:endParaRPr lang="en-US" dirty="0" smtClean="0"/>
          </a:p>
          <a:p>
            <a:r>
              <a:rPr lang="en-US" b="1" dirty="0" err="1" smtClean="0"/>
              <a:t>udp</a:t>
            </a:r>
            <a:r>
              <a:rPr lang="en-US" dirty="0" smtClean="0"/>
              <a:t> 		UDP</a:t>
            </a:r>
            <a:endParaRPr lang="en-US" dirty="0"/>
          </a:p>
          <a:p>
            <a:r>
              <a:rPr lang="en-US" b="1" dirty="0" err="1"/>
              <a:t>tcp</a:t>
            </a:r>
            <a:r>
              <a:rPr lang="en-US" dirty="0"/>
              <a:t> </a:t>
            </a:r>
            <a:r>
              <a:rPr lang="en-US" dirty="0" smtClean="0"/>
              <a:t>		TCP</a:t>
            </a:r>
            <a:endParaRPr lang="en-US" dirty="0"/>
          </a:p>
          <a:p>
            <a:r>
              <a:rPr lang="en-US" b="1" dirty="0" err="1"/>
              <a:t>vfs</a:t>
            </a:r>
            <a:r>
              <a:rPr lang="en-US" dirty="0"/>
              <a:t> </a:t>
            </a:r>
            <a:r>
              <a:rPr lang="en-US" dirty="0" smtClean="0"/>
              <a:t>		Filesystem </a:t>
            </a:r>
            <a:r>
              <a:rPr lang="en-US" dirty="0"/>
              <a:t>Routines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124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DTrace</a:t>
            </a:r>
            <a:r>
              <a:rPr lang="en-US" dirty="0" smtClean="0"/>
              <a:t> One-Liners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• A set of useful single line </a:t>
            </a:r>
            <a:r>
              <a:rPr lang="en-US" dirty="0" smtClean="0"/>
              <a:t>scripts</a:t>
            </a:r>
          </a:p>
          <a:p>
            <a:r>
              <a:rPr lang="en-US" dirty="0" smtClean="0"/>
              <a:t> </a:t>
            </a:r>
            <a:r>
              <a:rPr lang="en-US" dirty="0"/>
              <a:t># Trace f </a:t>
            </a:r>
            <a:r>
              <a:rPr lang="en-US" dirty="0" err="1"/>
              <a:t>i</a:t>
            </a:r>
            <a:r>
              <a:rPr lang="en-US" dirty="0"/>
              <a:t> l e opens with process and filename :</a:t>
            </a:r>
          </a:p>
          <a:p>
            <a:r>
              <a:rPr lang="en-US" dirty="0" err="1"/>
              <a:t>dtrace</a:t>
            </a:r>
            <a:r>
              <a:rPr lang="en-US" dirty="0"/>
              <a:t> −n ’</a:t>
            </a:r>
            <a:r>
              <a:rPr lang="en-US" dirty="0" err="1"/>
              <a:t>syscall</a:t>
            </a:r>
            <a:r>
              <a:rPr lang="en-US" dirty="0"/>
              <a:t> ::open∗:entry { </a:t>
            </a:r>
            <a:r>
              <a:rPr lang="en-US" dirty="0" err="1"/>
              <a:t>printf</a:t>
            </a:r>
            <a:r>
              <a:rPr lang="en-US" dirty="0"/>
              <a:t>("%s %s", </a:t>
            </a:r>
            <a:r>
              <a:rPr lang="en-US" dirty="0" err="1"/>
              <a:t>execname</a:t>
            </a:r>
            <a:r>
              <a:rPr lang="en-US" dirty="0"/>
              <a:t>, </a:t>
            </a:r>
            <a:r>
              <a:rPr lang="en-US" dirty="0" err="1"/>
              <a:t>copyinstr</a:t>
            </a:r>
            <a:r>
              <a:rPr lang="en-US" dirty="0"/>
              <a:t>(arg0)); } ’ # Count system calls by program name:</a:t>
            </a:r>
          </a:p>
          <a:p>
            <a:r>
              <a:rPr lang="en-US" dirty="0" err="1"/>
              <a:t>dtrace</a:t>
            </a:r>
            <a:r>
              <a:rPr lang="en-US" dirty="0"/>
              <a:t>−n ’</a:t>
            </a:r>
            <a:r>
              <a:rPr lang="en-US" dirty="0" err="1"/>
              <a:t>syscall</a:t>
            </a:r>
            <a:r>
              <a:rPr lang="en-US" dirty="0"/>
              <a:t>:::entry {@[</a:t>
            </a:r>
            <a:r>
              <a:rPr lang="en-US" dirty="0" err="1"/>
              <a:t>execname</a:t>
            </a:r>
            <a:r>
              <a:rPr lang="en-US" dirty="0"/>
              <a:t>] = count(); }’</a:t>
            </a:r>
          </a:p>
          <a:p>
            <a:r>
              <a:rPr lang="en-US" dirty="0"/>
              <a:t># Count system calls by </a:t>
            </a:r>
            <a:r>
              <a:rPr lang="en-US" dirty="0" err="1"/>
              <a:t>syscall</a:t>
            </a:r>
            <a:r>
              <a:rPr lang="en-US" dirty="0"/>
              <a:t> :</a:t>
            </a:r>
          </a:p>
          <a:p>
            <a:r>
              <a:rPr lang="en-US" dirty="0" err="1"/>
              <a:t>dtrace</a:t>
            </a:r>
            <a:r>
              <a:rPr lang="en-US" dirty="0"/>
              <a:t> −n ’</a:t>
            </a:r>
            <a:r>
              <a:rPr lang="en-US" dirty="0" err="1"/>
              <a:t>syscall</a:t>
            </a:r>
            <a:r>
              <a:rPr lang="en-US" dirty="0"/>
              <a:t> ::: entry { @[</a:t>
            </a:r>
            <a:r>
              <a:rPr lang="en-US" dirty="0" err="1"/>
              <a:t>probefunc</a:t>
            </a:r>
            <a:r>
              <a:rPr lang="en-US" dirty="0"/>
              <a:t>] = count(); } ’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916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Functions of an Operating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Provides </a:t>
            </a:r>
            <a:r>
              <a:rPr lang="en-US" dirty="0"/>
              <a:t>the Programming Model </a:t>
            </a:r>
            <a:endParaRPr lang="en-US" dirty="0" smtClean="0"/>
          </a:p>
          <a:p>
            <a:r>
              <a:rPr lang="en-US" dirty="0" smtClean="0"/>
              <a:t>Protects </a:t>
            </a:r>
            <a:r>
              <a:rPr lang="en-US" dirty="0"/>
              <a:t>Programs from each other </a:t>
            </a:r>
            <a:endParaRPr lang="en-US" dirty="0" smtClean="0"/>
          </a:p>
          <a:p>
            <a:r>
              <a:rPr lang="en-US" dirty="0" smtClean="0"/>
              <a:t>Controls </a:t>
            </a:r>
            <a:r>
              <a:rPr lang="en-US" dirty="0"/>
              <a:t>access to hardware</a:t>
            </a:r>
          </a:p>
          <a:p>
            <a:r>
              <a:rPr lang="en-US" dirty="0" smtClean="0"/>
              <a:t>Ensures </a:t>
            </a:r>
            <a:r>
              <a:rPr lang="en-US" dirty="0"/>
              <a:t>fair sharing of </a:t>
            </a:r>
            <a:r>
              <a:rPr lang="en-US" dirty="0" smtClean="0"/>
              <a:t>resources</a:t>
            </a:r>
          </a:p>
          <a:p>
            <a:pPr algn="ctr"/>
            <a:r>
              <a:rPr lang="en-US" dirty="0" smtClean="0"/>
              <a:t>Does all these things efficiently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27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Aggregations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syscall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:::entry { @[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probefunc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] = count();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r>
              <a:rPr lang="en-US" dirty="0" smtClean="0"/>
              <a:t>The </a:t>
            </a:r>
            <a:r>
              <a:rPr lang="en-US" dirty="0"/>
              <a:t>@[</a:t>
            </a:r>
            <a:r>
              <a:rPr lang="en-US" dirty="0" err="1"/>
              <a:t>probefunc</a:t>
            </a:r>
            <a:r>
              <a:rPr lang="en-US" dirty="0"/>
              <a:t>] syntax</a:t>
            </a:r>
          </a:p>
          <a:p>
            <a:r>
              <a:rPr lang="en-US" dirty="0" smtClean="0"/>
              <a:t>Aggregates </a:t>
            </a:r>
            <a:r>
              <a:rPr lang="en-US" dirty="0"/>
              <a:t>data during a run for later output</a:t>
            </a:r>
          </a:p>
          <a:p>
            <a:r>
              <a:rPr lang="en-US" dirty="0" smtClean="0"/>
              <a:t>Extremely </a:t>
            </a:r>
            <a:r>
              <a:rPr lang="en-US" dirty="0"/>
              <a:t>powerful feature of D language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16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Quantization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dtrace</a:t>
            </a:r>
            <a:r>
              <a:rPr lang="en-US" dirty="0"/>
              <a:t>−n ’</a:t>
            </a:r>
            <a:r>
              <a:rPr lang="en-US" dirty="0" err="1"/>
              <a:t>syscall</a:t>
            </a:r>
            <a:r>
              <a:rPr lang="en-US" dirty="0"/>
              <a:t>::</a:t>
            </a:r>
            <a:r>
              <a:rPr lang="en-US" dirty="0" err="1"/>
              <a:t>write:entry</a:t>
            </a:r>
            <a:r>
              <a:rPr lang="en-US" dirty="0"/>
              <a:t> {@[</a:t>
            </a:r>
            <a:r>
              <a:rPr lang="en-US" dirty="0" err="1"/>
              <a:t>execname</a:t>
            </a:r>
            <a:r>
              <a:rPr lang="en-US" dirty="0"/>
              <a:t>] = quantize(arg2); }’</a:t>
            </a:r>
          </a:p>
          <a:p>
            <a:r>
              <a:rPr lang="en-US" dirty="0" err="1"/>
              <a:t>dtrace</a:t>
            </a:r>
            <a:r>
              <a:rPr lang="en-US" dirty="0"/>
              <a:t>: description ’</a:t>
            </a:r>
            <a:r>
              <a:rPr lang="en-US" dirty="0" err="1"/>
              <a:t>syscall</a:t>
            </a:r>
            <a:r>
              <a:rPr lang="en-US" dirty="0"/>
              <a:t>::</a:t>
            </a:r>
            <a:r>
              <a:rPr lang="en-US" dirty="0" err="1"/>
              <a:t>write:entry</a:t>
            </a:r>
            <a:r>
              <a:rPr lang="en-US" dirty="0"/>
              <a:t> ’ matched 2 probes</a:t>
            </a:r>
          </a:p>
          <a:p>
            <a:r>
              <a:rPr lang="mr-IN" dirty="0"/>
              <a:t> </a:t>
            </a:r>
            <a:r>
              <a:rPr lang="mr-IN" sz="1800" dirty="0" err="1">
                <a:latin typeface="Courier" charset="0"/>
                <a:ea typeface="Courier" charset="0"/>
                <a:cs typeface="Courier" charset="0"/>
              </a:rPr>
              <a:t>sshd</a:t>
            </a:r>
            <a:r>
              <a:rPr lang="mr-IN" sz="1800" dirty="0">
                <a:latin typeface="Courier" charset="0"/>
                <a:ea typeface="Courier" charset="0"/>
                <a:cs typeface="Courier" charset="0"/>
              </a:rPr>
              <a:t>           </a:t>
            </a:r>
            <a:endParaRPr lang="en-US" sz="18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800" dirty="0" err="1" smtClean="0">
                <a:latin typeface="Courier" charset="0"/>
                <a:ea typeface="Courier" charset="0"/>
                <a:cs typeface="Courier" charset="0"/>
              </a:rPr>
              <a:t>value</a:t>
            </a:r>
            <a:r>
              <a:rPr lang="mr-IN" sz="1800" dirty="0" smtClean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mr-IN" sz="1800" dirty="0">
                <a:latin typeface="Courier" charset="0"/>
                <a:ea typeface="Courier" charset="0"/>
                <a:cs typeface="Courier" charset="0"/>
              </a:rPr>
              <a:t>------------- </a:t>
            </a:r>
            <a:r>
              <a:rPr lang="mr-IN" sz="1800" dirty="0" err="1">
                <a:latin typeface="Courier" charset="0"/>
                <a:ea typeface="Courier" charset="0"/>
                <a:cs typeface="Courier" charset="0"/>
              </a:rPr>
              <a:t>Distribution</a:t>
            </a:r>
            <a:r>
              <a:rPr lang="mr-IN" sz="1800" dirty="0">
                <a:latin typeface="Courier" charset="0"/>
                <a:ea typeface="Courier" charset="0"/>
                <a:cs typeface="Courier" charset="0"/>
              </a:rPr>
              <a:t> ------------- </a:t>
            </a:r>
            <a:r>
              <a:rPr lang="mr-IN" sz="1800" dirty="0" err="1" smtClean="0">
                <a:latin typeface="Courier" charset="0"/>
                <a:ea typeface="Courier" charset="0"/>
                <a:cs typeface="Courier" charset="0"/>
              </a:rPr>
              <a:t>count</a:t>
            </a:r>
            <a:endParaRPr lang="en-US" sz="18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800" dirty="0" smtClean="0">
                <a:latin typeface="Courier" charset="0"/>
                <a:ea typeface="Courier" charset="0"/>
                <a:cs typeface="Courier" charset="0"/>
              </a:rPr>
              <a:t>0 </a:t>
            </a:r>
            <a:r>
              <a:rPr lang="mr-IN" sz="1800" dirty="0">
                <a:latin typeface="Courier" charset="0"/>
                <a:ea typeface="Courier" charset="0"/>
                <a:cs typeface="Courier" charset="0"/>
              </a:rPr>
              <a:t>|                                         0               </a:t>
            </a:r>
            <a:endParaRPr lang="en-US" sz="18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800" dirty="0" smtClean="0">
                <a:latin typeface="Courier" charset="0"/>
                <a:ea typeface="Courier" charset="0"/>
                <a:cs typeface="Courier" charset="0"/>
              </a:rPr>
              <a:t>1 </a:t>
            </a:r>
            <a:r>
              <a:rPr lang="mr-IN" sz="1800" dirty="0">
                <a:latin typeface="Courier" charset="0"/>
                <a:ea typeface="Courier" charset="0"/>
                <a:cs typeface="Courier" charset="0"/>
              </a:rPr>
              <a:t>|@@@@@@@@@@@@@                            1               </a:t>
            </a:r>
            <a:endParaRPr lang="en-US" sz="18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800" dirty="0" smtClean="0">
                <a:latin typeface="Courier" charset="0"/>
                <a:ea typeface="Courier" charset="0"/>
                <a:cs typeface="Courier" charset="0"/>
              </a:rPr>
              <a:t>2 </a:t>
            </a:r>
            <a:r>
              <a:rPr lang="mr-IN" sz="1800" dirty="0">
                <a:latin typeface="Courier" charset="0"/>
                <a:ea typeface="Courier" charset="0"/>
                <a:cs typeface="Courier" charset="0"/>
              </a:rPr>
              <a:t>|                                         0               </a:t>
            </a:r>
            <a:endParaRPr lang="en-US" sz="18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800" dirty="0" smtClean="0">
                <a:latin typeface="Courier" charset="0"/>
                <a:ea typeface="Courier" charset="0"/>
                <a:cs typeface="Courier" charset="0"/>
              </a:rPr>
              <a:t>4 </a:t>
            </a:r>
            <a:r>
              <a:rPr lang="mr-IN" sz="1800" dirty="0">
                <a:latin typeface="Courier" charset="0"/>
                <a:ea typeface="Courier" charset="0"/>
                <a:cs typeface="Courier" charset="0"/>
              </a:rPr>
              <a:t>|                                         0               </a:t>
            </a:r>
            <a:endParaRPr lang="en-US" sz="18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800" dirty="0" smtClean="0">
                <a:latin typeface="Courier" charset="0"/>
                <a:ea typeface="Courier" charset="0"/>
                <a:cs typeface="Courier" charset="0"/>
              </a:rPr>
              <a:t>8 </a:t>
            </a:r>
            <a:r>
              <a:rPr lang="mr-IN" sz="1800" dirty="0">
                <a:latin typeface="Courier" charset="0"/>
                <a:ea typeface="Courier" charset="0"/>
                <a:cs typeface="Courier" charset="0"/>
              </a:rPr>
              <a:t>|                                         0              </a:t>
            </a:r>
            <a:endParaRPr lang="en-US" sz="18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800" dirty="0" smtClean="0">
                <a:latin typeface="Courier" charset="0"/>
                <a:ea typeface="Courier" charset="0"/>
                <a:cs typeface="Courier" charset="0"/>
              </a:rPr>
              <a:t>16 </a:t>
            </a:r>
            <a:r>
              <a:rPr lang="mr-IN" sz="1800" dirty="0">
                <a:latin typeface="Courier" charset="0"/>
                <a:ea typeface="Courier" charset="0"/>
                <a:cs typeface="Courier" charset="0"/>
              </a:rPr>
              <a:t>|@@@@@@@@@@@@@                           </a:t>
            </a:r>
            <a:r>
              <a:rPr lang="mr-IN" sz="1800" dirty="0" smtClean="0">
                <a:latin typeface="Courier" charset="0"/>
                <a:ea typeface="Courier" charset="0"/>
                <a:cs typeface="Courier" charset="0"/>
              </a:rPr>
              <a:t>1              </a:t>
            </a:r>
            <a:endParaRPr lang="en-US" sz="18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800" dirty="0" smtClean="0">
                <a:latin typeface="Courier" charset="0"/>
                <a:ea typeface="Courier" charset="0"/>
                <a:cs typeface="Courier" charset="0"/>
              </a:rPr>
              <a:t>32 </a:t>
            </a:r>
            <a:r>
              <a:rPr lang="mr-IN" sz="1800" dirty="0">
                <a:latin typeface="Courier" charset="0"/>
                <a:ea typeface="Courier" charset="0"/>
                <a:cs typeface="Courier" charset="0"/>
              </a:rPr>
              <a:t>|@@@@@@@@@@@@@                           </a:t>
            </a:r>
            <a:r>
              <a:rPr lang="mr-IN" sz="1800" dirty="0" smtClean="0">
                <a:latin typeface="Courier" charset="0"/>
                <a:ea typeface="Courier" charset="0"/>
                <a:cs typeface="Courier" charset="0"/>
              </a:rPr>
              <a:t>1              </a:t>
            </a:r>
            <a:endParaRPr lang="en-US" sz="18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800" dirty="0" smtClean="0">
                <a:latin typeface="Courier" charset="0"/>
                <a:ea typeface="Courier" charset="0"/>
                <a:cs typeface="Courier" charset="0"/>
              </a:rPr>
              <a:t>64 </a:t>
            </a:r>
            <a:r>
              <a:rPr lang="mr-IN" sz="1800" dirty="0">
                <a:latin typeface="Courier" charset="0"/>
                <a:ea typeface="Courier" charset="0"/>
                <a:cs typeface="Courier" charset="0"/>
              </a:rPr>
              <a:t>|                               </a:t>
            </a: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         0</a:t>
            </a:r>
            <a:endParaRPr lang="en-US" sz="18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583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Contents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Open Files</a:t>
            </a:r>
          </a:p>
          <a:p>
            <a:r>
              <a:rPr lang="en-US" dirty="0" smtClean="0"/>
              <a:t>Process </a:t>
            </a:r>
            <a:r>
              <a:rPr lang="en-US" dirty="0"/>
              <a:t>Statistics</a:t>
            </a:r>
          </a:p>
          <a:p>
            <a:r>
              <a:rPr lang="en-US" dirty="0" smtClean="0"/>
              <a:t>Resource </a:t>
            </a:r>
            <a:r>
              <a:rPr lang="en-US" dirty="0"/>
              <a:t>Limits</a:t>
            </a:r>
          </a:p>
          <a:p>
            <a:r>
              <a:rPr lang="en-US" dirty="0" smtClean="0"/>
              <a:t>Signal </a:t>
            </a:r>
            <a:r>
              <a:rPr lang="en-US" dirty="0"/>
              <a:t>Actions</a:t>
            </a:r>
          </a:p>
          <a:p>
            <a:r>
              <a:rPr lang="en-US" dirty="0" smtClean="0"/>
              <a:t>Process </a:t>
            </a:r>
            <a:r>
              <a:rPr lang="en-US" dirty="0"/>
              <a:t>Identifier (PID)</a:t>
            </a:r>
          </a:p>
          <a:p>
            <a:r>
              <a:rPr lang="en-US" dirty="0" smtClean="0"/>
              <a:t>Lists </a:t>
            </a:r>
            <a:r>
              <a:rPr lang="en-US" dirty="0"/>
              <a:t>of related processes</a:t>
            </a:r>
          </a:p>
          <a:p>
            <a:r>
              <a:rPr lang="en-US" dirty="0" smtClean="0"/>
              <a:t>Many </a:t>
            </a:r>
            <a:r>
              <a:rPr lang="en-US" dirty="0"/>
              <a:t>Locks and </a:t>
            </a:r>
            <a:r>
              <a:rPr lang="en-US" dirty="0" err="1" smtClean="0"/>
              <a:t>Mutexes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Address Space</a:t>
            </a:r>
          </a:p>
          <a:p>
            <a:r>
              <a:rPr lang="en-US" dirty="0" smtClean="0"/>
              <a:t>Alarms </a:t>
            </a:r>
            <a:r>
              <a:rPr lang="en-US" dirty="0"/>
              <a:t>and Timers </a:t>
            </a:r>
            <a:endParaRPr lang="en-US" dirty="0" smtClean="0"/>
          </a:p>
          <a:p>
            <a:r>
              <a:rPr lang="en-US" dirty="0" smtClean="0"/>
              <a:t>Resource </a:t>
            </a:r>
            <a:r>
              <a:rPr lang="en-US" dirty="0"/>
              <a:t>Usage</a:t>
            </a:r>
          </a:p>
          <a:p>
            <a:r>
              <a:rPr lang="en-US" dirty="0" smtClean="0"/>
              <a:t>Threads</a:t>
            </a:r>
            <a:endParaRPr lang="en-US" dirty="0"/>
          </a:p>
          <a:p>
            <a:r>
              <a:rPr lang="en-US" dirty="0" smtClean="0"/>
              <a:t>Debugging</a:t>
            </a:r>
            <a:endParaRPr lang="en-US" dirty="0"/>
          </a:p>
          <a:p>
            <a:r>
              <a:rPr lang="en-US" dirty="0" smtClean="0"/>
              <a:t>Security</a:t>
            </a:r>
            <a:endParaRPr lang="en-US" dirty="0"/>
          </a:p>
          <a:p>
            <a:r>
              <a:rPr lang="en-US" dirty="0" smtClean="0"/>
              <a:t>112 </a:t>
            </a:r>
            <a:r>
              <a:rPr lang="en-US" dirty="0"/>
              <a:t>total fields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918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UNIX process life cycle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926" y="1544638"/>
            <a:ext cx="4756785" cy="4324350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fork()</a:t>
            </a:r>
          </a:p>
          <a:p>
            <a:pPr lvl="1"/>
            <a:r>
              <a:rPr lang="en-US" smtClean="0"/>
              <a:t>Child inherits address space and other properties</a:t>
            </a:r>
          </a:p>
          <a:p>
            <a:pPr lvl="1"/>
            <a:r>
              <a:rPr lang="en-US" smtClean="0"/>
              <a:t>Program prepares process for new binary (e.g., stdio)</a:t>
            </a:r>
          </a:p>
          <a:p>
            <a:pPr lvl="1"/>
            <a:r>
              <a:rPr lang="en-US" smtClean="0"/>
              <a:t>Copy-on-Write (COW)</a:t>
            </a:r>
          </a:p>
          <a:p>
            <a:r>
              <a:rPr lang="en-US" smtClean="0"/>
              <a:t>execve()</a:t>
            </a:r>
          </a:p>
          <a:p>
            <a:pPr lvl="1"/>
            <a:r>
              <a:rPr lang="en-US" smtClean="0"/>
              <a:t>Kernel replaces address space, loads new binary, starts execution</a:t>
            </a:r>
          </a:p>
          <a:p>
            <a:r>
              <a:rPr lang="en-US" smtClean="0"/>
              <a:t>exit()</a:t>
            </a:r>
          </a:p>
          <a:p>
            <a:pPr lvl="1"/>
            <a:r>
              <a:rPr lang="en-US" smtClean="0"/>
              <a:t>Process can terminate self (or be terminated)</a:t>
            </a:r>
          </a:p>
          <a:p>
            <a:r>
              <a:rPr lang="en-US" smtClean="0"/>
              <a:t>wait4() (et al)</a:t>
            </a:r>
          </a:p>
          <a:p>
            <a:pPr lvl="1"/>
            <a:r>
              <a:rPr lang="en-US" smtClean="0"/>
              <a:t>Parent can await exit status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L41 Lecture 3 - The Process Model (1)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A708-1483-F44A-AC56-12F69CC7793D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766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Observing the Process Lifecycle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DTrace</a:t>
            </a:r>
            <a:r>
              <a:rPr lang="en-US" dirty="0"/>
              <a:t> can follow all system calls</a:t>
            </a:r>
          </a:p>
          <a:p>
            <a:r>
              <a:rPr lang="en-US" dirty="0"/>
              <a:t>Tracing the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fork()</a:t>
            </a:r>
            <a:r>
              <a:rPr lang="en-US" dirty="0">
                <a:ea typeface="Courier" charset="0"/>
                <a:cs typeface="Courier" charset="0"/>
              </a:rPr>
              <a:t> system call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US" sz="1800" dirty="0" err="1">
                <a:latin typeface="Courier" charset="0"/>
                <a:ea typeface="Courier" charset="0"/>
                <a:cs typeface="Courier" charset="0"/>
              </a:rPr>
              <a:t>dtrace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 −n ’</a:t>
            </a:r>
            <a:r>
              <a:rPr lang="en-US" sz="1800" dirty="0" err="1">
                <a:latin typeface="Courier" charset="0"/>
                <a:ea typeface="Courier" charset="0"/>
                <a:cs typeface="Courier" charset="0"/>
              </a:rPr>
              <a:t>syscall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::∗</a:t>
            </a:r>
            <a:r>
              <a:rPr lang="en-US" sz="1800" dirty="0" err="1">
                <a:latin typeface="Courier" charset="0"/>
                <a:ea typeface="Courier" charset="0"/>
                <a:cs typeface="Courier" charset="0"/>
              </a:rPr>
              <a:t>fork:entry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 { @forks[</a:t>
            </a:r>
            <a:r>
              <a:rPr lang="en-US" sz="1800" dirty="0" err="1">
                <a:latin typeface="Courier" charset="0"/>
                <a:ea typeface="Courier" charset="0"/>
                <a:cs typeface="Courier" charset="0"/>
              </a:rPr>
              <a:t>execname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] = count();} ’</a:t>
            </a:r>
          </a:p>
          <a:p>
            <a:r>
              <a:rPr lang="en-US" sz="1800" dirty="0" err="1">
                <a:latin typeface="Courier" charset="0"/>
                <a:ea typeface="Courier" charset="0"/>
                <a:cs typeface="Courier" charset="0"/>
              </a:rPr>
              <a:t>dtrace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 : description ’ </a:t>
            </a:r>
            <a:r>
              <a:rPr lang="en-US" sz="1800" dirty="0" err="1">
                <a:latin typeface="Courier" charset="0"/>
                <a:ea typeface="Courier" charset="0"/>
                <a:cs typeface="Courier" charset="0"/>
              </a:rPr>
              <a:t>syscall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 ::∗ fork : entry </a:t>
            </a:r>
            <a:r>
              <a:rPr lang="en-US" sz="1800" dirty="0" smtClean="0"/>
              <a:t>’ matched 8 probes</a:t>
            </a:r>
            <a:endParaRPr lang="en-US" sz="1800" dirty="0"/>
          </a:p>
          <a:p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^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C</a:t>
            </a:r>
          </a:p>
          <a:p>
            <a:r>
              <a:rPr lang="en-US" sz="1800" dirty="0" err="1" smtClean="0">
                <a:latin typeface="Courier" charset="0"/>
                <a:ea typeface="Courier" charset="0"/>
                <a:cs typeface="Courier" charset="0"/>
              </a:rPr>
              <a:t>csh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 </a:t>
            </a: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7031</a:t>
            </a:r>
            <a:endParaRPr lang="en-US" sz="18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7324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Scheduler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Decides </a:t>
            </a:r>
            <a:r>
              <a:rPr lang="en-US" dirty="0"/>
              <a:t>which thread gets to run</a:t>
            </a:r>
          </a:p>
          <a:p>
            <a:r>
              <a:rPr lang="en-US" dirty="0" smtClean="0"/>
              <a:t>The </a:t>
            </a:r>
            <a:r>
              <a:rPr lang="en-US" dirty="0"/>
              <a:t>thread is the </a:t>
            </a:r>
            <a:r>
              <a:rPr lang="en-US" dirty="0" err="1"/>
              <a:t>scheduable</a:t>
            </a:r>
            <a:r>
              <a:rPr lang="en-US" dirty="0"/>
              <a:t> entity </a:t>
            </a:r>
            <a:endParaRPr lang="en-US" dirty="0" smtClean="0"/>
          </a:p>
          <a:p>
            <a:r>
              <a:rPr lang="en-US" dirty="0" smtClean="0"/>
              <a:t>Chooses </a:t>
            </a:r>
            <a:r>
              <a:rPr lang="en-US" dirty="0"/>
              <a:t>a processor/core</a:t>
            </a:r>
          </a:p>
          <a:p>
            <a:r>
              <a:rPr lang="en-US" dirty="0" smtClean="0"/>
              <a:t>Can </a:t>
            </a:r>
            <a:r>
              <a:rPr lang="en-US" dirty="0"/>
              <a:t>be overridden by </a:t>
            </a:r>
            <a:r>
              <a:rPr lang="en-US" dirty="0" err="1"/>
              <a:t>cpuset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795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States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1096963" y="1582738"/>
          <a:ext cx="1005840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29200"/>
                <a:gridCol w="5029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NEW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Being created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RUNNABLE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Can run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SLEEPING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Awaiting</a:t>
                      </a:r>
                      <a:r>
                        <a:rPr lang="en-US" baseline="0" dirty="0" smtClean="0"/>
                        <a:t> some event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STOPPED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Debugging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ZOMBIE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</a:t>
                      </a:r>
                      <a:r>
                        <a:rPr lang="en-US" baseline="0" dirty="0" smtClean="0"/>
                        <a:t> the process of dying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344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Scheduling Classes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1096963" y="1582738"/>
          <a:ext cx="10058400" cy="222504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3352800"/>
                <a:gridCol w="3352800"/>
                <a:gridCol w="3352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Priority</a:t>
                      </a:r>
                      <a:r>
                        <a:rPr lang="en-US" b="1" baseline="0" dirty="0" smtClean="0"/>
                        <a:t> Range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Class Name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Usage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0-47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ITHD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interrupt</a:t>
                      </a:r>
                      <a:r>
                        <a:rPr lang="en-US" baseline="0" dirty="0" smtClean="0"/>
                        <a:t> thread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48-79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REALTIME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real-time user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88-119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KERN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kernel threads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120-223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TIMESHARE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normal user programs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224-255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IDLE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run when nothing else does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622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Locking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Multiple </a:t>
            </a:r>
            <a:r>
              <a:rPr lang="en-US" dirty="0"/>
              <a:t>hardware threads</a:t>
            </a:r>
          </a:p>
          <a:p>
            <a:r>
              <a:rPr lang="en-US" dirty="0" smtClean="0"/>
              <a:t>Protection </a:t>
            </a:r>
            <a:r>
              <a:rPr lang="en-US" dirty="0"/>
              <a:t>for kernel shared state</a:t>
            </a:r>
          </a:p>
          <a:p>
            <a:r>
              <a:rPr lang="en-US" dirty="0" smtClean="0"/>
              <a:t>The </a:t>
            </a:r>
            <a:r>
              <a:rPr lang="en-US" dirty="0"/>
              <a:t>kernel’s lists and hash tables</a:t>
            </a:r>
          </a:p>
          <a:p>
            <a:r>
              <a:rPr lang="en-US" dirty="0" smtClean="0"/>
              <a:t>Locking </a:t>
            </a:r>
            <a:r>
              <a:rPr lang="en-US" dirty="0"/>
              <a:t>required for multi-core systems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644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73619" y="1286540"/>
            <a:ext cx="2030818" cy="180753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Thread A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478171" y="1286540"/>
            <a:ext cx="2030818" cy="18075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Thread B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1573619" y="3838354"/>
            <a:ext cx="2030818" cy="192449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Shared</a:t>
            </a:r>
          </a:p>
          <a:p>
            <a:pPr algn="ctr"/>
            <a:r>
              <a:rPr lang="en-US" dirty="0" smtClean="0"/>
              <a:t>Data A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6478171" y="3838354"/>
            <a:ext cx="2030818" cy="1924493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Shared</a:t>
            </a:r>
          </a:p>
          <a:p>
            <a:pPr algn="ctr"/>
            <a:r>
              <a:rPr lang="en-US" dirty="0" smtClean="0"/>
              <a:t>Data B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739348" y="1220810"/>
            <a:ext cx="22037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 A takes a lock</a:t>
            </a:r>
          </a:p>
          <a:p>
            <a:r>
              <a:rPr lang="en-US" dirty="0" smtClean="0"/>
              <a:t>on Shared Data A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594050" y="1286539"/>
            <a:ext cx="25440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 B waits for a lock</a:t>
            </a:r>
          </a:p>
          <a:p>
            <a:r>
              <a:rPr lang="en-US" dirty="0" smtClean="0"/>
              <a:t>on Shared Data A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739348" y="1867141"/>
            <a:ext cx="22037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 A takes a lock</a:t>
            </a:r>
          </a:p>
          <a:p>
            <a:r>
              <a:rPr lang="en-US" dirty="0" smtClean="0"/>
              <a:t>Shared Data B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739348" y="2483062"/>
            <a:ext cx="24702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 </a:t>
            </a:r>
            <a:r>
              <a:rPr lang="en-US" dirty="0"/>
              <a:t>A</a:t>
            </a:r>
            <a:r>
              <a:rPr lang="en-US" dirty="0" smtClean="0"/>
              <a:t> releases a lock</a:t>
            </a:r>
          </a:p>
          <a:p>
            <a:r>
              <a:rPr lang="en-US" dirty="0" smtClean="0"/>
              <a:t>on Shared Data A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739348" y="3129393"/>
            <a:ext cx="24702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 </a:t>
            </a:r>
            <a:r>
              <a:rPr lang="en-US" dirty="0"/>
              <a:t>A</a:t>
            </a:r>
            <a:r>
              <a:rPr lang="en-US" dirty="0" smtClean="0"/>
              <a:t> releases a lock</a:t>
            </a:r>
          </a:p>
          <a:p>
            <a:r>
              <a:rPr lang="en-US" dirty="0" smtClean="0"/>
              <a:t>on Shared Data B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508989" y="1932870"/>
            <a:ext cx="24079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 </a:t>
            </a:r>
            <a:r>
              <a:rPr lang="en-US" dirty="0"/>
              <a:t>B</a:t>
            </a:r>
            <a:r>
              <a:rPr lang="en-US" dirty="0" smtClean="0"/>
              <a:t> takes the lock</a:t>
            </a:r>
          </a:p>
          <a:p>
            <a:r>
              <a:rPr lang="en-US" dirty="0" smtClean="0"/>
              <a:t>on Shared Data A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508988" y="2562446"/>
            <a:ext cx="24079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 </a:t>
            </a:r>
            <a:r>
              <a:rPr lang="en-US" dirty="0"/>
              <a:t>B</a:t>
            </a:r>
            <a:r>
              <a:rPr lang="en-US" dirty="0" smtClean="0"/>
              <a:t> takes the lock</a:t>
            </a:r>
          </a:p>
          <a:p>
            <a:r>
              <a:rPr lang="en-US" dirty="0" smtClean="0"/>
              <a:t>on Shared Data B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045932" y="356371"/>
            <a:ext cx="81033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Correct Locking with Two Threads and Two Structures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89290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6D6FF"/>
                                      </p:to>
                                    </p:animClr>
                                    <p:set>
                                      <p:cBhvr>
                                        <p:cTn id="4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437FF"/>
                                      </p:to>
                                    </p:animClr>
                                    <p:set>
                                      <p:cBhvr>
                                        <p:cTn id="6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9300"/>
                                      </p:to>
                                    </p:animClr>
                                    <p:set>
                                      <p:cBhvr>
                                        <p:cTn id="7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9300"/>
                                      </p:to>
                                    </p:animClr>
                                    <p:set>
                                      <p:cBhvr>
                                        <p:cTn id="8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9300"/>
                                      </p:to>
                                    </p:animClr>
                                    <p:set>
                                      <p:cBhvr>
                                        <p:cTn id="10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10" grpId="0"/>
      <p:bldP spid="10" grpId="1"/>
      <p:bldP spid="20" grpId="0"/>
      <p:bldP spid="20" grpId="1"/>
      <p:bldP spid="14" grpId="0"/>
      <p:bldP spid="14" grpId="1"/>
      <p:bldP spid="15" grpId="0"/>
      <p:bldP spid="15" grpId="1"/>
      <p:bldP spid="16" grpId="0"/>
      <p:bldP spid="16" grpId="1"/>
      <p:bldP spid="17" grpId="0"/>
      <p:bldP spid="17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Operating System as Toolkit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collection of code</a:t>
            </a:r>
          </a:p>
          <a:p>
            <a:r>
              <a:rPr lang="en-US" dirty="0" smtClean="0"/>
              <a:t>Organized into a set of libraries</a:t>
            </a:r>
          </a:p>
          <a:p>
            <a:r>
              <a:rPr lang="en-US" dirty="0" smtClean="0"/>
              <a:t>Built into a larger of programs</a:t>
            </a:r>
          </a:p>
          <a:p>
            <a:r>
              <a:rPr lang="en-US" dirty="0" smtClean="0"/>
              <a:t>That work together to provide a service</a:t>
            </a:r>
          </a:p>
          <a:p>
            <a:r>
              <a:rPr lang="en-US" dirty="0" smtClean="0"/>
              <a:t>At the lowest possible cost</a:t>
            </a:r>
          </a:p>
          <a:p>
            <a:r>
              <a:rPr lang="en-US" dirty="0" smtClean="0"/>
              <a:t>With the highest possible efficiency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17221-95F1-A547-955D-7B046F2E09F0}" type="datetime1">
              <a:rPr lang="en-US" smtClean="0"/>
              <a:t>2/24/17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88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Lock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spin</a:t>
            </a:r>
            <a:r>
              <a:rPr lang="en-US" dirty="0" smtClean="0"/>
              <a:t> Check a value in a tight loop</a:t>
            </a:r>
          </a:p>
          <a:p>
            <a:r>
              <a:rPr lang="en-US" b="1" dirty="0" err="1" smtClean="0"/>
              <a:t>mutex</a:t>
            </a:r>
            <a:r>
              <a:rPr lang="en-US" dirty="0" smtClean="0"/>
              <a:t> Mutual exclusion lock</a:t>
            </a:r>
          </a:p>
          <a:p>
            <a:pPr lvl="1"/>
            <a:r>
              <a:rPr lang="en-US" dirty="0" smtClean="0"/>
              <a:t>Spin to acquire</a:t>
            </a:r>
          </a:p>
          <a:p>
            <a:pPr lvl="1"/>
            <a:r>
              <a:rPr lang="en-US" dirty="0" smtClean="0"/>
              <a:t>None shall pass</a:t>
            </a:r>
          </a:p>
          <a:p>
            <a:r>
              <a:rPr lang="en-US" b="1" dirty="0" smtClean="0"/>
              <a:t>r/w lock </a:t>
            </a:r>
            <a:r>
              <a:rPr lang="en-US" dirty="0" smtClean="0"/>
              <a:t>Reader/writer lock</a:t>
            </a:r>
          </a:p>
          <a:p>
            <a:pPr lvl="1"/>
            <a:r>
              <a:rPr lang="en-US" dirty="0" smtClean="0"/>
              <a:t>Supports multiple, simultaneous readers or a single writer</a:t>
            </a:r>
          </a:p>
          <a:p>
            <a:r>
              <a:rPr lang="en-US" b="1" dirty="0" smtClean="0"/>
              <a:t>r/m lock </a:t>
            </a:r>
            <a:r>
              <a:rPr lang="en-US" dirty="0" smtClean="0"/>
              <a:t>Read mostly lock</a:t>
            </a:r>
          </a:p>
          <a:p>
            <a:pPr lvl="1"/>
            <a:r>
              <a:rPr lang="en-US" dirty="0" smtClean="0"/>
              <a:t>Reader writer lock tuned for very few writers</a:t>
            </a:r>
          </a:p>
          <a:p>
            <a:r>
              <a:rPr lang="en-US" b="1" dirty="0" err="1" smtClean="0"/>
              <a:t>sx</a:t>
            </a:r>
            <a:r>
              <a:rPr lang="en-US" b="1" dirty="0" smtClean="0"/>
              <a:t> lock </a:t>
            </a:r>
            <a:r>
              <a:rPr lang="en-US" dirty="0"/>
              <a:t>Shared/exclusive </a:t>
            </a:r>
            <a:r>
              <a:rPr lang="en-US" dirty="0" smtClean="0"/>
              <a:t>lock</a:t>
            </a:r>
          </a:p>
          <a:p>
            <a:pPr lvl="1"/>
            <a:r>
              <a:rPr lang="en-US" dirty="0" smtClean="0"/>
              <a:t>Can be held while sleeping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782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Measures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Throughput</a:t>
            </a:r>
          </a:p>
          <a:p>
            <a:pPr lvl="1"/>
            <a:r>
              <a:rPr lang="en-US" dirty="0" smtClean="0"/>
              <a:t>How much work can we do per unit time?</a:t>
            </a:r>
          </a:p>
          <a:p>
            <a:r>
              <a:rPr lang="en-US" dirty="0" smtClean="0"/>
              <a:t>Latency</a:t>
            </a:r>
          </a:p>
          <a:p>
            <a:pPr lvl="1"/>
            <a:r>
              <a:rPr lang="en-US" dirty="0" smtClean="0"/>
              <a:t>Time between request and useful response</a:t>
            </a:r>
          </a:p>
          <a:p>
            <a:r>
              <a:rPr lang="en-US" dirty="0" smtClean="0"/>
              <a:t>Jitter</a:t>
            </a:r>
          </a:p>
          <a:p>
            <a:pPr lvl="1"/>
            <a:r>
              <a:rPr lang="en-US" dirty="0" smtClean="0"/>
              <a:t>Variability in latency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747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Computer History from the Operating System Perspective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b="1" dirty="0"/>
              <a:t>The Hardware Environment </a:t>
            </a:r>
            <a:endParaRPr lang="en-US" b="1" dirty="0" smtClean="0"/>
          </a:p>
          <a:p>
            <a:pPr lvl="1"/>
            <a:r>
              <a:rPr lang="en-US" dirty="0" smtClean="0"/>
              <a:t>Defines </a:t>
            </a:r>
            <a:r>
              <a:rPr lang="en-US" dirty="0"/>
              <a:t>what is possible. </a:t>
            </a:r>
            <a:endParaRPr lang="en-US" dirty="0" smtClean="0"/>
          </a:p>
          <a:p>
            <a:r>
              <a:rPr lang="en-US" b="1" dirty="0" smtClean="0"/>
              <a:t>Requirements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What </a:t>
            </a:r>
            <a:r>
              <a:rPr lang="en-US" dirty="0"/>
              <a:t>are we asking the system to do?</a:t>
            </a:r>
          </a:p>
          <a:p>
            <a:r>
              <a:rPr lang="en-US" b="1" dirty="0"/>
              <a:t>Services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 smtClean="0"/>
              <a:t>What </a:t>
            </a:r>
            <a:r>
              <a:rPr lang="en-US" dirty="0"/>
              <a:t>can the OS provide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Hardware/Software Co-Evolution</a:t>
            </a:r>
          </a:p>
          <a:p>
            <a:pPr lvl="1"/>
            <a:r>
              <a:rPr lang="en-US" dirty="0" smtClean="0"/>
              <a:t>A recurring theme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650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vs. Kernel Space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User space 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Local </a:t>
            </a:r>
            <a:r>
              <a:rPr lang="en-US" dirty="0"/>
              <a:t>and remote </a:t>
            </a:r>
            <a:r>
              <a:rPr lang="en-US" dirty="0" smtClean="0"/>
              <a:t>shells</a:t>
            </a:r>
          </a:p>
          <a:p>
            <a:r>
              <a:rPr lang="en-US" dirty="0" smtClean="0"/>
              <a:t>management tools</a:t>
            </a:r>
          </a:p>
          <a:p>
            <a:r>
              <a:rPr lang="en-US" dirty="0" smtClean="0"/>
              <a:t>daemons</a:t>
            </a:r>
            <a:endParaRPr lang="en-US" dirty="0"/>
          </a:p>
          <a:p>
            <a:r>
              <a:rPr lang="en-US" dirty="0"/>
              <a:t>Run-time </a:t>
            </a:r>
            <a:r>
              <a:rPr lang="en-US" dirty="0" smtClean="0"/>
              <a:t>linker</a:t>
            </a:r>
          </a:p>
          <a:p>
            <a:r>
              <a:rPr lang="en-US" dirty="0" smtClean="0"/>
              <a:t>system libraries</a:t>
            </a:r>
          </a:p>
          <a:p>
            <a:r>
              <a:rPr lang="en-US" dirty="0" smtClean="0"/>
              <a:t>tracing </a:t>
            </a:r>
            <a:r>
              <a:rPr lang="en-US" dirty="0"/>
              <a:t>facilities 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Kernel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System </a:t>
            </a:r>
            <a:r>
              <a:rPr lang="en-US" dirty="0" smtClean="0"/>
              <a:t>calls</a:t>
            </a:r>
          </a:p>
          <a:p>
            <a:r>
              <a:rPr lang="en-US" dirty="0" err="1" smtClean="0"/>
              <a:t>hypercalls</a:t>
            </a:r>
            <a:endParaRPr lang="en-US" dirty="0" smtClean="0"/>
          </a:p>
          <a:p>
            <a:r>
              <a:rPr lang="en-US" dirty="0" smtClean="0"/>
              <a:t>remote </a:t>
            </a:r>
            <a:r>
              <a:rPr lang="en-US" dirty="0"/>
              <a:t>procedure call (RPC)</a:t>
            </a:r>
          </a:p>
          <a:p>
            <a:r>
              <a:rPr lang="en-US" dirty="0" smtClean="0"/>
              <a:t>Processes</a:t>
            </a:r>
          </a:p>
          <a:p>
            <a:r>
              <a:rPr lang="en-US" dirty="0" smtClean="0"/>
              <a:t>filesystems</a:t>
            </a:r>
          </a:p>
          <a:p>
            <a:r>
              <a:rPr lang="en-US" dirty="0" smtClean="0"/>
              <a:t>IPC</a:t>
            </a:r>
          </a:p>
          <a:p>
            <a:r>
              <a:rPr lang="en-US" dirty="0" smtClean="0"/>
              <a:t>sockets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Look Inside FreeBSD with DTrace</a:t>
            </a:r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5728822" y="1945758"/>
            <a:ext cx="0" cy="4014776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 rot="16200000">
            <a:off x="4465976" y="3678864"/>
            <a:ext cx="2156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System Call Interface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150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Well Crafted Operating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Composable</a:t>
            </a: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</a:t>
            </a:r>
            <a:r>
              <a:rPr lang="en-US" dirty="0" smtClean="0"/>
              <a:t>Regular APIs that form a logical whole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</a:t>
            </a:r>
            <a:r>
              <a:rPr lang="en-US" dirty="0" smtClean="0"/>
              <a:t>Structures for data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</a:t>
            </a:r>
            <a:r>
              <a:rPr lang="en-US" dirty="0" smtClean="0"/>
              <a:t>Structures for functions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Tractable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	Functions that are not overly long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</a:t>
            </a:r>
            <a:r>
              <a:rPr lang="en-US" dirty="0" smtClean="0"/>
              <a:t>Structures that do not contain too much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</a:t>
            </a:r>
            <a:r>
              <a:rPr lang="en-US" dirty="0" smtClean="0"/>
              <a:t>Structures that do not proliferate too far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Extensible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</a:t>
            </a:r>
            <a:r>
              <a:rPr lang="en-US" dirty="0" smtClean="0"/>
              <a:t>Structures can change without undue surprise (POLA)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</a:t>
            </a:r>
            <a:r>
              <a:rPr lang="en-US" dirty="0" smtClean="0"/>
              <a:t>Users/Consumers are protected from too frequent changes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17221-95F1-A547-955D-7B046F2E09F0}" type="datetime1">
              <a:rPr lang="en-US" smtClean="0"/>
              <a:t>2/24/17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26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Kernel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System Processes</a:t>
            </a:r>
          </a:p>
          <a:p>
            <a:r>
              <a:rPr lang="en-US" dirty="0" smtClean="0"/>
              <a:t>System Call Interface</a:t>
            </a:r>
          </a:p>
          <a:p>
            <a:r>
              <a:rPr lang="en-US" dirty="0" smtClean="0"/>
              <a:t>Traps and Interrupts</a:t>
            </a:r>
          </a:p>
          <a:p>
            <a:r>
              <a:rPr lang="en-US" dirty="0" smtClean="0"/>
              <a:t>Memory Management</a:t>
            </a:r>
          </a:p>
          <a:p>
            <a:r>
              <a:rPr lang="en-US" dirty="0" smtClean="0"/>
              <a:t>Timing Services</a:t>
            </a:r>
          </a:p>
          <a:p>
            <a:r>
              <a:rPr lang="en-US" dirty="0" smtClean="0"/>
              <a:t>Resource Usage and Limits</a:t>
            </a:r>
          </a:p>
          <a:p>
            <a:r>
              <a:rPr lang="en-US" dirty="0" smtClean="0"/>
              <a:t>Tracing</a:t>
            </a:r>
          </a:p>
          <a:p>
            <a:pPr lvl="1"/>
            <a:r>
              <a:rPr lang="en-US" dirty="0" smtClean="0"/>
              <a:t>Which we’ll discuss at length in the next section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85883-78DF-6843-8ADC-5371C1884CF2}" type="datetime1">
              <a:rPr lang="en-US" smtClean="0"/>
              <a:t>2/24/17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372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Calls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Operating System’s API</a:t>
            </a:r>
          </a:p>
          <a:p>
            <a:r>
              <a:rPr lang="en-US" dirty="0" smtClean="0"/>
              <a:t>Partially defined by POSIX</a:t>
            </a:r>
          </a:p>
          <a:p>
            <a:r>
              <a:rPr lang="en-US" dirty="0" smtClean="0"/>
              <a:t>Requests for service</a:t>
            </a:r>
          </a:p>
          <a:p>
            <a:r>
              <a:rPr lang="en-US" dirty="0" smtClean="0"/>
              <a:t>Mostly synchronous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C0006-7105-1E42-8E5E-ECC2AEB9F592}" type="datetime1">
              <a:rPr lang="en-US" smtClean="0"/>
              <a:t>2/24/17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563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reeBSDFoundation">
  <a:themeElements>
    <a:clrScheme name="FreeBSDFoundation 1">
      <a:dk1>
        <a:srgbClr val="000000"/>
      </a:dk1>
      <a:lt1>
        <a:srgbClr val="FFFFFF"/>
      </a:lt1>
      <a:dk2>
        <a:srgbClr val="323232"/>
      </a:dk2>
      <a:lt2>
        <a:srgbClr val="E5C243"/>
      </a:lt2>
      <a:accent1>
        <a:srgbClr val="FF2602"/>
      </a:accent1>
      <a:accent2>
        <a:srgbClr val="C01C01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ro" id="{567CD34F-8C25-AE48-800D-72123D3B90C9}" vid="{CA665514-E0ED-3348-B1CE-09C2839DC19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teachbsd</Template>
  <TotalTime>101</TotalTime>
  <Words>1209</Words>
  <Application>Microsoft Macintosh PowerPoint</Application>
  <PresentationFormat>Widescreen</PresentationFormat>
  <Paragraphs>327</Paragraphs>
  <Slides>30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Calibri</vt:lpstr>
      <vt:lpstr>Courier</vt:lpstr>
      <vt:lpstr>Courier New</vt:lpstr>
      <vt:lpstr>Gill Sans MT</vt:lpstr>
      <vt:lpstr>Mangal</vt:lpstr>
      <vt:lpstr>Source Code Pro</vt:lpstr>
      <vt:lpstr>Arial</vt:lpstr>
      <vt:lpstr>FreeBSDFoundation</vt:lpstr>
      <vt:lpstr>A Look Inside FreeBSD with DTrace Mid-Term Review</vt:lpstr>
      <vt:lpstr>Key Functions of an Operating System</vt:lpstr>
      <vt:lpstr>Operating System as Toolkit</vt:lpstr>
      <vt:lpstr>Performance Measures</vt:lpstr>
      <vt:lpstr>Computer History from the Operating System Perspective</vt:lpstr>
      <vt:lpstr>User vs. Kernel Space</vt:lpstr>
      <vt:lpstr>The Well Crafted Operating System</vt:lpstr>
      <vt:lpstr>Kernel Services</vt:lpstr>
      <vt:lpstr>System Calls</vt:lpstr>
      <vt:lpstr>System-call invocation</vt:lpstr>
      <vt:lpstr>The Kernel Clock</vt:lpstr>
      <vt:lpstr>System Processes</vt:lpstr>
      <vt:lpstr>Kernel Processes</vt:lpstr>
      <vt:lpstr>Resource Tracking</vt:lpstr>
      <vt:lpstr>What is DTrace?</vt:lpstr>
      <vt:lpstr>What can DTrace show me?</vt:lpstr>
      <vt:lpstr>DTrace Glossary</vt:lpstr>
      <vt:lpstr>Providers</vt:lpstr>
      <vt:lpstr>DTrace One-Liners</vt:lpstr>
      <vt:lpstr>Aggregations</vt:lpstr>
      <vt:lpstr>Quantization</vt:lpstr>
      <vt:lpstr>Process Contents</vt:lpstr>
      <vt:lpstr>The UNIX process life cycle</vt:lpstr>
      <vt:lpstr>Observing the Process Lifecycle</vt:lpstr>
      <vt:lpstr>The Scheduler </vt:lpstr>
      <vt:lpstr>Process States</vt:lpstr>
      <vt:lpstr>Scheduling Classes</vt:lpstr>
      <vt:lpstr>Locking Overview</vt:lpstr>
      <vt:lpstr>PowerPoint Presentation</vt:lpstr>
      <vt:lpstr>Lock Types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Look Inside FreeBSD with DTrace Mid-Term Review</dc:title>
  <dc:creator>George Neville-Neil</dc:creator>
  <cp:lastModifiedBy>George Neville-Neil</cp:lastModifiedBy>
  <cp:revision>1</cp:revision>
  <dcterms:created xsi:type="dcterms:W3CDTF">2017-02-24T08:05:23Z</dcterms:created>
  <dcterms:modified xsi:type="dcterms:W3CDTF">2017-02-24T09:46:39Z</dcterms:modified>
</cp:coreProperties>
</file>