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8" r:id="rId3"/>
    <p:sldId id="259" r:id="rId4"/>
    <p:sldId id="260" r:id="rId5"/>
    <p:sldId id="261" r:id="rId6"/>
    <p:sldId id="263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208"/>
  </p:normalViewPr>
  <p:slideViewPr>
    <p:cSldViewPr snapToGrid="0">
      <p:cViewPr varScale="1">
        <p:scale>
          <a:sx n="121" d="100"/>
          <a:sy n="121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D69555-EE48-4B19-812B-4E1068DBF976}"/>
              </a:ext>
            </a:extLst>
          </p:cNvPr>
          <p:cNvSpPr/>
          <p:nvPr/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</a:extLst>
          </p:cNvPr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388" y="863068"/>
            <a:ext cx="6007691" cy="4985916"/>
          </a:xfrm>
        </p:spPr>
        <p:txBody>
          <a:bodyPr anchor="ctr">
            <a:noAutofit/>
          </a:bodyPr>
          <a:lstStyle>
            <a:lvl1pPr algn="l">
              <a:lnSpc>
                <a:spcPct val="125000"/>
              </a:lnSpc>
              <a:defRPr sz="6000" b="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7352" y="863068"/>
            <a:ext cx="3351729" cy="5120069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 b="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72EEBA-3A5D-41CE-8465-A45A0F65674E}"/>
              </a:ext>
            </a:extLst>
          </p:cNvPr>
          <p:cNvSpPr/>
          <p:nvPr/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9F4CF2F-CDFA-4A37-837C-819D5238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/>
          <a:p>
            <a:pPr algn="l"/>
            <a:fld id="{0DCFB061-4267-4D9F-8017-6F550D3068DF}" type="datetime1">
              <a:rPr lang="en-US" smtClean="0"/>
              <a:t>3/15/24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FECE62A-61A4-407D-8F0B-D459CD97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/>
          <a:lstStyle>
            <a:lvl1pPr algn="r">
              <a:defRPr/>
            </a:lvl1pPr>
          </a:lstStyle>
          <a:p>
            <a:pPr algn="l"/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99FE60A9-FE2A-451F-9244-60FCE7FE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369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1BC61-5547-4A60-8DA1-6699760D9972}" type="datetime1">
              <a:rPr lang="en-US" smtClean="0"/>
              <a:t>3/15/24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108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24B9D1C6-60D0-4CD1-8F31-F912522EB041}" type="datetime1">
              <a:rPr lang="en-US" smtClean="0"/>
              <a:t>3/15/24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6859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ED5C-5A53-433E-8A55-46F54CE81DA5}" type="datetime1">
              <a:rPr lang="en-US" smtClean="0"/>
              <a:t>3/15/24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565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FD12B6-57DE-4B63-A723-500B050FB7DD}"/>
              </a:ext>
            </a:extLst>
          </p:cNvPr>
          <p:cNvSpPr/>
          <p:nvPr/>
        </p:nvSpPr>
        <p:spPr>
          <a:xfrm>
            <a:off x="0" y="4215384"/>
            <a:ext cx="12192000" cy="264261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16" y="1406284"/>
            <a:ext cx="10593694" cy="2597841"/>
          </a:xfrm>
        </p:spPr>
        <p:txBody>
          <a:bodyPr anchor="b">
            <a:normAutofit/>
          </a:bodyPr>
          <a:lstStyle>
            <a:lvl1pPr algn="ctr">
              <a:lnSpc>
                <a:spcPct val="125000"/>
              </a:lnSpc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8312" y="4527856"/>
            <a:ext cx="6559018" cy="15702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E2E75-4758-4930-8024-39287C96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BC0C-B6DF-45E9-B954-11C99AA62C3E}" type="datetime1">
              <a:rPr lang="en-US" smtClean="0"/>
              <a:t>3/15/24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B9949-402C-42C2-9A94-16590FC0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39D83F6-DAF4-4876-AA41-F246EC97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13A19-DDA2-44F6-9ED4-F87771C684B8}"/>
              </a:ext>
            </a:extLst>
          </p:cNvPr>
          <p:cNvSpPr/>
          <p:nvPr/>
        </p:nvSpPr>
        <p:spPr>
          <a:xfrm>
            <a:off x="0" y="4215384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689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76670" y="705114"/>
            <a:ext cx="6172412" cy="2403846"/>
          </a:xfrm>
        </p:spPr>
        <p:txBody>
          <a:bodyPr anchor="b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70" y="3749040"/>
            <a:ext cx="6172411" cy="2346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71B9-2624-4F21-93EE-35A78B1A0DAD}" type="datetime1">
              <a:rPr lang="en-US" smtClean="0"/>
              <a:t>3/15/24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6B9B5-A5D1-4099-B52B-78F39AB0AFCB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285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67" y="658999"/>
            <a:ext cx="6166422" cy="457200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68" y="1116199"/>
            <a:ext cx="6166422" cy="20621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76668" y="3623098"/>
            <a:ext cx="6166421" cy="457200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6670" y="4102370"/>
            <a:ext cx="6166419" cy="206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7C2A-BE2E-4840-A907-3254E2916C96}" type="datetime1">
              <a:rPr lang="en-US" smtClean="0"/>
              <a:t>3/15/24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26B370B-8381-431F-9492-0EA12051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A89085-2231-4A9C-B23C-B199A9DD26C5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789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215-1C45-48A0-8534-39FFE8A7C95A}" type="datetime1">
              <a:rPr lang="en-US" smtClean="0"/>
              <a:t>3/15/24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904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F41D3-C6B9-4E99-9321-87C4E216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3A0F-DEF3-4134-98D0-2E1276938A8B}" type="datetime1">
              <a:rPr lang="en-US" smtClean="0"/>
              <a:t>3/15/24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BC6EB-07B1-46AF-AC33-E998BC6A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3A0C1-6562-4819-9E88-4C1378FD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918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CA29BA-0143-49FF-8608-DB1623D99537}"/>
              </a:ext>
            </a:extLst>
          </p:cNvPr>
          <p:cNvSpPr/>
          <p:nvPr/>
        </p:nvSpPr>
        <p:spPr>
          <a:xfrm>
            <a:off x="0" y="0"/>
            <a:ext cx="8248592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3015" y="640079"/>
            <a:ext cx="2796066" cy="2551751"/>
          </a:xfrm>
        </p:spPr>
        <p:txBody>
          <a:bodyPr anchor="b">
            <a:normAutofit/>
          </a:bodyPr>
          <a:lstStyle>
            <a:lvl1pPr algn="l">
              <a:lnSpc>
                <a:spcPct val="135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18" y="640078"/>
            <a:ext cx="6969693" cy="545592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753015" y="3223803"/>
            <a:ext cx="2796066" cy="2872197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10CF18-370D-4E80-AE4C-396FFDFCAE5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5EBFE9C-5A22-4462-9C51-E00C03F5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53015" y="6309360"/>
            <a:ext cx="1734207" cy="457200"/>
          </a:xfrm>
        </p:spPr>
        <p:txBody>
          <a:bodyPr/>
          <a:lstStyle>
            <a:lvl1pPr algn="l">
              <a:defRPr/>
            </a:lvl1pPr>
          </a:lstStyle>
          <a:p>
            <a:fld id="{61A2E4C8-2960-4ADD-862C-4D9643CB15AC}" type="datetime1">
              <a:rPr lang="en-US" smtClean="0"/>
              <a:t>3/15/24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EBBFF2E-AA66-4B76-9139-CB000B5A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8818" y="6309360"/>
            <a:ext cx="6993867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44F64C4-BF20-4F6B-B650-57C71C82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980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4996" y="640079"/>
            <a:ext cx="2714085" cy="2695903"/>
          </a:xfrm>
        </p:spPr>
        <p:txBody>
          <a:bodyPr anchor="b">
            <a:noAutofit/>
          </a:bodyPr>
          <a:lstStyle>
            <a:lvl1pPr algn="l"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248592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834996" y="3429000"/>
            <a:ext cx="2714085" cy="2508026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949BC8-9ABF-49F6-851C-5DB0B86CA70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1EE21-E3FA-4D43-B224-C6649596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4997" y="6309360"/>
            <a:ext cx="1645920" cy="457200"/>
          </a:xfrm>
        </p:spPr>
        <p:txBody>
          <a:bodyPr/>
          <a:lstStyle/>
          <a:p>
            <a:fld id="{48BDEA15-09CD-4275-A8E0-385C965F48B0}" type="datetime1">
              <a:rPr lang="en-US" smtClean="0"/>
              <a:t>3/15/24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D7F83-8993-4ED4-9F02-663CC085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678B7-E511-4CE1-BEE5-89E959B9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0080" y="6309360"/>
            <a:ext cx="4946592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731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4AF8082C-0922-4249-A612-B415F5231620}" type="datetime1">
              <a:rPr lang="en-US" smtClean="0"/>
              <a:t>3/15/24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23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36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2F176A-9349-4CD7-8042-59C0200C8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0904" y="-4078"/>
            <a:ext cx="4641096" cy="10565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ngle view of a sports track">
            <a:extLst>
              <a:ext uri="{FF2B5EF4-FFF2-40B4-BE49-F238E27FC236}">
                <a16:creationId xmlns:a16="http://schemas.microsoft.com/office/drawing/2014/main" id="{EEDDB22F-761B-563E-53DC-6F4BEF9555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4" b="2"/>
          <a:stretch/>
        </p:blipFill>
        <p:spPr>
          <a:xfrm>
            <a:off x="20" y="1074544"/>
            <a:ext cx="7573364" cy="506986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E9A171F-91A7-42F8-B25C-E38B244E7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4738AB-B6BE-4867-889A-52CE4AC8D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5467" y="1095508"/>
            <a:ext cx="4606533" cy="501689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9DEC69-1ADE-C6A8-B0AF-77D1D2411F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3503" y="1709530"/>
            <a:ext cx="3754671" cy="2528515"/>
          </a:xfrm>
        </p:spPr>
        <p:txBody>
          <a:bodyPr anchor="b"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MLOPS Best Practices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BFEA5E-FAA5-4F1E-61B3-F237115ED1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6915" y="4238046"/>
            <a:ext cx="3751260" cy="1741404"/>
          </a:xfrm>
        </p:spPr>
        <p:txBody>
          <a:bodyPr anchor="t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Ramesh Sannareddy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7851D67-7085-40E2-B146-F91433A28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405"/>
            <a:ext cx="7534656" cy="734559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C969C2C-E7E3-4052-87D4-61E733EC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C60369F-A41B-4D6E-8990-30E2715C5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1459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664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08B29-9505-AE52-5B65-2963113A2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BABEC3"/>
                </a:solidFill>
                <a:effectLst/>
                <a:latin typeface="IBM Plex Sans" panose="020B0503050203000203" pitchFamily="34" charset="0"/>
              </a:rPr>
              <a:t>Plan your implementation around your business goal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55CEE-E92C-E445-89E4-32575012D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IN" b="0" i="0" dirty="0">
                <a:solidFill>
                  <a:srgbClr val="BABEC3"/>
                </a:solidFill>
                <a:effectLst/>
                <a:latin typeface="IBM Plex Sans" panose="020B0503050203000203" pitchFamily="34" charset="0"/>
              </a:rPr>
              <a:t>so that you optimize for the required result; not just replicating how others have implemented their solution.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227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D700A-49A0-A6D5-62F0-F199ED66C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BABEC3"/>
                </a:solidFill>
                <a:effectLst/>
                <a:latin typeface="IBM Plex Sans" panose="020B0503050203000203" pitchFamily="34" charset="0"/>
              </a:rPr>
              <a:t>Think about data quality early 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D8297-9040-4A37-0833-21875F3F6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BABEC3"/>
                </a:solidFill>
                <a:effectLst/>
                <a:latin typeface="IBM Plex Sans" panose="020B0503050203000203" pitchFamily="34" charset="0"/>
              </a:rPr>
              <a:t>beyond just collecting and storing data. How is your data quality assessed? How often does input data change? These should help guide how you think about your implementation.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216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A69EC-C527-F8EF-94C1-8359A3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0" i="0" dirty="0">
                <a:solidFill>
                  <a:srgbClr val="BABEC3"/>
                </a:solidFill>
                <a:effectLst/>
                <a:latin typeface="IBM Plex Sans" panose="020B0503050203000203" pitchFamily="34" charset="0"/>
              </a:rPr>
              <a:t>Start with a simple and preferably managed implementation for your pilot solution</a:t>
            </a:r>
            <a:endParaRPr lang="en-US" b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C31D1-C321-DB09-B037-0116BD2E5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BABEC3"/>
                </a:solidFill>
                <a:effectLst/>
                <a:latin typeface="IBM Plex Sans" panose="020B0503050203000203" pitchFamily="34" charset="0"/>
              </a:rPr>
              <a:t>The idea is to build an end-to-end pipeline as soon as possible but ensuring it’s simple and managed (perhaps using managed services). This is because </a:t>
            </a:r>
            <a:r>
              <a:rPr lang="en-IN" b="0" i="0" dirty="0" err="1">
                <a:solidFill>
                  <a:srgbClr val="BABEC3"/>
                </a:solidFill>
                <a:effectLst/>
                <a:latin typeface="IBM Plex Sans" panose="020B0503050203000203" pitchFamily="34" charset="0"/>
              </a:rPr>
              <a:t>MLOps</a:t>
            </a:r>
            <a:r>
              <a:rPr lang="en-IN" b="0" i="0" dirty="0">
                <a:solidFill>
                  <a:srgbClr val="BABEC3"/>
                </a:solidFill>
                <a:effectLst/>
                <a:latin typeface="IBM Plex Sans" panose="020B0503050203000203" pitchFamily="34" charset="0"/>
              </a:rPr>
              <a:t> is fundamentally an infrastructure problem. Using managed services could save you a ton of time, effort, and possibly cost, so your team can focus on improving productivity rather than just dealing with systems.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124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4CD4A-C051-5CD6-19F3-1C4C5BE0F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2BD3B-585C-1BB7-515F-063DA822E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BABEC3"/>
                </a:solidFill>
                <a:effectLst/>
                <a:latin typeface="IBM Plex Sans" panose="020B0503050203000203" pitchFamily="34" charset="0"/>
              </a:rPr>
              <a:t>Find templatized best practices and </a:t>
            </a:r>
            <a:r>
              <a:rPr lang="en-IN" b="1" i="0" dirty="0">
                <a:solidFill>
                  <a:srgbClr val="BABEC3"/>
                </a:solidFill>
                <a:effectLst/>
                <a:latin typeface="IBM Plex Sans" panose="020B0503050203000203" pitchFamily="34" charset="0"/>
              </a:rPr>
              <a:t>experiment </a:t>
            </a:r>
            <a:r>
              <a:rPr lang="en-IN" b="0" i="0" dirty="0">
                <a:solidFill>
                  <a:srgbClr val="BABEC3"/>
                </a:solidFill>
                <a:effectLst/>
                <a:latin typeface="IBM Plex Sans" panose="020B0503050203000203" pitchFamily="34" charset="0"/>
              </a:rPr>
              <a:t>with the ones that are easy and cost-effective to implement – the ones that are low-hanging </a:t>
            </a:r>
            <a:r>
              <a:rPr lang="en-IN" b="1" i="0" dirty="0">
                <a:solidFill>
                  <a:srgbClr val="BABEC3"/>
                </a:solidFill>
                <a:effectLst/>
                <a:latin typeface="IBM Plex Sans" panose="020B0503050203000203" pitchFamily="34" charset="0"/>
              </a:rPr>
              <a:t>fruits</a:t>
            </a:r>
            <a:r>
              <a:rPr lang="en-IN" b="0" i="0" dirty="0">
                <a:solidFill>
                  <a:srgbClr val="BABEC3"/>
                </a:solidFill>
                <a:effectLst/>
                <a:latin typeface="IBM Plex Sans" panose="020B0503050203000203" pitchFamily="34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89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B68D7-C13D-DE5F-DC92-837754964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BABEC3"/>
                </a:solidFill>
                <a:effectLst/>
                <a:latin typeface="IBM Plex Sans" panose="020B0503050203000203" pitchFamily="34" charset="0"/>
              </a:rPr>
              <a:t>Ensure whatever tool or platform you’re using can help you with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46507-8047-28D6-817B-0E1888048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BABEC3"/>
                </a:solidFill>
                <a:effectLst/>
                <a:latin typeface="IBM Plex Sans" panose="020B0503050203000203" pitchFamily="34" charset="0"/>
              </a:rPr>
              <a:t>Centralize and track your entire workflow/process,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BABEC3"/>
                </a:solidFill>
                <a:effectLst/>
                <a:latin typeface="IBM Plex Sans" panose="020B0503050203000203" pitchFamily="34" charset="0"/>
              </a:rPr>
              <a:t>Reproduce your results,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BABEC3"/>
                </a:solidFill>
                <a:effectLst/>
                <a:latin typeface="IBM Plex Sans" panose="020B0503050203000203" pitchFamily="34" charset="0"/>
              </a:rPr>
              <a:t>Track your process,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BABEC3"/>
                </a:solidFill>
                <a:effectLst/>
                <a:latin typeface="IBM Plex Sans" panose="020B0503050203000203" pitchFamily="34" charset="0"/>
              </a:rPr>
              <a:t>Ease collaboration with others,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BABEC3"/>
                </a:solidFill>
                <a:effectLst/>
                <a:latin typeface="IBM Plex Sans" panose="020B0503050203000203" pitchFamily="34" charset="0"/>
              </a:rPr>
              <a:t>Deploy rapidly so you can quickly test what models work and if they solve the required problem.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060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62B3D-42C9-9B53-7CB5-0E6E40B4C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Organized Workflow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6EA01-2305-455F-809C-F4661E4BA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IN" b="0" i="0" dirty="0">
                <a:solidFill>
                  <a:srgbClr val="BABEC3"/>
                </a:solidFill>
                <a:effectLst/>
                <a:latin typeface="IBM Plex Sans" panose="020B0503050203000203" pitchFamily="34" charset="0"/>
              </a:rPr>
              <a:t>Models don’t solve problems in the notebook or on paper—they solve problems (or </a:t>
            </a:r>
            <a:r>
              <a:rPr lang="en-IN" b="1" i="0" dirty="0">
                <a:solidFill>
                  <a:srgbClr val="BABEC3"/>
                </a:solidFill>
                <a:effectLst/>
                <a:latin typeface="IBM Plex Sans" panose="020B0503050203000203" pitchFamily="34" charset="0"/>
              </a:rPr>
              <a:t>don’t</a:t>
            </a:r>
            <a:r>
              <a:rPr lang="en-IN" b="0" i="0" dirty="0">
                <a:solidFill>
                  <a:srgbClr val="BABEC3"/>
                </a:solidFill>
                <a:effectLst/>
                <a:latin typeface="IBM Plex Sans" panose="020B0503050203000203" pitchFamily="34" charset="0"/>
              </a:rPr>
              <a:t>) when they’re in production. Try to follow the tips listed earlier to keep your entire workflow organized and quickly you learn what’s working and what’s not.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214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62B3D-42C9-9B53-7CB5-0E6E40B4C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6EA01-2305-455F-809C-F4661E4BA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IN" b="0" dirty="0">
                <a:solidFill>
                  <a:srgbClr val="BABEC3"/>
                </a:solidFill>
                <a:latin typeface="IBM Plex Sans" panose="020B0503050203000203" pitchFamily="34" charset="0"/>
              </a:rPr>
              <a:t>Must</a:t>
            </a:r>
            <a:r>
              <a:rPr lang="en-IN" b="0" i="0" dirty="0">
                <a:solidFill>
                  <a:srgbClr val="BABEC3"/>
                </a:solidFill>
                <a:effectLst/>
                <a:latin typeface="IBM Plex Sans" panose="020B0503050203000203" pitchFamily="34" charset="0"/>
              </a:rPr>
              <a:t> depend on your—or your team’s—background, the budget on the ground (for compute, storage, etc), its integration with existing organization engineering systems – among other things.</a:t>
            </a:r>
          </a:p>
          <a:p>
            <a:pPr algn="l"/>
            <a:r>
              <a:rPr lang="en-IN" b="0" i="0" dirty="0">
                <a:solidFill>
                  <a:srgbClr val="BABEC3"/>
                </a:solidFill>
                <a:effectLst/>
                <a:latin typeface="IBM Plex Sans" panose="020B0503050203000203" pitchFamily="34" charset="0"/>
              </a:rPr>
              <a:t>Be sure to choose tools that are flexible enough for internal and external (third-party) integrations; this will save you a lot of </a:t>
            </a:r>
            <a:r>
              <a:rPr lang="en-IN" b="1" i="0" dirty="0">
                <a:solidFill>
                  <a:srgbClr val="BABEC3"/>
                </a:solidFill>
                <a:effectLst/>
                <a:latin typeface="IBM Plex Sans" panose="020B0503050203000203" pitchFamily="34" charset="0"/>
              </a:rPr>
              <a:t>headaches</a:t>
            </a:r>
            <a:r>
              <a:rPr lang="en-IN" b="0" i="0" dirty="0">
                <a:solidFill>
                  <a:srgbClr val="BABEC3"/>
                </a:solidFill>
                <a:effectLst/>
                <a:latin typeface="IBM Plex Sans" panose="020B0503050203000203" pitchFamily="34" charset="0"/>
              </a:rPr>
              <a:t> in the long run!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740436"/>
      </p:ext>
    </p:extLst>
  </p:cSld>
  <p:clrMapOvr>
    <a:masterClrMapping/>
  </p:clrMapOvr>
</p:sld>
</file>

<file path=ppt/theme/theme1.xml><?xml version="1.0" encoding="utf-8"?>
<a:theme xmlns:a="http://schemas.openxmlformats.org/drawingml/2006/main" name="Shoji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ojiVTI" id="{00D0DDEB-E771-48E5-9E96-0647434F08B1}" vid="{9D22D596-7FD0-4F89-958C-AD79A09491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340</Words>
  <Application>Microsoft Macintosh PowerPoint</Application>
  <PresentationFormat>Widescreen</PresentationFormat>
  <Paragraphs>21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Meiryo</vt:lpstr>
      <vt:lpstr>Arial</vt:lpstr>
      <vt:lpstr>Corbel</vt:lpstr>
      <vt:lpstr>IBM Plex Sans</vt:lpstr>
      <vt:lpstr>ShojiVTI</vt:lpstr>
      <vt:lpstr>MLOPS Best Practices</vt:lpstr>
      <vt:lpstr>Plan your implementation around your business goal</vt:lpstr>
      <vt:lpstr>Think about data quality early on</vt:lpstr>
      <vt:lpstr>Start with a simple and preferably managed implementation for your pilot solution</vt:lpstr>
      <vt:lpstr>Find Templates</vt:lpstr>
      <vt:lpstr>Ensure whatever tool or platform you’re using can help you with</vt:lpstr>
      <vt:lpstr>Organized Workflow</vt:lpstr>
      <vt:lpstr>Tooling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MLOPS Best Practices</dc:title>
  <dc:creator>Ramesh Sannareddy</dc:creator>
  <cp:lastModifiedBy>Ramesh Sannareddy</cp:lastModifiedBy>
  <cp:revision>2</cp:revision>
  <dcterms:created xsi:type="dcterms:W3CDTF">2024-03-15T03:49:07Z</dcterms:created>
  <dcterms:modified xsi:type="dcterms:W3CDTF">2024-03-15T03:58:35Z</dcterms:modified>
</cp:coreProperties>
</file>