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3"/>
  </p:normalViewPr>
  <p:slideViewPr>
    <p:cSldViewPr snapToGrid="0">
      <p:cViewPr varScale="1">
        <p:scale>
          <a:sx n="117" d="100"/>
          <a:sy n="117" d="100"/>
        </p:scale>
        <p:origin x="36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3/15/24</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309581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3/15/24</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3256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3/15/24</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1815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3/15/24</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4439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3/15/24</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1056519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3/15/24</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9876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3/15/24</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0937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3/15/24</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5807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3/15/24</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2748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3/15/24</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2035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3/15/24</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0207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3/15/24</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34936940"/>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www.uber.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g.uber.com/uber-eats-graph-learning/" TargetMode="External"/><Relationship Id="rId2" Type="http://schemas.openxmlformats.org/officeDocument/2006/relationships/hyperlink" Target="https://eng.uber.com/uber-science-machine-learning-platform/" TargetMode="External"/><Relationship Id="rId1" Type="http://schemas.openxmlformats.org/officeDocument/2006/relationships/slideLayout" Target="../slideLayouts/slideLayout2.xml"/><Relationship Id="rId6" Type="http://schemas.openxmlformats.org/officeDocument/2006/relationships/hyperlink" Target="https://eng.uber.com/michelangelo-machine-learning-platform/" TargetMode="External"/><Relationship Id="rId5" Type="http://schemas.openxmlformats.org/officeDocument/2006/relationships/hyperlink" Target="https://eng.uber.com/accelerating-self-driving-vehicle-development-with-data/" TargetMode="External"/><Relationship Id="rId4" Type="http://schemas.openxmlformats.org/officeDocument/2006/relationships/hyperlink" Target="https://eng.uber.com/gairos-scalability/"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youtu.be/iCpp5mqTeXE?t=875" TargetMode="External"/><Relationship Id="rId2" Type="http://schemas.openxmlformats.org/officeDocument/2006/relationships/hyperlink" Target="https://eng.uber.com/michelangelo-machine-learning-platform/" TargetMode="External"/><Relationship Id="rId1" Type="http://schemas.openxmlformats.org/officeDocument/2006/relationships/slideLayout" Target="../slideLayouts/slideLayout2.xml"/><Relationship Id="rId5" Type="http://schemas.openxmlformats.org/officeDocument/2006/relationships/hyperlink" Target="https://cassandra.apache.org/" TargetMode="External"/><Relationship Id="rId4" Type="http://schemas.openxmlformats.org/officeDocument/2006/relationships/hyperlink" Target="https://eng.uber.com/michelangelo-pyml/" TargetMode="External"/></Relationships>
</file>

<file path=ppt/slides/_rels/slide17.xml.rels><?xml version="1.0" encoding="UTF-8" standalone="yes"?>
<Relationships xmlns="http://schemas.openxmlformats.org/package/2006/relationships"><Relationship Id="rId2" Type="http://schemas.openxmlformats.org/officeDocument/2006/relationships/hyperlink" Target="https://eng.uber.com/monitoring-data-quality-at-scal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eng.uber.com/manifold/" TargetMode="External"/><Relationship Id="rId2" Type="http://schemas.openxmlformats.org/officeDocument/2006/relationships/hyperlink" Target="https://eng.uber.com/michelangelo-machine-learning-platfor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revolut.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netflixtechblog.com/netflix-recommendations-beyond-the-5-stars-part-1-55838468f429" TargetMode="External"/><Relationship Id="rId2" Type="http://schemas.openxmlformats.org/officeDocument/2006/relationships/hyperlink" Target="https://netflixtechblog.com/learning-a-personalized-homepage-aa8ec670359a" TargetMode="External"/><Relationship Id="rId1" Type="http://schemas.openxmlformats.org/officeDocument/2006/relationships/slideLayout" Target="../slideLayouts/slideLayout2.xml"/><Relationship Id="rId4" Type="http://schemas.openxmlformats.org/officeDocument/2006/relationships/hyperlink" Target="https://netflixtechblog.com/artwork-personalization-c589f074ad76"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netflixtechblog.com/open-sourcing-metaflow-a-human-centric-framework-for-data-science-fa72e04a5d9" TargetMode="External"/><Relationship Id="rId2" Type="http://schemas.openxmlformats.org/officeDocument/2006/relationships/hyperlink" Target="https://netflixtechblog.com/system-architectures-for-personalization-and-recommendation-e081aa94b5d8" TargetMode="External"/><Relationship Id="rId1" Type="http://schemas.openxmlformats.org/officeDocument/2006/relationships/slideLayout" Target="../slideLayouts/slideLayout2.xml"/><Relationship Id="rId4" Type="http://schemas.openxmlformats.org/officeDocument/2006/relationships/hyperlink" Target="https://en.wikipedia.org/wiki/Directed_acyclic_graph"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usenix.org/conference/opml20/presentation/cepoi" TargetMode="External"/><Relationship Id="rId2" Type="http://schemas.openxmlformats.org/officeDocument/2006/relationships/hyperlink" Target="https://netflixtechblog.com/open-sourcing-polynote-an-ide-inspired-polyglot-notebook-7f929d3f447?source=false---------0"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youtu.be/t7vHpA39TXM?t=820"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infoq.com/interviews/fenton-machine-learning-netflix/" TargetMode="External"/><Relationship Id="rId2" Type="http://schemas.openxmlformats.org/officeDocument/2006/relationships/hyperlink" Target="https://youtu.be/kvl4lCIMqio?t=181"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youtu.be/sEZsIUBIhNk?t=165"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youtu.be/_iipJI4HKf0?t=1406"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pytorch.org/" TargetMode="External"/><Relationship Id="rId2" Type="http://schemas.openxmlformats.org/officeDocument/2006/relationships/hyperlink" Target="https://lightgbm.readthedocs.io/en/latest/" TargetMode="External"/><Relationship Id="rId1" Type="http://schemas.openxmlformats.org/officeDocument/2006/relationships/slideLayout" Target="../slideLayouts/slideLayout2.xml"/><Relationship Id="rId4" Type="http://schemas.openxmlformats.org/officeDocument/2006/relationships/hyperlink" Target="https://doordash.engineering/2020/06/29/doordashs-new-prediction-service/"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christophergs.com/machine%20learning/2019/03/30/deploying-machine-learning-applications-in-shadow-mode/" TargetMode="External"/><Relationship Id="rId2" Type="http://schemas.openxmlformats.org/officeDocument/2006/relationships/hyperlink" Target="https://aws.amazon.com/redis/"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grafana.com/" TargetMode="External"/><Relationship Id="rId2" Type="http://schemas.openxmlformats.org/officeDocument/2006/relationships/hyperlink" Target="https://prometheus.io/" TargetMode="External"/><Relationship Id="rId1" Type="http://schemas.openxmlformats.org/officeDocument/2006/relationships/slideLayout" Target="../slideLayouts/slideLayout2.xml"/><Relationship Id="rId6" Type="http://schemas.openxmlformats.org/officeDocument/2006/relationships/hyperlink" Target="https://kafka.apache.org/" TargetMode="External"/><Relationship Id="rId5" Type="http://schemas.openxmlformats.org/officeDocument/2006/relationships/hyperlink" Target="https://www.pagerduty.com/" TargetMode="External"/><Relationship Id="rId4" Type="http://schemas.openxmlformats.org/officeDocument/2006/relationships/hyperlink" Target="https://prometheus.io/docs/alerting/latest/alertmanager/"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1F599B-FA27-17A3-2981-FFB52ECA792B}"/>
              </a:ext>
            </a:extLst>
          </p:cNvPr>
          <p:cNvSpPr>
            <a:spLocks noGrp="1"/>
          </p:cNvSpPr>
          <p:nvPr>
            <p:ph type="ctrTitle"/>
          </p:nvPr>
        </p:nvSpPr>
        <p:spPr>
          <a:xfrm>
            <a:off x="8018633" y="1247140"/>
            <a:ext cx="3608208" cy="3450844"/>
          </a:xfrm>
        </p:spPr>
        <p:txBody>
          <a:bodyPr>
            <a:normAutofit/>
          </a:bodyPr>
          <a:lstStyle/>
          <a:p>
            <a:r>
              <a:rPr lang="en-US" sz="4800"/>
              <a:t>MLOPS Case Studies</a:t>
            </a:r>
          </a:p>
        </p:txBody>
      </p:sp>
      <p:sp>
        <p:nvSpPr>
          <p:cNvPr id="3" name="Subtitle 2">
            <a:extLst>
              <a:ext uri="{FF2B5EF4-FFF2-40B4-BE49-F238E27FC236}">
                <a16:creationId xmlns:a16="http://schemas.microsoft.com/office/drawing/2014/main" id="{0C08D713-3112-A0B0-485F-1F747C48C997}"/>
              </a:ext>
            </a:extLst>
          </p:cNvPr>
          <p:cNvSpPr>
            <a:spLocks noGrp="1"/>
          </p:cNvSpPr>
          <p:nvPr>
            <p:ph type="subTitle" idx="1"/>
          </p:nvPr>
        </p:nvSpPr>
        <p:spPr>
          <a:xfrm>
            <a:off x="8018633" y="4818126"/>
            <a:ext cx="3608208" cy="1268984"/>
          </a:xfrm>
        </p:spPr>
        <p:txBody>
          <a:bodyPr>
            <a:normAutofit/>
          </a:bodyPr>
          <a:lstStyle/>
          <a:p>
            <a:r>
              <a:rPr lang="en-US" dirty="0"/>
              <a:t>Ramesh Sannareddy</a:t>
            </a:r>
          </a:p>
        </p:txBody>
      </p:sp>
      <p:pic>
        <p:nvPicPr>
          <p:cNvPr id="4" name="Picture 3" descr="Files in folders">
            <a:extLst>
              <a:ext uri="{FF2B5EF4-FFF2-40B4-BE49-F238E27FC236}">
                <a16:creationId xmlns:a16="http://schemas.microsoft.com/office/drawing/2014/main" id="{0ED9EDB5-0ACB-BDAD-9F78-D083207D4A55}"/>
              </a:ext>
            </a:extLst>
          </p:cNvPr>
          <p:cNvPicPr>
            <a:picLocks noChangeAspect="1"/>
          </p:cNvPicPr>
          <p:nvPr/>
        </p:nvPicPr>
        <p:blipFill rotWithShape="1">
          <a:blip r:embed="rId2"/>
          <a:srcRect l="14532" r="12891" b="-1"/>
          <a:stretch/>
        </p:blipFill>
        <p:spPr>
          <a:xfrm>
            <a:off x="-1" y="10"/>
            <a:ext cx="7456513" cy="6857990"/>
          </a:xfrm>
          <a:custGeom>
            <a:avLst/>
            <a:gdLst/>
            <a:ahLst/>
            <a:cxnLst/>
            <a:rect l="l" t="t" r="r" b="b"/>
            <a:pathLst>
              <a:path w="7456513" h="6858000">
                <a:moveTo>
                  <a:pt x="0" y="0"/>
                </a:moveTo>
                <a:lnTo>
                  <a:pt x="6059386" y="0"/>
                </a:lnTo>
                <a:lnTo>
                  <a:pt x="6059386" y="1375489"/>
                </a:lnTo>
                <a:lnTo>
                  <a:pt x="7456513" y="1375489"/>
                </a:lnTo>
                <a:lnTo>
                  <a:pt x="7456513" y="6858000"/>
                </a:lnTo>
                <a:lnTo>
                  <a:pt x="0" y="6858000"/>
                </a:lnTo>
                <a:close/>
              </a:path>
            </a:pathLst>
          </a:custGeom>
        </p:spPr>
      </p:pic>
      <p:sp>
        <p:nvSpPr>
          <p:cNvPr id="11" name="Rectangle 10">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85818"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Rectangle 12">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85818"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14994496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408B-C31D-39FC-3ACC-A95000133ED0}"/>
              </a:ext>
            </a:extLst>
          </p:cNvPr>
          <p:cNvSpPr>
            <a:spLocks noGrp="1"/>
          </p:cNvSpPr>
          <p:nvPr>
            <p:ph type="title"/>
          </p:nvPr>
        </p:nvSpPr>
        <p:spPr/>
        <p:txBody>
          <a:bodyPr>
            <a:normAutofit fontScale="90000"/>
          </a:bodyPr>
          <a:lstStyle/>
          <a:p>
            <a:r>
              <a:rPr lang="en-IN" b="1" i="0" dirty="0">
                <a:solidFill>
                  <a:srgbClr val="DEE1E4"/>
                </a:solidFill>
                <a:effectLst/>
                <a:latin typeface="IBM Plex Sans" panose="020B0503050203000203" pitchFamily="34" charset="0"/>
              </a:rPr>
              <a:t>Iteration and model lifecycle management</a:t>
            </a:r>
            <a:br>
              <a:rPr lang="en-IN" b="1" i="0" dirty="0">
                <a:solidFill>
                  <a:srgbClr val="DEE1E4"/>
                </a:solidFill>
                <a:effectLst/>
                <a:latin typeface="IBM Plex Sans" panose="020B0503050203000203" pitchFamily="34" charset="0"/>
              </a:rPr>
            </a:br>
            <a:br>
              <a:rPr lang="en-IN" dirty="0"/>
            </a:br>
            <a:endParaRPr lang="en-US" dirty="0"/>
          </a:p>
        </p:txBody>
      </p:sp>
      <p:sp>
        <p:nvSpPr>
          <p:cNvPr id="3" name="Content Placeholder 2">
            <a:extLst>
              <a:ext uri="{FF2B5EF4-FFF2-40B4-BE49-F238E27FC236}">
                <a16:creationId xmlns:a16="http://schemas.microsoft.com/office/drawing/2014/main" id="{7486C389-89EC-1AAC-163D-851EC80BC44B}"/>
              </a:ext>
            </a:extLst>
          </p:cNvPr>
          <p:cNvSpPr>
            <a:spLocks noGrp="1"/>
          </p:cNvSpPr>
          <p:nvPr>
            <p:ph idx="1"/>
          </p:nvPr>
        </p:nvSpPr>
        <p:spPr/>
        <p:txBody>
          <a:bodyPr/>
          <a:lstStyle/>
          <a:p>
            <a:r>
              <a:rPr lang="en-IN" b="0" i="0" dirty="0">
                <a:solidFill>
                  <a:srgbClr val="BABEC3"/>
                </a:solidFill>
                <a:effectLst/>
                <a:latin typeface="IBM Plex Sans" panose="020B0503050203000203" pitchFamily="34" charset="0"/>
              </a:rPr>
              <a:t>The responsibility of confirming if a transaction is fraudulent or not is delegated to the users, therefore the team made more effort in building an intuitive user interface for a quality user experience. Below is an example of what a user sees in scenarios where Sherlock classes a transaction as fraudulent.</a:t>
            </a:r>
          </a:p>
          <a:p>
            <a:r>
              <a:rPr lang="en-IN" b="0" i="0" dirty="0">
                <a:solidFill>
                  <a:srgbClr val="BABEC3"/>
                </a:solidFill>
                <a:effectLst/>
                <a:latin typeface="IBM Plex Sans" panose="020B0503050203000203" pitchFamily="34" charset="0"/>
              </a:rPr>
              <a:t>While there was no mention of how model retraining happens, it’s assumed that, the feedback from users is returned as ground truth (labels) into the database, and the model is scheduled for retraining between frequently and periodically.</a:t>
            </a:r>
            <a:endParaRPr lang="en-US" dirty="0"/>
          </a:p>
        </p:txBody>
      </p:sp>
    </p:spTree>
    <p:extLst>
      <p:ext uri="{BB962C8B-B14F-4D97-AF65-F5344CB8AC3E}">
        <p14:creationId xmlns:p14="http://schemas.microsoft.com/office/powerpoint/2010/main" val="28379305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11C15DFD-AB97-AB43-A6C9-2808708C9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Rectangle 4104">
            <a:extLst>
              <a:ext uri="{FF2B5EF4-FFF2-40B4-BE49-F238E27FC236}">
                <a16:creationId xmlns:a16="http://schemas.microsoft.com/office/drawing/2014/main" id="{4A05BA89-ECA6-2247-ABBB-3C67160202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07" name="Rectangle 4106">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MLOps Revolut">
            <a:extLst>
              <a:ext uri="{FF2B5EF4-FFF2-40B4-BE49-F238E27FC236}">
                <a16:creationId xmlns:a16="http://schemas.microsoft.com/office/drawing/2014/main" id="{5F64151A-6675-6488-D79F-6C3394C9992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783" r="1" b="1"/>
          <a:stretch/>
        </p:blipFill>
        <p:spPr bwMode="auto">
          <a:xfrm>
            <a:off x="20" y="10"/>
            <a:ext cx="12188932"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833536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8BEEC-F92C-2619-40EF-203497DA893B}"/>
              </a:ext>
            </a:extLst>
          </p:cNvPr>
          <p:cNvSpPr>
            <a:spLocks noGrp="1"/>
          </p:cNvSpPr>
          <p:nvPr>
            <p:ph type="title"/>
          </p:nvPr>
        </p:nvSpPr>
        <p:spPr/>
        <p:txBody>
          <a:bodyPr>
            <a:normAutofit fontScale="90000"/>
          </a:bodyPr>
          <a:lstStyle/>
          <a:p>
            <a:r>
              <a:rPr lang="en-IN" b="1" i="0" dirty="0">
                <a:solidFill>
                  <a:srgbClr val="DEE1E4"/>
                </a:solidFill>
                <a:effectLst/>
                <a:latin typeface="IBM Plex Sans" panose="020B0503050203000203" pitchFamily="34" charset="0"/>
              </a:rPr>
              <a:t>Model governance to explain and audit model usage</a:t>
            </a:r>
            <a:br>
              <a:rPr lang="en-IN" b="1" i="0" dirty="0">
                <a:solidFill>
                  <a:srgbClr val="DEE1E4"/>
                </a:solidFill>
                <a:effectLst/>
                <a:latin typeface="IBM Plex Sans" panose="020B0503050203000203" pitchFamily="34" charset="0"/>
              </a:rPr>
            </a:br>
            <a:endParaRPr lang="en-US" dirty="0"/>
          </a:p>
        </p:txBody>
      </p:sp>
      <p:sp>
        <p:nvSpPr>
          <p:cNvPr id="3" name="Content Placeholder 2">
            <a:extLst>
              <a:ext uri="{FF2B5EF4-FFF2-40B4-BE49-F238E27FC236}">
                <a16:creationId xmlns:a16="http://schemas.microsoft.com/office/drawing/2014/main" id="{838EC798-E7DD-873F-3308-BA98ACBC5B1D}"/>
              </a:ext>
            </a:extLst>
          </p:cNvPr>
          <p:cNvSpPr>
            <a:spLocks noGrp="1"/>
          </p:cNvSpPr>
          <p:nvPr>
            <p:ph idx="1"/>
          </p:nvPr>
        </p:nvSpPr>
        <p:spPr/>
        <p:txBody>
          <a:bodyPr>
            <a:normAutofit/>
          </a:bodyPr>
          <a:lstStyle/>
          <a:p>
            <a:pPr algn="l"/>
            <a:r>
              <a:rPr lang="en-IN" b="0" i="0" dirty="0">
                <a:solidFill>
                  <a:srgbClr val="BABEC3"/>
                </a:solidFill>
                <a:effectLst/>
                <a:latin typeface="IBM Plex Sans" panose="020B0503050203000203" pitchFamily="34" charset="0"/>
              </a:rPr>
              <a:t>There was also no mention of how models are governed in production, especially for use cases like this where there has to be a human-in-the-loop SME (subject matter expert) to review. Based on the implementation, it’s assumed that users will send accurate information on whether or not a transaction processed with their account was fraudulent or not.</a:t>
            </a:r>
          </a:p>
          <a:p>
            <a:pPr algn="l"/>
            <a:r>
              <a:rPr lang="en-IN" b="0" i="0" dirty="0">
                <a:solidFill>
                  <a:srgbClr val="BABEC3"/>
                </a:solidFill>
                <a:effectLst/>
                <a:latin typeface="IBM Plex Sans" panose="020B0503050203000203" pitchFamily="34" charset="0"/>
              </a:rPr>
              <a:t>For auditing models, model versioning is enabled in Google Cloud AI Platform (Cloud ML Engine) with all the training and performance details so that model lineage can be traceable.</a:t>
            </a:r>
          </a:p>
          <a:p>
            <a:endParaRPr lang="en-US" dirty="0"/>
          </a:p>
        </p:txBody>
      </p:sp>
    </p:spTree>
    <p:extLst>
      <p:ext uri="{BB962C8B-B14F-4D97-AF65-F5344CB8AC3E}">
        <p14:creationId xmlns:p14="http://schemas.microsoft.com/office/powerpoint/2010/main" val="37275081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Rectangle 5128">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65153"/>
            <a:ext cx="5106593"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1" name="Rectangle 5130">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3788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C2519C9-AF42-F359-7102-D12545F0399B}"/>
              </a:ext>
            </a:extLst>
          </p:cNvPr>
          <p:cNvSpPr>
            <a:spLocks noGrp="1"/>
          </p:cNvSpPr>
          <p:nvPr>
            <p:ph idx="1"/>
          </p:nvPr>
        </p:nvSpPr>
        <p:spPr>
          <a:xfrm>
            <a:off x="5763820" y="2160016"/>
            <a:ext cx="5310579" cy="3926152"/>
          </a:xfrm>
        </p:spPr>
        <p:txBody>
          <a:bodyPr>
            <a:normAutofit/>
          </a:bodyPr>
          <a:lstStyle/>
          <a:p>
            <a:pPr>
              <a:lnSpc>
                <a:spcPct val="100000"/>
              </a:lnSpc>
            </a:pPr>
            <a:r>
              <a:rPr lang="en-IN" sz="2000" b="0" i="0" u="none" strike="noStrike" dirty="0">
                <a:effectLst/>
                <a:latin typeface="IBM Plex Sans" panose="020B0503050203000203" pitchFamily="34" charset="0"/>
                <a:hlinkClick r:id="rId2"/>
              </a:rPr>
              <a:t>Uber</a:t>
            </a:r>
            <a:r>
              <a:rPr lang="en-IN" sz="2000" b="0" i="0" dirty="0">
                <a:effectLst/>
                <a:latin typeface="IBM Plex Sans" panose="020B0503050203000203" pitchFamily="34" charset="0"/>
              </a:rPr>
              <a:t> is the most popular ride-sharing company in the world. Through the Uber app, those who drive and deliver can connect with riders, eaters, and restaurants.</a:t>
            </a:r>
          </a:p>
          <a:p>
            <a:pPr>
              <a:lnSpc>
                <a:spcPct val="100000"/>
              </a:lnSpc>
            </a:pPr>
            <a:r>
              <a:rPr lang="en-IN" sz="2000" b="0" i="0" dirty="0">
                <a:effectLst/>
                <a:latin typeface="IBM Plex Sans" panose="020B0503050203000203" pitchFamily="34" charset="0"/>
              </a:rPr>
              <a:t>A lot of Uber’s services make business sense as machine learning solutions. From intelligently estimating a driver’s time of arrival or a rider’s position, to determining an optimal trip fare based on the demand of users and supply of drivers – these are at the core of Uber’s business.</a:t>
            </a:r>
          </a:p>
        </p:txBody>
      </p:sp>
      <p:pic>
        <p:nvPicPr>
          <p:cNvPr id="5122" name="Picture 2" descr="Uber MLOps">
            <a:extLst>
              <a:ext uri="{FF2B5EF4-FFF2-40B4-BE49-F238E27FC236}">
                <a16:creationId xmlns:a16="http://schemas.microsoft.com/office/drawing/2014/main" id="{AAF7D74D-0CD0-61ED-A7E8-B86F34AB9E5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0276" y="2696728"/>
            <a:ext cx="3217333" cy="1940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832997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2F5EA-C2BB-F7FE-A4AC-DF2926D86FB2}"/>
              </a:ext>
            </a:extLst>
          </p:cNvPr>
          <p:cNvSpPr>
            <a:spLocks noGrp="1"/>
          </p:cNvSpPr>
          <p:nvPr>
            <p:ph type="title"/>
          </p:nvPr>
        </p:nvSpPr>
        <p:spPr/>
        <p:txBody>
          <a:bodyPr>
            <a:normAutofit fontScale="90000"/>
          </a:bodyPr>
          <a:lstStyle/>
          <a:p>
            <a:r>
              <a:rPr lang="en-IN" b="1" i="0" dirty="0">
                <a:solidFill>
                  <a:srgbClr val="DEE1E4"/>
                </a:solidFill>
                <a:effectLst/>
                <a:latin typeface="IBM Plex Sans" panose="020B0503050203000203" pitchFamily="34" charset="0"/>
              </a:rPr>
              <a:t>How Uber implements Machine Learning Operations (</a:t>
            </a:r>
            <a:r>
              <a:rPr lang="en-IN" b="1" i="0" dirty="0" err="1">
                <a:solidFill>
                  <a:srgbClr val="DEE1E4"/>
                </a:solidFill>
                <a:effectLst/>
                <a:latin typeface="IBM Plex Sans" panose="020B0503050203000203" pitchFamily="34" charset="0"/>
              </a:rPr>
              <a:t>MLOps</a:t>
            </a:r>
            <a:r>
              <a:rPr lang="en-IN" b="1" i="0" dirty="0">
                <a:solidFill>
                  <a:srgbClr val="DEE1E4"/>
                </a:solidFill>
                <a:effectLst/>
                <a:latin typeface="IBM Plex Sans" panose="020B0503050203000203" pitchFamily="34" charset="0"/>
              </a:rPr>
              <a:t>)</a:t>
            </a:r>
            <a:br>
              <a:rPr lang="en-IN" b="1" i="0" dirty="0">
                <a:solidFill>
                  <a:srgbClr val="DEE1E4"/>
                </a:solidFill>
                <a:effectLst/>
                <a:latin typeface="IBM Plex Sans" panose="020B0503050203000203" pitchFamily="34" charset="0"/>
              </a:rPr>
            </a:br>
            <a:endParaRPr lang="en-US" dirty="0"/>
          </a:p>
        </p:txBody>
      </p:sp>
      <p:sp>
        <p:nvSpPr>
          <p:cNvPr id="3" name="Content Placeholder 2">
            <a:extLst>
              <a:ext uri="{FF2B5EF4-FFF2-40B4-BE49-F238E27FC236}">
                <a16:creationId xmlns:a16="http://schemas.microsoft.com/office/drawing/2014/main" id="{5942D9CC-0636-84F5-3583-0C3E63A9DCBB}"/>
              </a:ext>
            </a:extLst>
          </p:cNvPr>
          <p:cNvSpPr>
            <a:spLocks noGrp="1"/>
          </p:cNvSpPr>
          <p:nvPr>
            <p:ph idx="1"/>
          </p:nvPr>
        </p:nvSpPr>
        <p:spPr/>
        <p:txBody>
          <a:bodyPr>
            <a:normAutofit fontScale="92500" lnSpcReduction="10000"/>
          </a:bodyPr>
          <a:lstStyle/>
          <a:p>
            <a:pPr algn="l"/>
            <a:r>
              <a:rPr lang="en-IN" b="0" i="0" dirty="0">
                <a:solidFill>
                  <a:srgbClr val="BABEC3"/>
                </a:solidFill>
                <a:effectLst/>
                <a:latin typeface="IBM Plex Sans" panose="020B0503050203000203" pitchFamily="34" charset="0"/>
              </a:rPr>
              <a:t>According to their </a:t>
            </a:r>
            <a:r>
              <a:rPr lang="en-IN" b="0" i="0" u="none" strike="noStrike" dirty="0">
                <a:solidFill>
                  <a:srgbClr val="9AA4E7"/>
                </a:solidFill>
                <a:effectLst/>
                <a:latin typeface="IBM Plex Sans" panose="020B0503050203000203" pitchFamily="34" charset="0"/>
                <a:hlinkClick r:id="rId2"/>
              </a:rPr>
              <a:t>engineering blog</a:t>
            </a:r>
            <a:r>
              <a:rPr lang="en-IN" b="0" i="0" dirty="0">
                <a:solidFill>
                  <a:srgbClr val="BABEC3"/>
                </a:solidFill>
                <a:effectLst/>
                <a:latin typeface="IBM Plex Sans" panose="020B0503050203000203" pitchFamily="34" charset="0"/>
              </a:rPr>
              <a:t>, Machine learning helps Uber make data-driven decisions. It not only enables services such as ridesharing (destination prediction, driver-rider pairing, ETA prediction, etc) but financial planning and other core business needs. Machine Learning solutions are also implemented in some of Uber’s other businesses such as </a:t>
            </a:r>
            <a:r>
              <a:rPr lang="en-IN" b="0" i="0" u="none" strike="noStrike" dirty="0">
                <a:solidFill>
                  <a:srgbClr val="9AA4E7"/>
                </a:solidFill>
                <a:effectLst/>
                <a:latin typeface="IBM Plex Sans" panose="020B0503050203000203" pitchFamily="34" charset="0"/>
                <a:hlinkClick r:id="rId3"/>
              </a:rPr>
              <a:t>UberEATS</a:t>
            </a:r>
            <a:r>
              <a:rPr lang="en-IN" b="0" i="0" dirty="0">
                <a:solidFill>
                  <a:srgbClr val="BABEC3"/>
                </a:solidFill>
                <a:effectLst/>
                <a:latin typeface="IBM Plex Sans" panose="020B0503050203000203" pitchFamily="34" charset="0"/>
              </a:rPr>
              <a:t>, </a:t>
            </a:r>
            <a:r>
              <a:rPr lang="en-IN" b="0" i="0" u="none" strike="noStrike" dirty="0">
                <a:solidFill>
                  <a:srgbClr val="9AA4E7"/>
                </a:solidFill>
                <a:effectLst/>
                <a:latin typeface="IBM Plex Sans" panose="020B0503050203000203" pitchFamily="34" charset="0"/>
                <a:hlinkClick r:id="rId4"/>
              </a:rPr>
              <a:t>uberPool</a:t>
            </a:r>
            <a:r>
              <a:rPr lang="en-IN" b="0" i="0" dirty="0">
                <a:solidFill>
                  <a:srgbClr val="BABEC3"/>
                </a:solidFill>
                <a:effectLst/>
                <a:latin typeface="IBM Plex Sans" panose="020B0503050203000203" pitchFamily="34" charset="0"/>
              </a:rPr>
              <a:t>, and Uber’s </a:t>
            </a:r>
            <a:r>
              <a:rPr lang="en-IN" b="0" i="0" u="none" strike="noStrike" dirty="0">
                <a:solidFill>
                  <a:srgbClr val="9AA4E7"/>
                </a:solidFill>
                <a:effectLst/>
                <a:latin typeface="IBM Plex Sans" panose="020B0503050203000203" pitchFamily="34" charset="0"/>
                <a:hlinkClick r:id="rId5"/>
              </a:rPr>
              <a:t>self-driving car division</a:t>
            </a:r>
            <a:r>
              <a:rPr lang="en-IN" b="0" i="0" dirty="0">
                <a:solidFill>
                  <a:srgbClr val="BABEC3"/>
                </a:solidFill>
                <a:effectLst/>
                <a:latin typeface="IBM Plex Sans" panose="020B0503050203000203" pitchFamily="34" charset="0"/>
              </a:rPr>
              <a:t>. </a:t>
            </a:r>
          </a:p>
          <a:p>
            <a:pPr algn="l"/>
            <a:r>
              <a:rPr lang="en-IN" b="0" i="0" dirty="0">
                <a:solidFill>
                  <a:srgbClr val="BABEC3"/>
                </a:solidFill>
                <a:effectLst/>
                <a:latin typeface="IBM Plex Sans" panose="020B0503050203000203" pitchFamily="34" charset="0"/>
              </a:rPr>
              <a:t>They operationalize their Machine Learning models through an internal ML-as-a-service platform called </a:t>
            </a:r>
            <a:r>
              <a:rPr lang="en-IN" b="0" i="0" u="none" strike="noStrike" dirty="0">
                <a:solidFill>
                  <a:srgbClr val="9AA4E7"/>
                </a:solidFill>
                <a:effectLst/>
                <a:latin typeface="IBM Plex Sans" panose="020B0503050203000203" pitchFamily="34" charset="0"/>
                <a:hlinkClick r:id="rId6"/>
              </a:rPr>
              <a:t>Michelangelo</a:t>
            </a:r>
            <a:r>
              <a:rPr lang="en-IN" b="0" i="0" dirty="0">
                <a:solidFill>
                  <a:srgbClr val="BABEC3"/>
                </a:solidFill>
                <a:effectLst/>
                <a:latin typeface="IBM Plex Sans" panose="020B0503050203000203" pitchFamily="34" charset="0"/>
              </a:rPr>
              <a:t>. It enables their team to seamlessly build, deploy, and operate machine learning solutions at scale. It’s designed to cover the end-to-end ML workflow: manage data, train, evaluate, deploy models, make predictions, and monitor predictions. You can find the architecture of the platform in the next slide.</a:t>
            </a:r>
          </a:p>
          <a:p>
            <a:endParaRPr lang="en-US" dirty="0"/>
          </a:p>
        </p:txBody>
      </p:sp>
    </p:spTree>
    <p:extLst>
      <p:ext uri="{BB962C8B-B14F-4D97-AF65-F5344CB8AC3E}">
        <p14:creationId xmlns:p14="http://schemas.microsoft.com/office/powerpoint/2010/main" val="274074853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1" name="Rectangle 6150">
            <a:extLst>
              <a:ext uri="{FF2B5EF4-FFF2-40B4-BE49-F238E27FC236}">
                <a16:creationId xmlns:a16="http://schemas.microsoft.com/office/drawing/2014/main" id="{11C15DFD-AB97-AB43-A6C9-2808708C9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3" name="Rectangle 6152">
            <a:extLst>
              <a:ext uri="{FF2B5EF4-FFF2-40B4-BE49-F238E27FC236}">
                <a16:creationId xmlns:a16="http://schemas.microsoft.com/office/drawing/2014/main" id="{4A05BA89-ECA6-2247-ABBB-3C67160202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155" name="Rectangle 6154">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MLOps Uber">
            <a:extLst>
              <a:ext uri="{FF2B5EF4-FFF2-40B4-BE49-F238E27FC236}">
                <a16:creationId xmlns:a16="http://schemas.microsoft.com/office/drawing/2014/main" id="{F96894A1-27D6-EE4B-C6FF-C89C5154530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06"/>
          <a:stretch/>
        </p:blipFill>
        <p:spPr bwMode="auto">
          <a:xfrm>
            <a:off x="20" y="10"/>
            <a:ext cx="12188932"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3728805"/>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8D7E7-411C-3C1D-8574-445F12C15DA0}"/>
              </a:ext>
            </a:extLst>
          </p:cNvPr>
          <p:cNvSpPr>
            <a:spLocks noGrp="1"/>
          </p:cNvSpPr>
          <p:nvPr>
            <p:ph type="title"/>
          </p:nvPr>
        </p:nvSpPr>
        <p:spPr/>
        <p:txBody>
          <a:bodyPr/>
          <a:lstStyle/>
          <a:p>
            <a:r>
              <a:rPr lang="en-IN" b="1" i="0" dirty="0">
                <a:solidFill>
                  <a:srgbClr val="DEE1E4"/>
                </a:solidFill>
                <a:effectLst/>
                <a:latin typeface="IBM Plex Sans" panose="020B0503050203000203" pitchFamily="34" charset="0"/>
              </a:rPr>
              <a:t>Deploying models to production</a:t>
            </a:r>
            <a:br>
              <a:rPr lang="en-IN" b="1" i="0" dirty="0">
                <a:solidFill>
                  <a:srgbClr val="DEE1E4"/>
                </a:solidFill>
                <a:effectLst/>
                <a:latin typeface="IBM Plex Sans" panose="020B0503050203000203" pitchFamily="34" charset="0"/>
              </a:rPr>
            </a:br>
            <a:endParaRPr lang="en-US" dirty="0"/>
          </a:p>
        </p:txBody>
      </p:sp>
      <p:sp>
        <p:nvSpPr>
          <p:cNvPr id="3" name="Content Placeholder 2">
            <a:extLst>
              <a:ext uri="{FF2B5EF4-FFF2-40B4-BE49-F238E27FC236}">
                <a16:creationId xmlns:a16="http://schemas.microsoft.com/office/drawing/2014/main" id="{EFD2C736-490B-07AA-A9E0-54B6DA0EF04A}"/>
              </a:ext>
            </a:extLst>
          </p:cNvPr>
          <p:cNvSpPr>
            <a:spLocks noGrp="1"/>
          </p:cNvSpPr>
          <p:nvPr>
            <p:ph idx="1"/>
          </p:nvPr>
        </p:nvSpPr>
        <p:spPr/>
        <p:txBody>
          <a:bodyPr>
            <a:normAutofit fontScale="47500" lnSpcReduction="20000"/>
          </a:bodyPr>
          <a:lstStyle/>
          <a:p>
            <a:pPr marL="0" indent="0" algn="l">
              <a:buNone/>
            </a:pPr>
            <a:r>
              <a:rPr lang="en-IN" b="0" i="0" dirty="0">
                <a:solidFill>
                  <a:srgbClr val="BABEC3"/>
                </a:solidFill>
                <a:effectLst/>
                <a:latin typeface="IBM Plex Sans" panose="020B0503050203000203" pitchFamily="34" charset="0"/>
              </a:rPr>
              <a:t>Uber, through the Michelangelo platform, successfully transitions its model from development to production in 3 modes:</a:t>
            </a:r>
          </a:p>
          <a:p>
            <a:pPr algn="l">
              <a:buFont typeface="+mj-lt"/>
              <a:buAutoNum type="arabicPeriod"/>
            </a:pPr>
            <a:r>
              <a:rPr lang="en-IN" b="1" i="0" dirty="0">
                <a:solidFill>
                  <a:srgbClr val="BABEC3"/>
                </a:solidFill>
                <a:effectLst/>
                <a:latin typeface="IBM Plex Sans" panose="020B0503050203000203" pitchFamily="34" charset="0"/>
              </a:rPr>
              <a:t>Online Prediction:</a:t>
            </a:r>
            <a:r>
              <a:rPr lang="en-IN" b="0" i="0" dirty="0">
                <a:solidFill>
                  <a:srgbClr val="BABEC3"/>
                </a:solidFill>
                <a:effectLst/>
                <a:latin typeface="IBM Plex Sans" panose="020B0503050203000203" pitchFamily="34" charset="0"/>
              </a:rPr>
              <a:t> Uber implements this mode for models that need to serve real-time predictions. Trained models are packaged to multiple containers and run as prediction services within a cluster online. The prediction service accepts individual or batch prediction requests from clients for real-time inference. It works well for their services (like dynamic pricing, driver-rider pairing, and so on) that involve a continuous flow of data with a high degree of varying inputs.</a:t>
            </a:r>
          </a:p>
          <a:p>
            <a:pPr algn="l">
              <a:buFont typeface="+mj-lt"/>
              <a:buAutoNum type="arabicPeriod"/>
            </a:pPr>
            <a:r>
              <a:rPr lang="en-IN" b="1" i="0" dirty="0">
                <a:solidFill>
                  <a:srgbClr val="BABEC3"/>
                </a:solidFill>
                <a:effectLst/>
                <a:latin typeface="IBM Plex Sans" panose="020B0503050203000203" pitchFamily="34" charset="0"/>
              </a:rPr>
              <a:t>Offline Prediction:</a:t>
            </a:r>
            <a:r>
              <a:rPr lang="en-IN" b="0" i="0" dirty="0">
                <a:solidFill>
                  <a:srgbClr val="BABEC3"/>
                </a:solidFill>
                <a:effectLst/>
                <a:latin typeface="IBM Plex Sans" panose="020B0503050203000203" pitchFamily="34" charset="0"/>
              </a:rPr>
              <a:t> Models that have been trained offline are packaged into a container and run in a Spark job. The deployed models can generate offline/batch predictions whenever there’s a client request or on a repeating schedule. Models that are deployed this way are useful for internal business needs that do not require live or real-time results.</a:t>
            </a:r>
          </a:p>
          <a:p>
            <a:pPr algn="l">
              <a:buFont typeface="+mj-lt"/>
              <a:buAutoNum type="arabicPeriod"/>
            </a:pPr>
            <a:r>
              <a:rPr lang="en-IN" b="1" i="0" dirty="0">
                <a:solidFill>
                  <a:srgbClr val="BABEC3"/>
                </a:solidFill>
                <a:effectLst/>
                <a:latin typeface="IBM Plex Sans" panose="020B0503050203000203" pitchFamily="34" charset="0"/>
              </a:rPr>
              <a:t>Embedded Model Deployment:</a:t>
            </a:r>
            <a:r>
              <a:rPr lang="en-IN" b="0" i="0" dirty="0">
                <a:solidFill>
                  <a:srgbClr val="BABEC3"/>
                </a:solidFill>
                <a:effectLst/>
                <a:latin typeface="IBM Plex Sans" panose="020B0503050203000203" pitchFamily="34" charset="0"/>
              </a:rPr>
              <a:t> While it was </a:t>
            </a:r>
            <a:r>
              <a:rPr lang="en-IN" b="0" i="0" u="none" strike="noStrike" dirty="0">
                <a:solidFill>
                  <a:srgbClr val="9AA4E7"/>
                </a:solidFill>
                <a:effectLst/>
                <a:latin typeface="IBM Plex Sans" panose="020B0503050203000203" pitchFamily="34" charset="0"/>
                <a:hlinkClick r:id="rId2"/>
              </a:rPr>
              <a:t>stated in this article</a:t>
            </a:r>
            <a:r>
              <a:rPr lang="en-IN" b="0" i="0" dirty="0">
                <a:solidFill>
                  <a:srgbClr val="BABEC3"/>
                </a:solidFill>
                <a:effectLst/>
                <a:latin typeface="IBM Plex Sans" panose="020B0503050203000203" pitchFamily="34" charset="0"/>
              </a:rPr>
              <a:t> (from 2017) that Uber was planning to include library deployment, Jeremy Hermann (who is the head of Machine Learning Platform at Uber) </a:t>
            </a:r>
            <a:r>
              <a:rPr lang="en-IN" b="0" i="0" u="none" strike="noStrike" dirty="0">
                <a:solidFill>
                  <a:srgbClr val="9AA4E7"/>
                </a:solidFill>
                <a:effectLst/>
                <a:latin typeface="IBM Plex Sans" panose="020B0503050203000203" pitchFamily="34" charset="0"/>
                <a:hlinkClick r:id="rId3"/>
              </a:rPr>
              <a:t>did mention</a:t>
            </a:r>
            <a:r>
              <a:rPr lang="en-IN" b="0" i="0" dirty="0">
                <a:solidFill>
                  <a:srgbClr val="BABEC3"/>
                </a:solidFill>
                <a:effectLst/>
                <a:latin typeface="IBM Plex Sans" panose="020B0503050203000203" pitchFamily="34" charset="0"/>
              </a:rPr>
              <a:t> that models are now being deployed on mobile phones through their applications for edge inference.</a:t>
            </a:r>
          </a:p>
          <a:p>
            <a:r>
              <a:rPr lang="en-IN" dirty="0">
                <a:hlinkClick r:id="rId4"/>
              </a:rPr>
              <a:t>PyML</a:t>
            </a:r>
            <a:r>
              <a:rPr lang="en-IN" dirty="0"/>
              <a:t> allows flexibility in not just development but also deploying a trained model to production, as you can deploy to production for batch / real-time prediction through an API or the Michelangelo user interface.</a:t>
            </a:r>
          </a:p>
          <a:p>
            <a:r>
              <a:rPr lang="en-IN" dirty="0"/>
              <a:t>In the platform’s backend, the </a:t>
            </a:r>
            <a:r>
              <a:rPr lang="en-IN" dirty="0">
                <a:hlinkClick r:id="rId5"/>
              </a:rPr>
              <a:t>Cassandra</a:t>
            </a:r>
            <a:r>
              <a:rPr lang="en-IN" dirty="0"/>
              <a:t> database is used as a model store.</a:t>
            </a:r>
          </a:p>
          <a:p>
            <a:pPr algn="l">
              <a:buFont typeface="+mj-lt"/>
              <a:buAutoNum type="arabicPeriod"/>
            </a:pPr>
            <a:endParaRPr lang="en-IN" b="0" i="0" dirty="0">
              <a:solidFill>
                <a:srgbClr val="BABEC3"/>
              </a:solidFill>
              <a:effectLst/>
              <a:latin typeface="IBM Plex Sans" panose="020B0503050203000203" pitchFamily="34" charset="0"/>
            </a:endParaRPr>
          </a:p>
          <a:p>
            <a:pPr marL="0" indent="0">
              <a:buNone/>
            </a:pPr>
            <a:br>
              <a:rPr lang="en-IN" dirty="0"/>
            </a:br>
            <a:endParaRPr lang="en-US" dirty="0"/>
          </a:p>
        </p:txBody>
      </p:sp>
    </p:spTree>
    <p:extLst>
      <p:ext uri="{BB962C8B-B14F-4D97-AF65-F5344CB8AC3E}">
        <p14:creationId xmlns:p14="http://schemas.microsoft.com/office/powerpoint/2010/main" val="25403206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 nodeType="click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1"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1"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1" nodeType="click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1" nodeType="clickEffect">
                                  <p:stCondLst>
                                    <p:cond delay="0"/>
                                  </p:stCondLst>
                                  <p:childTnLst>
                                    <p:set>
                                      <p:cBhvr>
                                        <p:cTn id="5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B9432-FE2C-6377-9AAF-ECC11A7B2630}"/>
              </a:ext>
            </a:extLst>
          </p:cNvPr>
          <p:cNvSpPr>
            <a:spLocks noGrp="1"/>
          </p:cNvSpPr>
          <p:nvPr>
            <p:ph type="title"/>
          </p:nvPr>
        </p:nvSpPr>
        <p:spPr/>
        <p:txBody>
          <a:bodyPr>
            <a:normAutofit fontScale="90000"/>
          </a:bodyPr>
          <a:lstStyle/>
          <a:p>
            <a:r>
              <a:rPr lang="en-IN" b="1" i="0" dirty="0">
                <a:solidFill>
                  <a:srgbClr val="DEE1E4"/>
                </a:solidFill>
                <a:effectLst/>
                <a:latin typeface="IBM Plex Sans" panose="020B0503050203000203" pitchFamily="34" charset="0"/>
              </a:rPr>
              <a:t>Monitoring model’s performance in production</a:t>
            </a:r>
            <a:br>
              <a:rPr lang="en-IN" b="1" i="0" dirty="0">
                <a:solidFill>
                  <a:srgbClr val="DEE1E4"/>
                </a:solidFill>
                <a:effectLst/>
                <a:latin typeface="IBM Plex Sans" panose="020B0503050203000203" pitchFamily="34" charset="0"/>
              </a:rPr>
            </a:br>
            <a:endParaRPr lang="en-US" dirty="0"/>
          </a:p>
        </p:txBody>
      </p:sp>
      <p:sp>
        <p:nvSpPr>
          <p:cNvPr id="3" name="Content Placeholder 2">
            <a:extLst>
              <a:ext uri="{FF2B5EF4-FFF2-40B4-BE49-F238E27FC236}">
                <a16:creationId xmlns:a16="http://schemas.microsoft.com/office/drawing/2014/main" id="{08287616-00DF-4D93-995F-B202B7702EDD}"/>
              </a:ext>
            </a:extLst>
          </p:cNvPr>
          <p:cNvSpPr>
            <a:spLocks noGrp="1"/>
          </p:cNvSpPr>
          <p:nvPr>
            <p:ph idx="1"/>
          </p:nvPr>
        </p:nvSpPr>
        <p:spPr/>
        <p:txBody>
          <a:bodyPr>
            <a:normAutofit fontScale="70000" lnSpcReduction="20000"/>
          </a:bodyPr>
          <a:lstStyle/>
          <a:p>
            <a:pPr algn="l"/>
            <a:r>
              <a:rPr lang="en-IN" b="0" i="0" dirty="0">
                <a:solidFill>
                  <a:srgbClr val="BABEC3"/>
                </a:solidFill>
                <a:effectLst/>
                <a:latin typeface="IBM Plex Sans" panose="020B0503050203000203" pitchFamily="34" charset="0"/>
              </a:rPr>
              <a:t>Through </a:t>
            </a:r>
            <a:r>
              <a:rPr lang="en-IN" b="0" i="0" dirty="0" err="1">
                <a:solidFill>
                  <a:srgbClr val="BABEC3"/>
                </a:solidFill>
                <a:effectLst/>
                <a:latin typeface="IBM Plex Sans" panose="020B0503050203000203" pitchFamily="34" charset="0"/>
              </a:rPr>
              <a:t>Michaelangelo</a:t>
            </a:r>
            <a:r>
              <a:rPr lang="en-IN" b="0" i="0" dirty="0">
                <a:solidFill>
                  <a:srgbClr val="BABEC3"/>
                </a:solidFill>
                <a:effectLst/>
                <a:latin typeface="IBM Plex Sans" panose="020B0503050203000203" pitchFamily="34" charset="0"/>
              </a:rPr>
              <a:t>, Uber monitors thousands of models at scale by:</a:t>
            </a:r>
          </a:p>
          <a:p>
            <a:pPr algn="l">
              <a:buFont typeface="Arial" panose="020B0604020202020204" pitchFamily="34" charset="0"/>
              <a:buChar char="•"/>
            </a:pPr>
            <a:r>
              <a:rPr lang="en-IN" b="0" i="0" dirty="0">
                <a:solidFill>
                  <a:srgbClr val="BABEC3"/>
                </a:solidFill>
                <a:effectLst/>
                <a:latin typeface="IBM Plex Sans" panose="020B0503050203000203" pitchFamily="34" charset="0"/>
              </a:rPr>
              <a:t>Publishing metric features and prediction distribution over time so teams or systems can spot anomalies.</a:t>
            </a:r>
          </a:p>
          <a:p>
            <a:pPr algn="l">
              <a:buFont typeface="Arial" panose="020B0604020202020204" pitchFamily="34" charset="0"/>
              <a:buChar char="•"/>
            </a:pPr>
            <a:r>
              <a:rPr lang="en-IN" b="0" i="0" dirty="0">
                <a:solidFill>
                  <a:srgbClr val="BABEC3"/>
                </a:solidFill>
                <a:effectLst/>
                <a:latin typeface="IBM Plex Sans" panose="020B0503050203000203" pitchFamily="34" charset="0"/>
              </a:rPr>
              <a:t>Logging model predictions and joining to the observations (or ground truth) generated by their data pipeline to observe whether the model is getting its predictions right or wrong. An example here would be logging the ETA prediction of meal delivery for a client and joining it to the actual delivery time so that the estimation error made by the model can be monitored (for real-world measurements) on a dashboard. </a:t>
            </a:r>
          </a:p>
          <a:p>
            <a:pPr algn="l">
              <a:buFont typeface="Arial" panose="020B0604020202020204" pitchFamily="34" charset="0"/>
              <a:buChar char="•"/>
            </a:pPr>
            <a:r>
              <a:rPr lang="en-IN" b="0" i="0" dirty="0">
                <a:solidFill>
                  <a:srgbClr val="BABEC3"/>
                </a:solidFill>
                <a:effectLst/>
                <a:latin typeface="IBM Plex Sans" panose="020B0503050203000203" pitchFamily="34" charset="0"/>
              </a:rPr>
              <a:t>Measure model accuracy based on the metrics used to measure the performance of the model.</a:t>
            </a:r>
          </a:p>
          <a:p>
            <a:pPr algn="l"/>
            <a:r>
              <a:rPr lang="en-IN" b="0" i="0" dirty="0">
                <a:solidFill>
                  <a:srgbClr val="BABEC3"/>
                </a:solidFill>
                <a:effectLst/>
                <a:latin typeface="IBM Plex Sans" panose="020B0503050203000203" pitchFamily="34" charset="0"/>
              </a:rPr>
              <a:t>They also monitor their data quality at scale using </a:t>
            </a:r>
            <a:r>
              <a:rPr lang="en-IN" b="0" i="0" u="none" strike="noStrike" dirty="0">
                <a:solidFill>
                  <a:srgbClr val="9AA4E7"/>
                </a:solidFill>
                <a:effectLst/>
                <a:latin typeface="IBM Plex Sans" panose="020B0503050203000203" pitchFamily="34" charset="0"/>
                <a:hlinkClick r:id="rId2"/>
              </a:rPr>
              <a:t>Data Quality Monitor (DQM)</a:t>
            </a:r>
            <a:r>
              <a:rPr lang="en-IN" b="0" i="0" dirty="0">
                <a:solidFill>
                  <a:srgbClr val="BABEC3"/>
                </a:solidFill>
                <a:effectLst/>
                <a:latin typeface="IBM Plex Sans" panose="020B0503050203000203" pitchFamily="34" charset="0"/>
              </a:rPr>
              <a:t>, which is their internal data monitoring system that automatically finds anomalies across datasets and does automatic tests to trigger an alert on the data quality platform. After receiving the alert, the data table owner knows to check the quality tests for potentially problematic tables and, if many tests and metrics are failing, they can proceed with the root cause analysis and take action in terms to mitigate outages.</a:t>
            </a:r>
          </a:p>
          <a:p>
            <a:pPr algn="l"/>
            <a:r>
              <a:rPr lang="en-IN" b="0" i="0" dirty="0">
                <a:solidFill>
                  <a:srgbClr val="BABEC3"/>
                </a:solidFill>
                <a:effectLst/>
                <a:latin typeface="IBM Plex Sans" panose="020B0503050203000203" pitchFamily="34" charset="0"/>
              </a:rPr>
              <a:t>They also use the DQM system to automatically detect a failed job and scheduler.</a:t>
            </a:r>
          </a:p>
          <a:p>
            <a:endParaRPr lang="en-US" dirty="0"/>
          </a:p>
        </p:txBody>
      </p:sp>
    </p:spTree>
    <p:extLst>
      <p:ext uri="{BB962C8B-B14F-4D97-AF65-F5344CB8AC3E}">
        <p14:creationId xmlns:p14="http://schemas.microsoft.com/office/powerpoint/2010/main" val="23946193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FCFF1-40DB-CE02-63A3-26A4D422F076}"/>
              </a:ext>
            </a:extLst>
          </p:cNvPr>
          <p:cNvSpPr>
            <a:spLocks noGrp="1"/>
          </p:cNvSpPr>
          <p:nvPr>
            <p:ph type="title"/>
          </p:nvPr>
        </p:nvSpPr>
        <p:spPr/>
        <p:txBody>
          <a:bodyPr>
            <a:normAutofit fontScale="90000"/>
          </a:bodyPr>
          <a:lstStyle/>
          <a:p>
            <a:r>
              <a:rPr lang="en-IN" b="1" i="0" dirty="0">
                <a:solidFill>
                  <a:srgbClr val="DEE1E4"/>
                </a:solidFill>
                <a:effectLst/>
                <a:latin typeface="IBM Plex Sans" panose="020B0503050203000203" pitchFamily="34" charset="0"/>
              </a:rPr>
              <a:t>Iteration and model lifecycle management</a:t>
            </a:r>
            <a:br>
              <a:rPr lang="en-IN" b="1" i="0" dirty="0">
                <a:solidFill>
                  <a:srgbClr val="DEE1E4"/>
                </a:solidFill>
                <a:effectLst/>
                <a:latin typeface="IBM Plex Sans" panose="020B0503050203000203" pitchFamily="34" charset="0"/>
              </a:rPr>
            </a:br>
            <a:endParaRPr lang="en-US" dirty="0"/>
          </a:p>
        </p:txBody>
      </p:sp>
      <p:sp>
        <p:nvSpPr>
          <p:cNvPr id="3" name="Content Placeholder 2">
            <a:extLst>
              <a:ext uri="{FF2B5EF4-FFF2-40B4-BE49-F238E27FC236}">
                <a16:creationId xmlns:a16="http://schemas.microsoft.com/office/drawing/2014/main" id="{99193FA2-CD27-E444-D906-08E1B884368E}"/>
              </a:ext>
            </a:extLst>
          </p:cNvPr>
          <p:cNvSpPr>
            <a:spLocks noGrp="1"/>
          </p:cNvSpPr>
          <p:nvPr>
            <p:ph idx="1"/>
          </p:nvPr>
        </p:nvSpPr>
        <p:spPr/>
        <p:txBody>
          <a:bodyPr>
            <a:normAutofit fontScale="92500"/>
          </a:bodyPr>
          <a:lstStyle/>
          <a:p>
            <a:pPr algn="l"/>
            <a:r>
              <a:rPr lang="en-IN" b="0" i="0" dirty="0">
                <a:solidFill>
                  <a:srgbClr val="BABEC3"/>
                </a:solidFill>
                <a:effectLst/>
                <a:latin typeface="IBM Plex Sans" panose="020B0503050203000203" pitchFamily="34" charset="0"/>
              </a:rPr>
              <a:t>Uber uses an API tier to manage the lifecycle of models in production, and integrate their performance metrics to alerts and monitoring tools of the operations team.</a:t>
            </a:r>
          </a:p>
          <a:p>
            <a:pPr algn="l"/>
            <a:r>
              <a:rPr lang="en-IN" b="0" i="0" dirty="0">
                <a:solidFill>
                  <a:srgbClr val="BABEC3"/>
                </a:solidFill>
                <a:effectLst/>
                <a:latin typeface="IBM Plex Sans" panose="020B0503050203000203" pitchFamily="34" charset="0"/>
              </a:rPr>
              <a:t>According to </a:t>
            </a:r>
            <a:r>
              <a:rPr lang="en-IN" b="0" i="0" u="none" strike="noStrike" dirty="0">
                <a:solidFill>
                  <a:srgbClr val="9AA4E7"/>
                </a:solidFill>
                <a:effectLst/>
                <a:latin typeface="IBM Plex Sans" panose="020B0503050203000203" pitchFamily="34" charset="0"/>
                <a:hlinkClick r:id="rId2"/>
              </a:rPr>
              <a:t>this blog post</a:t>
            </a:r>
            <a:r>
              <a:rPr lang="en-IN" b="0" i="0" dirty="0">
                <a:solidFill>
                  <a:srgbClr val="BABEC3"/>
                </a:solidFill>
                <a:effectLst/>
                <a:latin typeface="IBM Plex Sans" panose="020B0503050203000203" pitchFamily="34" charset="0"/>
              </a:rPr>
              <a:t>, the API tier also houses the workflow system used to orchestrate the batch data pipelines, training jobs, batch prediction jobs, and the deployment of models both to batch and online containers.</a:t>
            </a:r>
          </a:p>
          <a:p>
            <a:pPr algn="l"/>
            <a:r>
              <a:rPr lang="en-IN" b="1" i="0" dirty="0">
                <a:solidFill>
                  <a:srgbClr val="DEE1E4"/>
                </a:solidFill>
                <a:effectLst/>
                <a:latin typeface="IBM Plex Sans" panose="020B0503050203000203" pitchFamily="34" charset="0"/>
              </a:rPr>
              <a:t>Notable tools:</a:t>
            </a:r>
          </a:p>
          <a:p>
            <a:pPr algn="l">
              <a:buFont typeface="Arial" panose="020B0604020202020204" pitchFamily="34" charset="0"/>
              <a:buChar char="•"/>
            </a:pPr>
            <a:r>
              <a:rPr lang="en-IN" b="0" i="0" dirty="0">
                <a:solidFill>
                  <a:srgbClr val="BABEC3"/>
                </a:solidFill>
                <a:effectLst/>
                <a:latin typeface="IBM Plex Sans" panose="020B0503050203000203" pitchFamily="34" charset="0"/>
              </a:rPr>
              <a:t>The Uber ML team uses </a:t>
            </a:r>
            <a:r>
              <a:rPr lang="en-IN" b="0" i="0" u="none" strike="noStrike" dirty="0">
                <a:solidFill>
                  <a:srgbClr val="9AA4E7"/>
                </a:solidFill>
                <a:effectLst/>
                <a:latin typeface="IBM Plex Sans" panose="020B0503050203000203" pitchFamily="34" charset="0"/>
                <a:hlinkClick r:id="rId3"/>
              </a:rPr>
              <a:t>Manifold</a:t>
            </a:r>
            <a:r>
              <a:rPr lang="en-IN" b="0" i="0" dirty="0">
                <a:solidFill>
                  <a:srgbClr val="BABEC3"/>
                </a:solidFill>
                <a:effectLst/>
                <a:latin typeface="IBM Plex Sans" panose="020B0503050203000203" pitchFamily="34" charset="0"/>
              </a:rPr>
              <a:t> – a model-agnostic visual debugging tool for machine learning – to debug the performance of models during development and when deployed to the production environment.</a:t>
            </a:r>
          </a:p>
          <a:p>
            <a:endParaRPr lang="en-US" dirty="0"/>
          </a:p>
        </p:txBody>
      </p:sp>
    </p:spTree>
    <p:extLst>
      <p:ext uri="{BB962C8B-B14F-4D97-AF65-F5344CB8AC3E}">
        <p14:creationId xmlns:p14="http://schemas.microsoft.com/office/powerpoint/2010/main" val="37031805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7F90C-3E9A-BCF3-5AD5-1F897011F96A}"/>
              </a:ext>
            </a:extLst>
          </p:cNvPr>
          <p:cNvSpPr>
            <a:spLocks noGrp="1"/>
          </p:cNvSpPr>
          <p:nvPr>
            <p:ph type="title"/>
          </p:nvPr>
        </p:nvSpPr>
        <p:spPr/>
        <p:txBody>
          <a:bodyPr>
            <a:normAutofit fontScale="90000"/>
          </a:bodyPr>
          <a:lstStyle/>
          <a:p>
            <a:r>
              <a:rPr lang="en-IN" b="1" i="0" dirty="0">
                <a:solidFill>
                  <a:srgbClr val="DEE1E4"/>
                </a:solidFill>
                <a:effectLst/>
                <a:latin typeface="IBM Plex Sans" panose="020B0503050203000203" pitchFamily="34" charset="0"/>
              </a:rPr>
              <a:t>Model governance to explain and audit model usage</a:t>
            </a:r>
            <a:br>
              <a:rPr lang="en-IN" b="1" i="0" dirty="0">
                <a:solidFill>
                  <a:srgbClr val="DEE1E4"/>
                </a:solidFill>
                <a:effectLst/>
                <a:latin typeface="IBM Plex Sans" panose="020B0503050203000203" pitchFamily="34" charset="0"/>
              </a:rPr>
            </a:br>
            <a:endParaRPr lang="en-US" dirty="0"/>
          </a:p>
        </p:txBody>
      </p:sp>
      <p:sp>
        <p:nvSpPr>
          <p:cNvPr id="3" name="Content Placeholder 2">
            <a:extLst>
              <a:ext uri="{FF2B5EF4-FFF2-40B4-BE49-F238E27FC236}">
                <a16:creationId xmlns:a16="http://schemas.microsoft.com/office/drawing/2014/main" id="{2516A13B-AECA-8857-E11D-1256FAAE91ED}"/>
              </a:ext>
            </a:extLst>
          </p:cNvPr>
          <p:cNvSpPr>
            <a:spLocks noGrp="1"/>
          </p:cNvSpPr>
          <p:nvPr>
            <p:ph idx="1"/>
          </p:nvPr>
        </p:nvSpPr>
        <p:spPr/>
        <p:txBody>
          <a:bodyPr/>
          <a:lstStyle/>
          <a:p>
            <a:pPr algn="l"/>
            <a:r>
              <a:rPr lang="en-IN" b="0" i="0" dirty="0">
                <a:solidFill>
                  <a:srgbClr val="BABEC3"/>
                </a:solidFill>
                <a:effectLst/>
                <a:latin typeface="IBM Plex Sans" panose="020B0503050203000203" pitchFamily="34" charset="0"/>
              </a:rPr>
              <a:t>Michelangelo includes features for auditing and conducting traceability for data and model lineage. This includes understanding the path a model takes from experimentation, what dataset it was trained on, and which of the models has been deployed to production for what specific business use-case. The platform also includes the various persons that took part in the lifetime of a particular model or managing a dataset.</a:t>
            </a:r>
          </a:p>
          <a:p>
            <a:endParaRPr lang="en-US" dirty="0"/>
          </a:p>
        </p:txBody>
      </p:sp>
    </p:spTree>
    <p:extLst>
      <p:ext uri="{BB962C8B-B14F-4D97-AF65-F5344CB8AC3E}">
        <p14:creationId xmlns:p14="http://schemas.microsoft.com/office/powerpoint/2010/main" val="3996609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07D40D60-A371-3746-AE79-A8A0DA64CD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525EC29A-9786-924D-875A-91FAF9B12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41962AA-7E0D-6371-4E1A-D662FCB66331}"/>
              </a:ext>
            </a:extLst>
          </p:cNvPr>
          <p:cNvSpPr txBox="1"/>
          <p:nvPr/>
        </p:nvSpPr>
        <p:spPr>
          <a:xfrm>
            <a:off x="6155705" y="4202832"/>
            <a:ext cx="5264729" cy="1883335"/>
          </a:xfrm>
          <a:prstGeom prst="rect">
            <a:avLst/>
          </a:prstGeom>
        </p:spPr>
        <p:txBody>
          <a:bodyPr vert="horz" lIns="91440" tIns="45720" rIns="91440" bIns="45720" rtlCol="0">
            <a:normAutofit fontScale="92500" lnSpcReduction="10000"/>
          </a:bodyPr>
          <a:lstStyle/>
          <a:p>
            <a:pPr>
              <a:lnSpc>
                <a:spcPct val="110000"/>
              </a:lnSpc>
              <a:spcAft>
                <a:spcPts val="600"/>
              </a:spcAft>
              <a:buClr>
                <a:schemeClr val="accent1"/>
              </a:buClr>
            </a:pPr>
            <a:r>
              <a:rPr lang="en-US" sz="2400" b="0" i="0" u="none" strike="noStrike" dirty="0">
                <a:effectLst/>
                <a:hlinkClick r:id="rId2"/>
              </a:rPr>
              <a:t>Revolut</a:t>
            </a:r>
            <a:r>
              <a:rPr lang="en-US" sz="2400" b="0" i="0" dirty="0">
                <a:effectLst/>
              </a:rPr>
              <a:t> is a UK-based financial technology company that offers banking services to its customers. Its core business is to help its customers get the most out of their money.</a:t>
            </a:r>
            <a:endParaRPr lang="en-US" sz="2400" dirty="0"/>
          </a:p>
        </p:txBody>
      </p:sp>
      <p:pic>
        <p:nvPicPr>
          <p:cNvPr id="1026" name="Picture 2" descr="Revolut MLOps">
            <a:extLst>
              <a:ext uri="{FF2B5EF4-FFF2-40B4-BE49-F238E27FC236}">
                <a16:creationId xmlns:a16="http://schemas.microsoft.com/office/drawing/2014/main" id="{BC8E748F-ECAD-BD14-7A1E-5C3F1785105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777323" y="565153"/>
            <a:ext cx="8976773" cy="3151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387434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Netflix MLOps">
            <a:extLst>
              <a:ext uri="{FF2B5EF4-FFF2-40B4-BE49-F238E27FC236}">
                <a16:creationId xmlns:a16="http://schemas.microsoft.com/office/drawing/2014/main" id="{5613FE70-9D76-213D-FC58-70C452743D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0400" y="2743200"/>
            <a:ext cx="3251200" cy="1371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433DFCD-67E1-BDB3-3191-7A039F74634C}"/>
              </a:ext>
            </a:extLst>
          </p:cNvPr>
          <p:cNvSpPr txBox="1"/>
          <p:nvPr/>
        </p:nvSpPr>
        <p:spPr>
          <a:xfrm>
            <a:off x="3048000" y="4261961"/>
            <a:ext cx="6096000" cy="923330"/>
          </a:xfrm>
          <a:prstGeom prst="rect">
            <a:avLst/>
          </a:prstGeom>
          <a:noFill/>
        </p:spPr>
        <p:txBody>
          <a:bodyPr wrap="square">
            <a:spAutoFit/>
          </a:bodyPr>
          <a:lstStyle/>
          <a:p>
            <a:r>
              <a:rPr lang="en-IN" dirty="0">
                <a:solidFill>
                  <a:srgbClr val="BABEC3"/>
                </a:solidFill>
                <a:latin typeface="IBM Plex Sans" panose="020B0503050203000203" pitchFamily="34" charset="0"/>
              </a:rPr>
              <a:t>P</a:t>
            </a:r>
            <a:r>
              <a:rPr lang="en-IN" b="0" i="0" dirty="0">
                <a:solidFill>
                  <a:srgbClr val="BABEC3"/>
                </a:solidFill>
                <a:effectLst/>
                <a:latin typeface="IBM Plex Sans" panose="020B0503050203000203" pitchFamily="34" charset="0"/>
              </a:rPr>
              <a:t>opular TV show and movie streaming platform that has undoubtedly revolutionized the way we watch shows and movies online.</a:t>
            </a:r>
            <a:endParaRPr lang="en-US" dirty="0"/>
          </a:p>
        </p:txBody>
      </p:sp>
      <p:sp>
        <p:nvSpPr>
          <p:cNvPr id="7" name="TextBox 6">
            <a:extLst>
              <a:ext uri="{FF2B5EF4-FFF2-40B4-BE49-F238E27FC236}">
                <a16:creationId xmlns:a16="http://schemas.microsoft.com/office/drawing/2014/main" id="{56DE0676-8896-1819-EEAE-84EE5D75D65D}"/>
              </a:ext>
            </a:extLst>
          </p:cNvPr>
          <p:cNvSpPr txBox="1"/>
          <p:nvPr/>
        </p:nvSpPr>
        <p:spPr>
          <a:xfrm>
            <a:off x="3048000" y="5332452"/>
            <a:ext cx="6093618" cy="923330"/>
          </a:xfrm>
          <a:prstGeom prst="rect">
            <a:avLst/>
          </a:prstGeom>
          <a:noFill/>
        </p:spPr>
        <p:txBody>
          <a:bodyPr wrap="square">
            <a:spAutoFit/>
          </a:bodyPr>
          <a:lstStyle/>
          <a:p>
            <a:r>
              <a:rPr lang="en-IN" dirty="0">
                <a:solidFill>
                  <a:srgbClr val="BABEC3"/>
                </a:solidFill>
                <a:latin typeface="IBM Plex Sans" panose="020B0503050203000203" pitchFamily="34" charset="0"/>
              </a:rPr>
              <a:t>M</a:t>
            </a:r>
            <a:r>
              <a:rPr lang="en-IN" b="0" i="0" dirty="0">
                <a:solidFill>
                  <a:srgbClr val="BABEC3"/>
                </a:solidFill>
                <a:effectLst/>
                <a:latin typeface="IBM Plex Sans" panose="020B0503050203000203" pitchFamily="34" charset="0"/>
              </a:rPr>
              <a:t>achine learning majorly helps Netflix personalize the experience of their customers and the content necessary for that experience to be optimal (for their customers).</a:t>
            </a:r>
            <a:endParaRPr lang="en-US" dirty="0"/>
          </a:p>
        </p:txBody>
      </p:sp>
    </p:spTree>
    <p:extLst>
      <p:ext uri="{BB962C8B-B14F-4D97-AF65-F5344CB8AC3E}">
        <p14:creationId xmlns:p14="http://schemas.microsoft.com/office/powerpoint/2010/main" val="2073759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40FDA-3B62-2BEA-D550-8AB8307213BC}"/>
              </a:ext>
            </a:extLst>
          </p:cNvPr>
          <p:cNvSpPr>
            <a:spLocks noGrp="1"/>
          </p:cNvSpPr>
          <p:nvPr>
            <p:ph type="title"/>
          </p:nvPr>
        </p:nvSpPr>
        <p:spPr/>
        <p:txBody>
          <a:bodyPr>
            <a:normAutofit fontScale="90000"/>
          </a:bodyPr>
          <a:lstStyle/>
          <a:p>
            <a:r>
              <a:rPr lang="en-IN" b="1" i="0" dirty="0">
                <a:solidFill>
                  <a:srgbClr val="DEE1E4"/>
                </a:solidFill>
                <a:effectLst/>
                <a:latin typeface="IBM Plex Sans" panose="020B0503050203000203" pitchFamily="34" charset="0"/>
              </a:rPr>
              <a:t>How Netflix implements Machine Learning Operations (</a:t>
            </a:r>
            <a:r>
              <a:rPr lang="en-IN" b="1" i="0" dirty="0" err="1">
                <a:solidFill>
                  <a:srgbClr val="DEE1E4"/>
                </a:solidFill>
                <a:effectLst/>
                <a:latin typeface="IBM Plex Sans" panose="020B0503050203000203" pitchFamily="34" charset="0"/>
              </a:rPr>
              <a:t>MLOps</a:t>
            </a:r>
            <a:r>
              <a:rPr lang="en-IN" b="1" i="0" dirty="0">
                <a:solidFill>
                  <a:srgbClr val="DEE1E4"/>
                </a:solidFill>
                <a:effectLst/>
                <a:latin typeface="IBM Plex Sans" panose="020B0503050203000203" pitchFamily="34" charset="0"/>
              </a:rPr>
              <a:t>)</a:t>
            </a:r>
            <a:br>
              <a:rPr lang="en-IN" b="1" i="0" dirty="0">
                <a:solidFill>
                  <a:srgbClr val="DEE1E4"/>
                </a:solidFill>
                <a:effectLst/>
                <a:latin typeface="IBM Plex Sans" panose="020B0503050203000203" pitchFamily="34" charset="0"/>
              </a:rPr>
            </a:br>
            <a:endParaRPr lang="en-US" dirty="0"/>
          </a:p>
        </p:txBody>
      </p:sp>
      <p:sp>
        <p:nvSpPr>
          <p:cNvPr id="3" name="Content Placeholder 2">
            <a:extLst>
              <a:ext uri="{FF2B5EF4-FFF2-40B4-BE49-F238E27FC236}">
                <a16:creationId xmlns:a16="http://schemas.microsoft.com/office/drawing/2014/main" id="{A7270E68-7890-6954-5641-44B4519424DF}"/>
              </a:ext>
            </a:extLst>
          </p:cNvPr>
          <p:cNvSpPr>
            <a:spLocks noGrp="1"/>
          </p:cNvSpPr>
          <p:nvPr>
            <p:ph idx="1"/>
          </p:nvPr>
        </p:nvSpPr>
        <p:spPr/>
        <p:txBody>
          <a:bodyPr>
            <a:normAutofit fontScale="77500" lnSpcReduction="20000"/>
          </a:bodyPr>
          <a:lstStyle/>
          <a:p>
            <a:pPr algn="l"/>
            <a:r>
              <a:rPr lang="en-IN" b="0" i="0" dirty="0">
                <a:solidFill>
                  <a:srgbClr val="BABEC3"/>
                </a:solidFill>
                <a:effectLst/>
                <a:latin typeface="IBM Plex Sans" panose="020B0503050203000203" pitchFamily="34" charset="0"/>
              </a:rPr>
              <a:t>Use cases for machine learning in Netflix are all around the place. From </a:t>
            </a:r>
            <a:r>
              <a:rPr lang="en-IN" b="0" i="0" dirty="0" err="1">
                <a:solidFill>
                  <a:srgbClr val="BABEC3"/>
                </a:solidFill>
                <a:effectLst/>
                <a:latin typeface="IBM Plex Sans" panose="020B0503050203000203" pitchFamily="34" charset="0"/>
              </a:rPr>
              <a:t>catalog</a:t>
            </a:r>
            <a:r>
              <a:rPr lang="en-IN" b="0" i="0" dirty="0">
                <a:solidFill>
                  <a:srgbClr val="BABEC3"/>
                </a:solidFill>
                <a:effectLst/>
                <a:latin typeface="IBM Plex Sans" panose="020B0503050203000203" pitchFamily="34" charset="0"/>
              </a:rPr>
              <a:t> composition to optimizing the streaming quality of content, to recommending what shows to produce, to detect anomalies in a user’s sign-up process – these are all </a:t>
            </a:r>
            <a:r>
              <a:rPr lang="en-IN" b="0" i="0" dirty="0" err="1">
                <a:solidFill>
                  <a:srgbClr val="BABEC3"/>
                </a:solidFill>
                <a:effectLst/>
                <a:latin typeface="IBM Plex Sans" panose="020B0503050203000203" pitchFamily="34" charset="0"/>
              </a:rPr>
              <a:t>centered</a:t>
            </a:r>
            <a:r>
              <a:rPr lang="en-IN" b="0" i="0" dirty="0">
                <a:solidFill>
                  <a:srgbClr val="BABEC3"/>
                </a:solidFill>
                <a:effectLst/>
                <a:latin typeface="IBM Plex Sans" panose="020B0503050203000203" pitchFamily="34" charset="0"/>
              </a:rPr>
              <a:t> around the business need for optimizing the experience of users through personalization.</a:t>
            </a:r>
          </a:p>
          <a:p>
            <a:pPr algn="l"/>
            <a:r>
              <a:rPr lang="en-IN" b="0" i="0" dirty="0">
                <a:solidFill>
                  <a:srgbClr val="BABEC3"/>
                </a:solidFill>
                <a:effectLst/>
                <a:latin typeface="IBM Plex Sans" panose="020B0503050203000203" pitchFamily="34" charset="0"/>
              </a:rPr>
              <a:t>Let’s take their recommendation use case for example. This use case ranges from:</a:t>
            </a:r>
          </a:p>
          <a:p>
            <a:pPr algn="l">
              <a:buFont typeface="Arial" panose="020B0604020202020204" pitchFamily="34" charset="0"/>
              <a:buChar char="•"/>
            </a:pPr>
            <a:r>
              <a:rPr lang="en-IN" b="0" i="0" u="none" strike="noStrike" dirty="0">
                <a:solidFill>
                  <a:srgbClr val="9AA4E7"/>
                </a:solidFill>
                <a:effectLst/>
                <a:latin typeface="IBM Plex Sans" panose="020B0503050203000203" pitchFamily="34" charset="0"/>
                <a:hlinkClick r:id="rId2"/>
              </a:rPr>
              <a:t>Personalizing a member’s homepage</a:t>
            </a:r>
            <a:r>
              <a:rPr lang="en-IN" b="0" i="0" dirty="0">
                <a:solidFill>
                  <a:srgbClr val="BABEC3"/>
                </a:solidFill>
                <a:effectLst/>
                <a:latin typeface="IBM Plex Sans" panose="020B0503050203000203" pitchFamily="34" charset="0"/>
              </a:rPr>
              <a:t>, </a:t>
            </a:r>
          </a:p>
          <a:p>
            <a:pPr algn="l">
              <a:buFont typeface="Arial" panose="020B0604020202020204" pitchFamily="34" charset="0"/>
              <a:buChar char="•"/>
            </a:pPr>
            <a:r>
              <a:rPr lang="en-IN" b="0" i="0" u="none" strike="noStrike" dirty="0">
                <a:solidFill>
                  <a:srgbClr val="9AA4E7"/>
                </a:solidFill>
                <a:effectLst/>
                <a:latin typeface="IBM Plex Sans" panose="020B0503050203000203" pitchFamily="34" charset="0"/>
                <a:hlinkClick r:id="rId3"/>
              </a:rPr>
              <a:t>Recommending what shows to watch</a:t>
            </a:r>
            <a:r>
              <a:rPr lang="en-IN" b="0" i="0" dirty="0">
                <a:solidFill>
                  <a:srgbClr val="BABEC3"/>
                </a:solidFill>
                <a:effectLst/>
                <a:latin typeface="IBM Plex Sans" panose="020B0503050203000203" pitchFamily="34" charset="0"/>
              </a:rPr>
              <a:t>, </a:t>
            </a:r>
          </a:p>
          <a:p>
            <a:pPr algn="l">
              <a:buFont typeface="Arial" panose="020B0604020202020204" pitchFamily="34" charset="0"/>
              <a:buChar char="•"/>
            </a:pPr>
            <a:r>
              <a:rPr lang="en-IN" b="0" i="0" u="none" strike="noStrike" dirty="0">
                <a:solidFill>
                  <a:srgbClr val="9AA4E7"/>
                </a:solidFill>
                <a:effectLst/>
                <a:latin typeface="IBM Plex Sans" panose="020B0503050203000203" pitchFamily="34" charset="0"/>
                <a:hlinkClick r:id="rId4"/>
              </a:rPr>
              <a:t>Displaying artworks</a:t>
            </a:r>
            <a:r>
              <a:rPr lang="en-IN" b="0" i="0" dirty="0">
                <a:solidFill>
                  <a:srgbClr val="BABEC3"/>
                </a:solidFill>
                <a:effectLst/>
                <a:latin typeface="IBM Plex Sans" panose="020B0503050203000203" pitchFamily="34" charset="0"/>
              </a:rPr>
              <a:t> (that might be relatable to a viewer for each movie title). </a:t>
            </a:r>
          </a:p>
          <a:p>
            <a:pPr algn="l"/>
            <a:r>
              <a:rPr lang="en-IN" b="0" i="0" dirty="0">
                <a:solidFill>
                  <a:srgbClr val="BABEC3"/>
                </a:solidFill>
                <a:effectLst/>
                <a:latin typeface="IBM Plex Sans" panose="020B0503050203000203" pitchFamily="34" charset="0"/>
              </a:rPr>
              <a:t>The business goal with this use case is to predict what a user wants to watch before they watch it. The successful implementation of their machine learning solution will hinge on this business goal.</a:t>
            </a:r>
          </a:p>
          <a:p>
            <a:endParaRPr lang="en-US" dirty="0"/>
          </a:p>
        </p:txBody>
      </p:sp>
    </p:spTree>
    <p:extLst>
      <p:ext uri="{BB962C8B-B14F-4D97-AF65-F5344CB8AC3E}">
        <p14:creationId xmlns:p14="http://schemas.microsoft.com/office/powerpoint/2010/main" val="416021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061CB-EFF3-6715-E44C-524C95DA96A9}"/>
              </a:ext>
            </a:extLst>
          </p:cNvPr>
          <p:cNvSpPr>
            <a:spLocks noGrp="1"/>
          </p:cNvSpPr>
          <p:nvPr>
            <p:ph type="title"/>
          </p:nvPr>
        </p:nvSpPr>
        <p:spPr/>
        <p:txBody>
          <a:bodyPr>
            <a:normAutofit fontScale="90000"/>
          </a:bodyPr>
          <a:lstStyle/>
          <a:p>
            <a:r>
              <a:rPr lang="en-IN" b="1" i="0" dirty="0">
                <a:solidFill>
                  <a:srgbClr val="DEE1E4"/>
                </a:solidFill>
                <a:effectLst/>
                <a:latin typeface="IBM Plex Sans" panose="020B0503050203000203" pitchFamily="34" charset="0"/>
              </a:rPr>
              <a:t>Deploying models to production</a:t>
            </a:r>
            <a:br>
              <a:rPr lang="en-IN" b="1" i="0" dirty="0">
                <a:solidFill>
                  <a:srgbClr val="DEE1E4"/>
                </a:solidFill>
                <a:effectLst/>
                <a:latin typeface="IBM Plex Sans" panose="020B0503050203000203" pitchFamily="34" charset="0"/>
              </a:rPr>
            </a:br>
            <a:br>
              <a:rPr lang="en-IN" dirty="0"/>
            </a:br>
            <a:endParaRPr lang="en-US" dirty="0"/>
          </a:p>
        </p:txBody>
      </p:sp>
      <p:sp>
        <p:nvSpPr>
          <p:cNvPr id="3" name="Content Placeholder 2">
            <a:extLst>
              <a:ext uri="{FF2B5EF4-FFF2-40B4-BE49-F238E27FC236}">
                <a16:creationId xmlns:a16="http://schemas.microsoft.com/office/drawing/2014/main" id="{36F44E8F-ABA6-4AD3-2578-39C38ACAFB1E}"/>
              </a:ext>
            </a:extLst>
          </p:cNvPr>
          <p:cNvSpPr>
            <a:spLocks noGrp="1"/>
          </p:cNvSpPr>
          <p:nvPr>
            <p:ph idx="1"/>
          </p:nvPr>
        </p:nvSpPr>
        <p:spPr/>
        <p:txBody>
          <a:bodyPr>
            <a:normAutofit fontScale="62500" lnSpcReduction="20000"/>
          </a:bodyPr>
          <a:lstStyle/>
          <a:p>
            <a:pPr algn="l"/>
            <a:r>
              <a:rPr lang="en-IN" b="0" i="0" dirty="0">
                <a:solidFill>
                  <a:srgbClr val="BABEC3"/>
                </a:solidFill>
                <a:effectLst/>
                <a:latin typeface="IBM Plex Sans" panose="020B0503050203000203" pitchFamily="34" charset="0"/>
              </a:rPr>
              <a:t>Similar to Uber, the ML (machine learning) team at Netflix deploys models both online and offline modes. In addition to both modes, they also perform nearline deployment (where models are deployed to an online prediction service but don’t need to perform real-time inference). This mode increases the responsiveness of their system to client requests together with the online prediction service.</a:t>
            </a:r>
          </a:p>
          <a:p>
            <a:pPr algn="l"/>
            <a:r>
              <a:rPr lang="en-IN" b="0" i="0" dirty="0">
                <a:solidFill>
                  <a:srgbClr val="BABEC3"/>
                </a:solidFill>
                <a:effectLst/>
                <a:latin typeface="IBM Plex Sans" panose="020B0503050203000203" pitchFamily="34" charset="0"/>
              </a:rPr>
              <a:t>Models are trained offline by the team, validated, and deployed offline. The offline models are deployed online as a prediction service through an internal publication and subscription (or pub/sub) system. I will go into the details below.</a:t>
            </a:r>
          </a:p>
          <a:p>
            <a:pPr algn="l"/>
            <a:r>
              <a:rPr lang="en-IN" b="0" i="0" dirty="0">
                <a:solidFill>
                  <a:srgbClr val="BABEC3"/>
                </a:solidFill>
                <a:effectLst/>
                <a:latin typeface="IBM Plex Sans" panose="020B0503050203000203" pitchFamily="34" charset="0"/>
              </a:rPr>
              <a:t>In the case of personalization systems (recommendation) at Netflix, various models are trained and validated on historical viewing data during the development phase and are tested offline to see if they meet the required performance. If they do, the trained models are deployed to live A/B testing to see if they perform well in production. Results can also be computed by the models offline as batch inference depending on the need. You can learn more about the architecture of Netflix’s recommendation system </a:t>
            </a:r>
            <a:r>
              <a:rPr lang="en-IN" b="0" i="0" u="none" strike="noStrike" dirty="0">
                <a:solidFill>
                  <a:srgbClr val="9AA4E7"/>
                </a:solidFill>
                <a:effectLst/>
                <a:latin typeface="IBM Plex Sans" panose="020B0503050203000203" pitchFamily="34" charset="0"/>
                <a:hlinkClick r:id="rId2"/>
              </a:rPr>
              <a:t>here</a:t>
            </a:r>
            <a:r>
              <a:rPr lang="en-IN" b="0" i="0" dirty="0">
                <a:solidFill>
                  <a:srgbClr val="BABEC3"/>
                </a:solidFill>
                <a:effectLst/>
                <a:latin typeface="IBM Plex Sans" panose="020B0503050203000203" pitchFamily="34" charset="0"/>
              </a:rPr>
              <a:t>.</a:t>
            </a:r>
          </a:p>
          <a:p>
            <a:pPr algn="l"/>
            <a:r>
              <a:rPr lang="en-IN" b="0" i="0" dirty="0">
                <a:solidFill>
                  <a:srgbClr val="BABEC3"/>
                </a:solidFill>
                <a:effectLst/>
                <a:latin typeface="IBM Plex Sans" panose="020B0503050203000203" pitchFamily="34" charset="0"/>
              </a:rPr>
              <a:t>In terms of tools, the Netflix team built and uses </a:t>
            </a:r>
            <a:r>
              <a:rPr lang="en-IN" b="0" i="0" dirty="0" err="1">
                <a:solidFill>
                  <a:srgbClr val="BABEC3"/>
                </a:solidFill>
                <a:effectLst/>
                <a:latin typeface="IBM Plex Sans" panose="020B0503050203000203" pitchFamily="34" charset="0"/>
              </a:rPr>
              <a:t>Metaflow</a:t>
            </a:r>
            <a:r>
              <a:rPr lang="en-IN" b="0" i="0" dirty="0">
                <a:solidFill>
                  <a:srgbClr val="BABEC3"/>
                </a:solidFill>
                <a:effectLst/>
                <a:latin typeface="IBM Plex Sans" panose="020B0503050203000203" pitchFamily="34" charset="0"/>
              </a:rPr>
              <a:t>, an </a:t>
            </a:r>
            <a:r>
              <a:rPr lang="en-IN" b="0" i="0" u="none" strike="noStrike" dirty="0">
                <a:solidFill>
                  <a:srgbClr val="9AA4E7"/>
                </a:solidFill>
                <a:effectLst/>
                <a:latin typeface="IBM Plex Sans" panose="020B0503050203000203" pitchFamily="34" charset="0"/>
                <a:hlinkClick r:id="rId3"/>
              </a:rPr>
              <a:t>open-source Machine Learning framework-agnostic library</a:t>
            </a:r>
            <a:r>
              <a:rPr lang="en-IN" b="0" i="0" dirty="0">
                <a:solidFill>
                  <a:srgbClr val="BABEC3"/>
                </a:solidFill>
                <a:effectLst/>
                <a:latin typeface="IBM Plex Sans" panose="020B0503050203000203" pitchFamily="34" charset="0"/>
              </a:rPr>
              <a:t> that helps data scientists rapidly experiment by training machine learning models and effectively managing data. It offers an API that assembles ML pipelines as a </a:t>
            </a:r>
            <a:r>
              <a:rPr lang="en-IN" b="0" i="0" u="none" strike="noStrike" dirty="0">
                <a:solidFill>
                  <a:srgbClr val="9AA4E7"/>
                </a:solidFill>
                <a:effectLst/>
                <a:latin typeface="IBM Plex Sans" panose="020B0503050203000203" pitchFamily="34" charset="0"/>
                <a:hlinkClick r:id="rId4"/>
              </a:rPr>
              <a:t>DAG (directed acyclic graph)</a:t>
            </a:r>
            <a:r>
              <a:rPr lang="en-IN" b="0" i="0" dirty="0">
                <a:solidFill>
                  <a:srgbClr val="BABEC3"/>
                </a:solidFill>
                <a:effectLst/>
                <a:latin typeface="IBM Plex Sans" panose="020B0503050203000203" pitchFamily="34" charset="0"/>
              </a:rPr>
              <a:t> workflow with each node in the graph as a processing step.</a:t>
            </a:r>
          </a:p>
          <a:p>
            <a:endParaRPr lang="en-US" dirty="0"/>
          </a:p>
        </p:txBody>
      </p:sp>
    </p:spTree>
    <p:extLst>
      <p:ext uri="{BB962C8B-B14F-4D97-AF65-F5344CB8AC3E}">
        <p14:creationId xmlns:p14="http://schemas.microsoft.com/office/powerpoint/2010/main" val="2034443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MLOps Netflix ">
            <a:extLst>
              <a:ext uri="{FF2B5EF4-FFF2-40B4-BE49-F238E27FC236}">
                <a16:creationId xmlns:a16="http://schemas.microsoft.com/office/drawing/2014/main" id="{46C33270-A539-A863-52A5-7DDE1AC6C3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51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AD132-BE9B-E916-CC67-1B840AAAAA2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6CB35E9-2B80-CDA0-100B-09F6C2665891}"/>
              </a:ext>
            </a:extLst>
          </p:cNvPr>
          <p:cNvSpPr>
            <a:spLocks noGrp="1"/>
          </p:cNvSpPr>
          <p:nvPr>
            <p:ph idx="1"/>
          </p:nvPr>
        </p:nvSpPr>
        <p:spPr/>
        <p:txBody>
          <a:bodyPr>
            <a:normAutofit fontScale="77500" lnSpcReduction="20000"/>
          </a:bodyPr>
          <a:lstStyle/>
          <a:p>
            <a:pPr algn="l"/>
            <a:r>
              <a:rPr lang="en-IN" b="0" i="0" dirty="0">
                <a:solidFill>
                  <a:srgbClr val="BABEC3"/>
                </a:solidFill>
                <a:effectLst/>
                <a:latin typeface="IBM Plex Sans" panose="020B0503050203000203" pitchFamily="34" charset="0"/>
              </a:rPr>
              <a:t>Using the </a:t>
            </a:r>
            <a:r>
              <a:rPr lang="en-IN" b="0" i="0" dirty="0" err="1">
                <a:solidFill>
                  <a:srgbClr val="BABEC3"/>
                </a:solidFill>
                <a:effectLst/>
                <a:latin typeface="IBM Plex Sans" panose="020B0503050203000203" pitchFamily="34" charset="0"/>
              </a:rPr>
              <a:t>Metaflow</a:t>
            </a:r>
            <a:r>
              <a:rPr lang="en-IN" b="0" i="0" dirty="0">
                <a:solidFill>
                  <a:srgbClr val="BABEC3"/>
                </a:solidFill>
                <a:effectLst/>
                <a:latin typeface="IBM Plex Sans" panose="020B0503050203000203" pitchFamily="34" charset="0"/>
              </a:rPr>
              <a:t> API, their ML workloads seamlessly interact with AWS Cloud infrastructure services such as storage and compute, Netflix’s development notebooks (</a:t>
            </a:r>
            <a:r>
              <a:rPr lang="en-IN" b="0" i="0" u="none" strike="noStrike" dirty="0">
                <a:solidFill>
                  <a:srgbClr val="9AA4E7"/>
                </a:solidFill>
                <a:effectLst/>
                <a:latin typeface="IBM Plex Sans" panose="020B0503050203000203" pitchFamily="34" charset="0"/>
                <a:hlinkClick r:id="rId2"/>
              </a:rPr>
              <a:t>Polynote</a:t>
            </a:r>
            <a:r>
              <a:rPr lang="en-IN" b="0" i="0" dirty="0">
                <a:solidFill>
                  <a:srgbClr val="BABEC3"/>
                </a:solidFill>
                <a:effectLst/>
                <a:latin typeface="IBM Plex Sans" panose="020B0503050203000203" pitchFamily="34" charset="0"/>
              </a:rPr>
              <a:t>), and other user interfaces – all through a series of steps called “flow”.</a:t>
            </a:r>
          </a:p>
          <a:p>
            <a:pPr algn="l"/>
            <a:r>
              <a:rPr lang="en-IN" b="0" i="0" dirty="0">
                <a:solidFill>
                  <a:srgbClr val="BABEC3"/>
                </a:solidFill>
                <a:effectLst/>
                <a:latin typeface="IBM Plex Sans" panose="020B0503050203000203" pitchFamily="34" charset="0"/>
              </a:rPr>
              <a:t>For </a:t>
            </a:r>
            <a:r>
              <a:rPr lang="en-IN" b="1" i="0" dirty="0">
                <a:solidFill>
                  <a:srgbClr val="BABEC3"/>
                </a:solidFill>
                <a:effectLst/>
                <a:latin typeface="IBM Plex Sans" panose="020B0503050203000203" pitchFamily="34" charset="0"/>
              </a:rPr>
              <a:t>scheduling model training jobs</a:t>
            </a:r>
            <a:r>
              <a:rPr lang="en-IN" b="0" i="0" dirty="0">
                <a:solidFill>
                  <a:srgbClr val="BABEC3"/>
                </a:solidFill>
                <a:effectLst/>
                <a:latin typeface="IBM Plex Sans" panose="020B0503050203000203" pitchFamily="34" charset="0"/>
              </a:rPr>
              <a:t>, Meson is the internal orchestration engine used by the Netflix team for workflow orchestration when moving models from development to production for scheduling model training jobs. It also ensures models don’t get stale in production and continuously perform online learning for dynamic workloads.</a:t>
            </a:r>
          </a:p>
          <a:p>
            <a:pPr algn="l"/>
            <a:r>
              <a:rPr lang="en-IN" b="0" i="0" dirty="0">
                <a:solidFill>
                  <a:srgbClr val="BABEC3"/>
                </a:solidFill>
                <a:effectLst/>
                <a:latin typeface="IBM Plex Sans" panose="020B0503050203000203" pitchFamily="34" charset="0"/>
              </a:rPr>
              <a:t>The Meson engine integrates with Mesos (which is their infrastructure engine for cluster management), performs</a:t>
            </a:r>
            <a:r>
              <a:rPr lang="en-IN" b="1" i="0" dirty="0">
                <a:solidFill>
                  <a:srgbClr val="BABEC3"/>
                </a:solidFill>
                <a:effectLst/>
                <a:latin typeface="IBM Plex Sans" panose="020B0503050203000203" pitchFamily="34" charset="0"/>
              </a:rPr>
              <a:t> job scheduling, submits training ETL (extract transform and load) jobs</a:t>
            </a:r>
            <a:r>
              <a:rPr lang="en-IN" b="0" i="0" dirty="0">
                <a:solidFill>
                  <a:srgbClr val="BABEC3"/>
                </a:solidFill>
                <a:effectLst/>
                <a:latin typeface="IBM Plex Sans" panose="020B0503050203000203" pitchFamily="34" charset="0"/>
              </a:rPr>
              <a:t> to Spark clusters and provides active monitoring and logging of these workflows and metrics around the workflow. </a:t>
            </a:r>
          </a:p>
          <a:p>
            <a:pPr algn="l"/>
            <a:r>
              <a:rPr lang="en-IN" b="0" i="0" dirty="0">
                <a:solidFill>
                  <a:srgbClr val="BABEC3"/>
                </a:solidFill>
                <a:effectLst/>
                <a:latin typeface="IBM Plex Sans" panose="020B0503050203000203" pitchFamily="34" charset="0"/>
              </a:rPr>
              <a:t>Meson integrates with an internal </a:t>
            </a:r>
            <a:r>
              <a:rPr lang="en-IN" b="1" i="0" dirty="0">
                <a:solidFill>
                  <a:srgbClr val="BABEC3"/>
                </a:solidFill>
                <a:effectLst/>
                <a:latin typeface="IBM Plex Sans" panose="020B0503050203000203" pitchFamily="34" charset="0"/>
              </a:rPr>
              <a:t>model lifecycle management system</a:t>
            </a:r>
            <a:r>
              <a:rPr lang="en-IN" b="0" i="0" dirty="0">
                <a:solidFill>
                  <a:srgbClr val="BABEC3"/>
                </a:solidFill>
                <a:effectLst/>
                <a:latin typeface="IBM Plex Sans" panose="020B0503050203000203" pitchFamily="34" charset="0"/>
              </a:rPr>
              <a:t> (called </a:t>
            </a:r>
            <a:r>
              <a:rPr lang="en-IN" b="0" i="0" u="none" strike="noStrike" dirty="0">
                <a:solidFill>
                  <a:srgbClr val="9AA4E7"/>
                </a:solidFill>
                <a:effectLst/>
                <a:latin typeface="IBM Plex Sans" panose="020B0503050203000203" pitchFamily="34" charset="0"/>
                <a:hlinkClick r:id="rId3"/>
              </a:rPr>
              <a:t>Runway</a:t>
            </a:r>
            <a:r>
              <a:rPr lang="en-IN" b="0" i="0" dirty="0">
                <a:solidFill>
                  <a:srgbClr val="BABEC3"/>
                </a:solidFill>
                <a:effectLst/>
                <a:latin typeface="IBM Plex Sans" panose="020B0503050203000203" pitchFamily="34" charset="0"/>
              </a:rPr>
              <a:t>) to deploy training pipelines to production, rapid prototyping, and testing out new models.</a:t>
            </a:r>
          </a:p>
          <a:p>
            <a:endParaRPr lang="en-US" dirty="0"/>
          </a:p>
        </p:txBody>
      </p:sp>
    </p:spTree>
    <p:extLst>
      <p:ext uri="{BB962C8B-B14F-4D97-AF65-F5344CB8AC3E}">
        <p14:creationId xmlns:p14="http://schemas.microsoft.com/office/powerpoint/2010/main" val="3302655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MLOps Netflix">
            <a:extLst>
              <a:ext uri="{FF2B5EF4-FFF2-40B4-BE49-F238E27FC236}">
                <a16:creationId xmlns:a16="http://schemas.microsoft.com/office/drawing/2014/main" id="{3DAE59F6-2C78-761B-781B-DDA786E4B5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8613"/>
            <a:ext cx="12192000" cy="620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5670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041F2-9749-7E68-BF80-4972314A03D4}"/>
              </a:ext>
            </a:extLst>
          </p:cNvPr>
          <p:cNvSpPr>
            <a:spLocks noGrp="1"/>
          </p:cNvSpPr>
          <p:nvPr>
            <p:ph type="title"/>
          </p:nvPr>
        </p:nvSpPr>
        <p:spPr/>
        <p:txBody>
          <a:bodyPr>
            <a:normAutofit fontScale="90000"/>
          </a:bodyPr>
          <a:lstStyle/>
          <a:p>
            <a:r>
              <a:rPr lang="en-IN" b="1" i="0" dirty="0">
                <a:solidFill>
                  <a:srgbClr val="DEE1E4"/>
                </a:solidFill>
                <a:effectLst/>
                <a:latin typeface="IBM Plex Sans" panose="020B0503050203000203" pitchFamily="34" charset="0"/>
              </a:rPr>
              <a:t>Monitoring model’s performance in production</a:t>
            </a:r>
            <a:br>
              <a:rPr lang="en-IN" b="1" i="0" dirty="0">
                <a:solidFill>
                  <a:srgbClr val="DEE1E4"/>
                </a:solidFill>
                <a:effectLst/>
                <a:latin typeface="IBM Plex Sans" panose="020B0503050203000203" pitchFamily="34" charset="0"/>
              </a:rPr>
            </a:br>
            <a:endParaRPr lang="en-US" dirty="0"/>
          </a:p>
        </p:txBody>
      </p:sp>
      <p:sp>
        <p:nvSpPr>
          <p:cNvPr id="3" name="Content Placeholder 2">
            <a:extLst>
              <a:ext uri="{FF2B5EF4-FFF2-40B4-BE49-F238E27FC236}">
                <a16:creationId xmlns:a16="http://schemas.microsoft.com/office/drawing/2014/main" id="{DD9CE37E-753E-807A-7947-74BC42E2D15C}"/>
              </a:ext>
            </a:extLst>
          </p:cNvPr>
          <p:cNvSpPr>
            <a:spLocks noGrp="1"/>
          </p:cNvSpPr>
          <p:nvPr>
            <p:ph idx="1"/>
          </p:nvPr>
        </p:nvSpPr>
        <p:spPr/>
        <p:txBody>
          <a:bodyPr>
            <a:normAutofit fontScale="70000" lnSpcReduction="20000"/>
          </a:bodyPr>
          <a:lstStyle/>
          <a:p>
            <a:pPr algn="l"/>
            <a:r>
              <a:rPr lang="en-IN" b="0" i="0" dirty="0">
                <a:solidFill>
                  <a:srgbClr val="BABEC3"/>
                </a:solidFill>
                <a:effectLst/>
                <a:latin typeface="IBM Plex Sans" panose="020B0503050203000203" pitchFamily="34" charset="0"/>
              </a:rPr>
              <a:t>Netflix uses internal automated monitoring and alerting tools to </a:t>
            </a:r>
            <a:r>
              <a:rPr lang="en-IN" b="0" i="0" u="none" strike="noStrike" dirty="0">
                <a:solidFill>
                  <a:srgbClr val="9AA4E7"/>
                </a:solidFill>
                <a:effectLst/>
                <a:latin typeface="IBM Plex Sans" panose="020B0503050203000203" pitchFamily="34" charset="0"/>
                <a:hlinkClick r:id="rId2"/>
              </a:rPr>
              <a:t>monitor bad data quality</a:t>
            </a:r>
            <a:r>
              <a:rPr lang="en-IN" b="0" i="0" dirty="0">
                <a:solidFill>
                  <a:srgbClr val="BABEC3"/>
                </a:solidFill>
                <a:effectLst/>
                <a:latin typeface="IBM Plex Sans" panose="020B0503050203000203" pitchFamily="34" charset="0"/>
              </a:rPr>
              <a:t> generated through the aggregation of online features from the client-side before it’s fed to their recommendation service so that data drift can be detected. </a:t>
            </a:r>
          </a:p>
          <a:p>
            <a:pPr algn="l"/>
            <a:r>
              <a:rPr lang="en-IN" b="0" i="0" dirty="0">
                <a:solidFill>
                  <a:srgbClr val="BABEC3"/>
                </a:solidFill>
                <a:effectLst/>
                <a:latin typeface="IBM Plex Sans" panose="020B0503050203000203" pitchFamily="34" charset="0"/>
              </a:rPr>
              <a:t>Netflix uses an internal tool called </a:t>
            </a:r>
            <a:r>
              <a:rPr lang="en-IN" b="0" i="1" dirty="0">
                <a:solidFill>
                  <a:srgbClr val="BABEC3"/>
                </a:solidFill>
                <a:effectLst/>
                <a:latin typeface="IBM Plex Sans" panose="020B0503050203000203" pitchFamily="34" charset="0"/>
              </a:rPr>
              <a:t>Runway</a:t>
            </a:r>
            <a:r>
              <a:rPr lang="en-IN" b="0" i="0" dirty="0">
                <a:solidFill>
                  <a:srgbClr val="BABEC3"/>
                </a:solidFill>
                <a:effectLst/>
                <a:latin typeface="IBM Plex Sans" panose="020B0503050203000203" pitchFamily="34" charset="0"/>
              </a:rPr>
              <a:t> to monitor and alert the ML teams for models that are stale in production. For monitoring the model performance in case of recommendation, the ground truth data (which is whether or not a user plays a recommended video) is collected and compared to the outcomes of the model to track its performance.</a:t>
            </a:r>
          </a:p>
          <a:p>
            <a:pPr algn="l"/>
            <a:r>
              <a:rPr lang="en-IN" b="0" i="1" dirty="0">
                <a:solidFill>
                  <a:srgbClr val="BABEC3"/>
                </a:solidFill>
                <a:effectLst/>
                <a:latin typeface="IBM Plex Sans" panose="020B0503050203000203" pitchFamily="34" charset="0"/>
              </a:rPr>
              <a:t>Runway</a:t>
            </a:r>
            <a:r>
              <a:rPr lang="en-IN" b="0" i="0" dirty="0">
                <a:solidFill>
                  <a:srgbClr val="BABEC3"/>
                </a:solidFill>
                <a:effectLst/>
                <a:latin typeface="IBM Plex Sans" panose="020B0503050203000203" pitchFamily="34" charset="0"/>
              </a:rPr>
              <a:t> also keeps a monitoring timeline of the model that includes the model publication history, alert history (including the resolution time), and model metrics. This helps the team spot model staleness (as mentioned above) and also potential problems for triaging and troubleshooting. Users can easily configure staleness alerting by setting a threshold to check for model staleness based on the comparison of the model’s prediction with the ground truth, and model metrics.</a:t>
            </a:r>
          </a:p>
          <a:p>
            <a:pPr algn="l"/>
            <a:r>
              <a:rPr lang="en-IN" b="0" i="0" dirty="0">
                <a:solidFill>
                  <a:srgbClr val="BABEC3"/>
                </a:solidFill>
                <a:effectLst/>
                <a:latin typeface="IBM Plex Sans" panose="020B0503050203000203" pitchFamily="34" charset="0"/>
              </a:rPr>
              <a:t>Using the Runway tool, the Netflix team can also visualize the application clusters that consumed a model’s prediction down to the model instance (that includes the model information) so that system metrics and model loading failures can be effectively monitored.</a:t>
            </a:r>
          </a:p>
          <a:p>
            <a:endParaRPr lang="en-US" dirty="0"/>
          </a:p>
        </p:txBody>
      </p:sp>
    </p:spTree>
    <p:extLst>
      <p:ext uri="{BB962C8B-B14F-4D97-AF65-F5344CB8AC3E}">
        <p14:creationId xmlns:p14="http://schemas.microsoft.com/office/powerpoint/2010/main" val="666104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MLOps Netflix 4">
            <a:extLst>
              <a:ext uri="{FF2B5EF4-FFF2-40B4-BE49-F238E27FC236}">
                <a16:creationId xmlns:a16="http://schemas.microsoft.com/office/drawing/2014/main" id="{184F1E88-90BA-F4AE-876A-C8574C3DA9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1787" y="141287"/>
            <a:ext cx="5105400" cy="3759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0516513-3D9E-5EF5-BD1B-BDEECEFB68D8}"/>
              </a:ext>
            </a:extLst>
          </p:cNvPr>
          <p:cNvSpPr txBox="1"/>
          <p:nvPr/>
        </p:nvSpPr>
        <p:spPr>
          <a:xfrm>
            <a:off x="2001781" y="4147180"/>
            <a:ext cx="9787448" cy="1200329"/>
          </a:xfrm>
          <a:prstGeom prst="rect">
            <a:avLst/>
          </a:prstGeom>
          <a:noFill/>
        </p:spPr>
        <p:txBody>
          <a:bodyPr wrap="square">
            <a:spAutoFit/>
          </a:bodyPr>
          <a:lstStyle/>
          <a:p>
            <a:r>
              <a:rPr lang="en-IN" b="0" i="0" dirty="0">
                <a:solidFill>
                  <a:srgbClr val="BABEC3"/>
                </a:solidFill>
                <a:effectLst/>
                <a:latin typeface="IBM Plex Sans" panose="020B0503050203000203" pitchFamily="34" charset="0"/>
              </a:rPr>
              <a:t>Beyond spotting mismatch, the tool also checks for the underlying distribution in the input data attributes (distributions are computed independently for each attribute) by comparing it with baseline data attributes (or features, as you may know) which could be data from a few days to weeks back, or the actual training data. </a:t>
            </a:r>
            <a:endParaRPr lang="en-US" dirty="0"/>
          </a:p>
        </p:txBody>
      </p:sp>
    </p:spTree>
    <p:extLst>
      <p:ext uri="{BB962C8B-B14F-4D97-AF65-F5344CB8AC3E}">
        <p14:creationId xmlns:p14="http://schemas.microsoft.com/office/powerpoint/2010/main" val="23446469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11915-EE4E-8262-86F6-262161F109C6}"/>
              </a:ext>
            </a:extLst>
          </p:cNvPr>
          <p:cNvSpPr>
            <a:spLocks noGrp="1"/>
          </p:cNvSpPr>
          <p:nvPr>
            <p:ph type="title"/>
          </p:nvPr>
        </p:nvSpPr>
        <p:spPr/>
        <p:txBody>
          <a:bodyPr>
            <a:normAutofit fontScale="90000"/>
          </a:bodyPr>
          <a:lstStyle/>
          <a:p>
            <a:r>
              <a:rPr lang="en-IN" b="1" i="0" dirty="0">
                <a:solidFill>
                  <a:srgbClr val="DEE1E4"/>
                </a:solidFill>
                <a:effectLst/>
                <a:latin typeface="IBM Plex Sans" panose="020B0503050203000203" pitchFamily="34" charset="0"/>
              </a:rPr>
              <a:t>Iteration and model lifecycle management</a:t>
            </a:r>
            <a:br>
              <a:rPr lang="en-IN" b="1" i="0" dirty="0">
                <a:solidFill>
                  <a:srgbClr val="DEE1E4"/>
                </a:solidFill>
                <a:effectLst/>
                <a:latin typeface="IBM Plex Sans" panose="020B0503050203000203" pitchFamily="34" charset="0"/>
              </a:rPr>
            </a:br>
            <a:endParaRPr lang="en-US" dirty="0"/>
          </a:p>
        </p:txBody>
      </p:sp>
      <p:sp>
        <p:nvSpPr>
          <p:cNvPr id="3" name="Content Placeholder 2">
            <a:extLst>
              <a:ext uri="{FF2B5EF4-FFF2-40B4-BE49-F238E27FC236}">
                <a16:creationId xmlns:a16="http://schemas.microsoft.com/office/drawing/2014/main" id="{4BC57EC5-DED6-E514-24B1-707A71D5B1CF}"/>
              </a:ext>
            </a:extLst>
          </p:cNvPr>
          <p:cNvSpPr>
            <a:spLocks noGrp="1"/>
          </p:cNvSpPr>
          <p:nvPr>
            <p:ph idx="1"/>
          </p:nvPr>
        </p:nvSpPr>
        <p:spPr/>
        <p:txBody>
          <a:bodyPr>
            <a:normAutofit fontScale="62500" lnSpcReduction="20000"/>
          </a:bodyPr>
          <a:lstStyle/>
          <a:p>
            <a:pPr algn="l"/>
            <a:r>
              <a:rPr lang="en-IN" b="0" i="0" dirty="0">
                <a:solidFill>
                  <a:srgbClr val="BABEC3"/>
                </a:solidFill>
                <a:effectLst/>
                <a:latin typeface="IBM Plex Sans" panose="020B0503050203000203" pitchFamily="34" charset="0"/>
              </a:rPr>
              <a:t>Thousands of machine learning models are driving Netflix’s use cases such as their personalization system, and</a:t>
            </a:r>
            <a:r>
              <a:rPr lang="en-IN" b="1" i="0" dirty="0">
                <a:solidFill>
                  <a:srgbClr val="BABEC3"/>
                </a:solidFill>
                <a:effectLst/>
                <a:latin typeface="IBM Plex Sans" panose="020B0503050203000203" pitchFamily="34" charset="0"/>
              </a:rPr>
              <a:t> Runway is used for managing all of these models in production</a:t>
            </a:r>
            <a:r>
              <a:rPr lang="en-IN" b="0" i="0" dirty="0">
                <a:solidFill>
                  <a:srgbClr val="BABEC3"/>
                </a:solidFill>
                <a:effectLst/>
                <a:latin typeface="IBM Plex Sans" panose="020B0503050203000203" pitchFamily="34" charset="0"/>
              </a:rPr>
              <a:t>.</a:t>
            </a:r>
          </a:p>
          <a:p>
            <a:pPr algn="l"/>
            <a:r>
              <a:rPr lang="en-IN" b="0" i="0" dirty="0">
                <a:solidFill>
                  <a:srgbClr val="BABEC3"/>
                </a:solidFill>
                <a:effectLst/>
                <a:latin typeface="IBM Plex Sans" panose="020B0503050203000203" pitchFamily="34" charset="0"/>
              </a:rPr>
              <a:t>Runway—Netflix’s model lifecycle management system—provides a store to keep track of model-related information, including artifacts and the model lineage. According to </a:t>
            </a:r>
            <a:r>
              <a:rPr lang="en-IN" b="0" i="0" dirty="0" err="1">
                <a:solidFill>
                  <a:srgbClr val="BABEC3"/>
                </a:solidFill>
                <a:effectLst/>
                <a:latin typeface="IBM Plex Sans" panose="020B0503050203000203" pitchFamily="34" charset="0"/>
              </a:rPr>
              <a:t>Liping</a:t>
            </a:r>
            <a:r>
              <a:rPr lang="en-IN" b="0" i="0" dirty="0">
                <a:solidFill>
                  <a:srgbClr val="BABEC3"/>
                </a:solidFill>
                <a:effectLst/>
                <a:latin typeface="IBM Plex Sans" panose="020B0503050203000203" pitchFamily="34" charset="0"/>
              </a:rPr>
              <a:t> Peng, a Senior Software Engineer part of Netflix’s Personalization Infrastructure team, Runway also </a:t>
            </a:r>
            <a:r>
              <a:rPr lang="en-IN" b="0" i="0" u="none" strike="noStrike" dirty="0">
                <a:solidFill>
                  <a:srgbClr val="9AA4E7"/>
                </a:solidFill>
                <a:effectLst/>
                <a:latin typeface="IBM Plex Sans" panose="020B0503050203000203" pitchFamily="34" charset="0"/>
                <a:hlinkClick r:id="rId2"/>
              </a:rPr>
              <a:t>provides the ML team with a user interface</a:t>
            </a:r>
            <a:r>
              <a:rPr lang="en-IN" b="0" i="0" dirty="0">
                <a:solidFill>
                  <a:srgbClr val="BABEC3"/>
                </a:solidFill>
                <a:effectLst/>
                <a:latin typeface="IBM Plex Sans" panose="020B0503050203000203" pitchFamily="34" charset="0"/>
              </a:rPr>
              <a:t> to search and visualize model structure and metadata to easily understand models in production, or about to be deployed to production.</a:t>
            </a:r>
          </a:p>
          <a:p>
            <a:pPr algn="l"/>
            <a:r>
              <a:rPr lang="en-IN" b="0" i="0" dirty="0">
                <a:solidFill>
                  <a:srgbClr val="BABEC3"/>
                </a:solidFill>
                <a:effectLst/>
                <a:latin typeface="IBM Plex Sans" panose="020B0503050203000203" pitchFamily="34" charset="0"/>
              </a:rPr>
              <a:t>Management is also made easier as you can debug and troubleshoot models thanks to seamless navigation within the Runway page, and the integration with other Netflix systems. The tool also provides a role-based view of models in production and those that are unused – this again makes model management easier.</a:t>
            </a:r>
          </a:p>
          <a:p>
            <a:pPr algn="l"/>
            <a:r>
              <a:rPr lang="en-IN" b="0" i="0" dirty="0">
                <a:solidFill>
                  <a:srgbClr val="BABEC3"/>
                </a:solidFill>
                <a:effectLst/>
                <a:latin typeface="IBM Plex Sans" panose="020B0503050203000203" pitchFamily="34" charset="0"/>
              </a:rPr>
              <a:t>Netflix also has systems in place that perform fact logging. Their ML teams can keep training and testing models with new data offline.</a:t>
            </a:r>
          </a:p>
          <a:p>
            <a:pPr algn="l"/>
            <a:r>
              <a:rPr lang="en-IN" b="0" i="0" dirty="0">
                <a:solidFill>
                  <a:srgbClr val="BABEC3"/>
                </a:solidFill>
                <a:effectLst/>
                <a:latin typeface="IBM Plex Sans" panose="020B0503050203000203" pitchFamily="34" charset="0"/>
              </a:rPr>
              <a:t>The Netflix team works with an in-house A/B testing framework (which collects metadata on the test so teams can easily search and compare tests). It’s used to test and track if the model deployed and used by real people solves the actual business problem it was intended for. (</a:t>
            </a:r>
            <a:r>
              <a:rPr lang="en-IN" b="0" i="0" u="none" strike="noStrike" dirty="0">
                <a:solidFill>
                  <a:srgbClr val="9AA4E7"/>
                </a:solidFill>
                <a:effectLst/>
                <a:latin typeface="IBM Plex Sans" panose="020B0503050203000203" pitchFamily="34" charset="0"/>
                <a:hlinkClick r:id="rId3"/>
              </a:rPr>
              <a:t>Source</a:t>
            </a:r>
            <a:r>
              <a:rPr lang="en-IN" b="0" i="0" dirty="0">
                <a:solidFill>
                  <a:srgbClr val="BABEC3"/>
                </a:solidFill>
                <a:effectLst/>
                <a:latin typeface="IBM Plex Sans" panose="020B0503050203000203" pitchFamily="34" charset="0"/>
              </a:rPr>
              <a:t>)</a:t>
            </a:r>
          </a:p>
          <a:p>
            <a:endParaRPr lang="en-US" dirty="0"/>
          </a:p>
        </p:txBody>
      </p:sp>
    </p:spTree>
    <p:extLst>
      <p:ext uri="{BB962C8B-B14F-4D97-AF65-F5344CB8AC3E}">
        <p14:creationId xmlns:p14="http://schemas.microsoft.com/office/powerpoint/2010/main" val="1637720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19DA-C314-C3BB-8C42-C989DD230D8D}"/>
              </a:ext>
            </a:extLst>
          </p:cNvPr>
          <p:cNvSpPr>
            <a:spLocks noGrp="1"/>
          </p:cNvSpPr>
          <p:nvPr>
            <p:ph type="title"/>
          </p:nvPr>
        </p:nvSpPr>
        <p:spPr/>
        <p:txBody>
          <a:bodyPr>
            <a:normAutofit fontScale="90000"/>
          </a:bodyPr>
          <a:lstStyle/>
          <a:p>
            <a:r>
              <a:rPr lang="en-IN" b="1" i="0" dirty="0">
                <a:solidFill>
                  <a:srgbClr val="DEE1E4"/>
                </a:solidFill>
                <a:effectLst/>
                <a:latin typeface="IBM Plex Sans" panose="020B0503050203000203" pitchFamily="34" charset="0"/>
              </a:rPr>
              <a:t>Model governance to explain and audit model usage</a:t>
            </a:r>
            <a:br>
              <a:rPr lang="en-IN" b="1" i="0" dirty="0">
                <a:solidFill>
                  <a:srgbClr val="DEE1E4"/>
                </a:solidFill>
                <a:effectLst/>
                <a:latin typeface="IBM Plex Sans" panose="020B0503050203000203" pitchFamily="34" charset="0"/>
              </a:rPr>
            </a:br>
            <a:br>
              <a:rPr lang="en-IN" dirty="0"/>
            </a:br>
            <a:endParaRPr lang="en-US" dirty="0"/>
          </a:p>
        </p:txBody>
      </p:sp>
      <p:sp>
        <p:nvSpPr>
          <p:cNvPr id="3" name="Content Placeholder 2">
            <a:extLst>
              <a:ext uri="{FF2B5EF4-FFF2-40B4-BE49-F238E27FC236}">
                <a16:creationId xmlns:a16="http://schemas.microsoft.com/office/drawing/2014/main" id="{81DBF7D0-3AA7-9CBF-0624-7B04E7B10EFD}"/>
              </a:ext>
            </a:extLst>
          </p:cNvPr>
          <p:cNvSpPr>
            <a:spLocks noGrp="1"/>
          </p:cNvSpPr>
          <p:nvPr>
            <p:ph idx="1"/>
          </p:nvPr>
        </p:nvSpPr>
        <p:spPr/>
        <p:txBody>
          <a:bodyPr/>
          <a:lstStyle/>
          <a:p>
            <a:r>
              <a:rPr lang="en-IN" b="0" i="0" dirty="0">
                <a:solidFill>
                  <a:srgbClr val="BABEC3"/>
                </a:solidFill>
                <a:effectLst/>
                <a:latin typeface="IBM Plex Sans" panose="020B0503050203000203" pitchFamily="34" charset="0"/>
              </a:rPr>
              <a:t>Runway enables traceability by giving ML teams a way to trace model lineage through tracking of model metadata (such as DAGs, hyperparameters, and model files) and configuration instances (which can be thought of as the versions), such as pipeline run details. Through a central dashboard, the team can see what data (and features) a model was trained on, publication information, alerting and validation configuration, and prediction results.</a:t>
            </a:r>
            <a:endParaRPr lang="en-US" dirty="0"/>
          </a:p>
        </p:txBody>
      </p:sp>
    </p:spTree>
    <p:extLst>
      <p:ext uri="{BB962C8B-B14F-4D97-AF65-F5344CB8AC3E}">
        <p14:creationId xmlns:p14="http://schemas.microsoft.com/office/powerpoint/2010/main" val="2497106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D7B2C-1BAF-2F4B-CF94-C9A430C6F9B7}"/>
              </a:ext>
            </a:extLst>
          </p:cNvPr>
          <p:cNvSpPr>
            <a:spLocks noGrp="1"/>
          </p:cNvSpPr>
          <p:nvPr>
            <p:ph type="title"/>
          </p:nvPr>
        </p:nvSpPr>
        <p:spPr/>
        <p:txBody>
          <a:bodyPr>
            <a:normAutofit fontScale="90000"/>
          </a:bodyPr>
          <a:lstStyle/>
          <a:p>
            <a:r>
              <a:rPr lang="en-IN" b="1" i="0" dirty="0">
                <a:solidFill>
                  <a:srgbClr val="DEE1E4"/>
                </a:solidFill>
                <a:effectLst/>
                <a:latin typeface="IBM Plex Sans" panose="020B0503050203000203" pitchFamily="34" charset="0"/>
              </a:rPr>
              <a:t>How </a:t>
            </a:r>
            <a:r>
              <a:rPr lang="en-IN" b="1" i="0" dirty="0" err="1">
                <a:solidFill>
                  <a:srgbClr val="DEE1E4"/>
                </a:solidFill>
                <a:effectLst/>
                <a:latin typeface="IBM Plex Sans" panose="020B0503050203000203" pitchFamily="34" charset="0"/>
              </a:rPr>
              <a:t>Revolut</a:t>
            </a:r>
            <a:r>
              <a:rPr lang="en-IN" b="1" i="0" dirty="0">
                <a:solidFill>
                  <a:srgbClr val="DEE1E4"/>
                </a:solidFill>
                <a:effectLst/>
                <a:latin typeface="IBM Plex Sans" panose="020B0503050203000203" pitchFamily="34" charset="0"/>
              </a:rPr>
              <a:t> implements Machine Learning Operations (</a:t>
            </a:r>
            <a:r>
              <a:rPr lang="en-IN" b="1" i="0" dirty="0" err="1">
                <a:solidFill>
                  <a:srgbClr val="DEE1E4"/>
                </a:solidFill>
                <a:effectLst/>
                <a:latin typeface="IBM Plex Sans" panose="020B0503050203000203" pitchFamily="34" charset="0"/>
              </a:rPr>
              <a:t>MLOps</a:t>
            </a:r>
            <a:r>
              <a:rPr lang="en-IN" b="1" i="0" dirty="0">
                <a:solidFill>
                  <a:srgbClr val="DEE1E4"/>
                </a:solidFill>
                <a:effectLst/>
                <a:latin typeface="IBM Plex Sans" panose="020B0503050203000203" pitchFamily="34" charset="0"/>
              </a:rPr>
              <a:t>)</a:t>
            </a:r>
            <a:br>
              <a:rPr lang="en-IN" b="1" i="0" dirty="0">
                <a:solidFill>
                  <a:srgbClr val="DEE1E4"/>
                </a:solidFill>
                <a:effectLst/>
                <a:latin typeface="IBM Plex Sans" panose="020B0503050203000203" pitchFamily="34" charset="0"/>
              </a:rPr>
            </a:br>
            <a:endParaRPr lang="en-US" dirty="0"/>
          </a:p>
        </p:txBody>
      </p:sp>
      <p:sp>
        <p:nvSpPr>
          <p:cNvPr id="3" name="Content Placeholder 2">
            <a:extLst>
              <a:ext uri="{FF2B5EF4-FFF2-40B4-BE49-F238E27FC236}">
                <a16:creationId xmlns:a16="http://schemas.microsoft.com/office/drawing/2014/main" id="{3933FA13-E47A-DF5A-E3AA-69C6AA94F868}"/>
              </a:ext>
            </a:extLst>
          </p:cNvPr>
          <p:cNvSpPr>
            <a:spLocks noGrp="1"/>
          </p:cNvSpPr>
          <p:nvPr>
            <p:ph idx="1"/>
          </p:nvPr>
        </p:nvSpPr>
        <p:spPr/>
        <p:txBody>
          <a:bodyPr/>
          <a:lstStyle/>
          <a:p>
            <a:r>
              <a:rPr lang="en-IN" b="0" i="0" dirty="0">
                <a:solidFill>
                  <a:srgbClr val="BABEC3"/>
                </a:solidFill>
                <a:effectLst/>
                <a:latin typeface="IBM Plex Sans" panose="020B0503050203000203" pitchFamily="34" charset="0"/>
              </a:rPr>
              <a:t>As a financial service, </a:t>
            </a:r>
            <a:r>
              <a:rPr lang="en-IN" b="0" i="0" dirty="0" err="1">
                <a:solidFill>
                  <a:srgbClr val="BABEC3"/>
                </a:solidFill>
                <a:effectLst/>
                <a:latin typeface="IBM Plex Sans" panose="020B0503050203000203" pitchFamily="34" charset="0"/>
              </a:rPr>
              <a:t>Revolut</a:t>
            </a:r>
            <a:r>
              <a:rPr lang="en-IN" b="0" i="0" dirty="0">
                <a:solidFill>
                  <a:srgbClr val="BABEC3"/>
                </a:solidFill>
                <a:effectLst/>
                <a:latin typeface="IBM Plex Sans" panose="020B0503050203000203" pitchFamily="34" charset="0"/>
              </a:rPr>
              <a:t> uses machine learning to autonomously scour millions of transactions and combat fraudulent card transactions to avoid losses due to fraud and secure customer transactions.</a:t>
            </a:r>
          </a:p>
          <a:p>
            <a:r>
              <a:rPr lang="en-IN" b="0" i="0" dirty="0">
                <a:solidFill>
                  <a:srgbClr val="BABEC3"/>
                </a:solidFill>
                <a:effectLst/>
                <a:latin typeface="IBM Plex Sans" panose="020B0503050203000203" pitchFamily="34" charset="0"/>
              </a:rPr>
              <a:t>The card fraud prevention system that </a:t>
            </a:r>
            <a:r>
              <a:rPr lang="en-IN" b="0" i="0" dirty="0" err="1">
                <a:solidFill>
                  <a:srgbClr val="BABEC3"/>
                </a:solidFill>
                <a:effectLst/>
                <a:latin typeface="IBM Plex Sans" panose="020B0503050203000203" pitchFamily="34" charset="0"/>
              </a:rPr>
              <a:t>Revolut</a:t>
            </a:r>
            <a:r>
              <a:rPr lang="en-IN" b="0" i="0" dirty="0">
                <a:solidFill>
                  <a:srgbClr val="BABEC3"/>
                </a:solidFill>
                <a:effectLst/>
                <a:latin typeface="IBM Plex Sans" panose="020B0503050203000203" pitchFamily="34" charset="0"/>
              </a:rPr>
              <a:t> built is tagged Sherlock, and the completely </a:t>
            </a:r>
            <a:r>
              <a:rPr lang="en-IN" b="1" i="0" dirty="0">
                <a:solidFill>
                  <a:srgbClr val="BABEC3"/>
                </a:solidFill>
                <a:effectLst/>
                <a:latin typeface="IBM Plex Sans" panose="020B0503050203000203" pitchFamily="34" charset="0"/>
              </a:rPr>
              <a:t>serverless</a:t>
            </a:r>
            <a:r>
              <a:rPr lang="en-IN" dirty="0">
                <a:solidFill>
                  <a:srgbClr val="BABEC3"/>
                </a:solidFill>
                <a:latin typeface="IBM Plex Sans" panose="020B0503050203000203" pitchFamily="34" charset="0"/>
              </a:rPr>
              <a:t>.</a:t>
            </a:r>
            <a:endParaRPr lang="en-US" dirty="0"/>
          </a:p>
        </p:txBody>
      </p:sp>
    </p:spTree>
    <p:extLst>
      <p:ext uri="{BB962C8B-B14F-4D97-AF65-F5344CB8AC3E}">
        <p14:creationId xmlns:p14="http://schemas.microsoft.com/office/powerpoint/2010/main" val="1072536630"/>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MLOps Netflix">
            <a:extLst>
              <a:ext uri="{FF2B5EF4-FFF2-40B4-BE49-F238E27FC236}">
                <a16:creationId xmlns:a16="http://schemas.microsoft.com/office/drawing/2014/main" id="{77AF0EE2-2098-EE9A-BE9F-78D2E87DB0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8575"/>
            <a:ext cx="12192000" cy="680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46673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B12B1-CAC3-14B9-5B97-941985E6D80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11FD6B5-47C9-E08B-289E-69EA8082239B}"/>
              </a:ext>
            </a:extLst>
          </p:cNvPr>
          <p:cNvSpPr>
            <a:spLocks noGrp="1"/>
          </p:cNvSpPr>
          <p:nvPr>
            <p:ph idx="1"/>
          </p:nvPr>
        </p:nvSpPr>
        <p:spPr/>
        <p:txBody>
          <a:bodyPr/>
          <a:lstStyle/>
          <a:p>
            <a:r>
              <a:rPr lang="en-IN" b="0" i="0" dirty="0">
                <a:solidFill>
                  <a:srgbClr val="BABEC3"/>
                </a:solidFill>
                <a:effectLst/>
                <a:latin typeface="IBM Plex Sans" panose="020B0503050203000203" pitchFamily="34" charset="0"/>
              </a:rPr>
              <a:t>The Netflix team also audits the quality of data being generated from the client-side using </a:t>
            </a:r>
            <a:r>
              <a:rPr lang="en-IN" b="0" i="0" dirty="0" err="1">
                <a:solidFill>
                  <a:srgbClr val="BABEC3"/>
                </a:solidFill>
                <a:effectLst/>
                <a:latin typeface="IBM Plex Sans" panose="020B0503050203000203" pitchFamily="34" charset="0"/>
              </a:rPr>
              <a:t>SparkSQL</a:t>
            </a:r>
            <a:r>
              <a:rPr lang="en-IN" b="0" i="0" dirty="0">
                <a:solidFill>
                  <a:srgbClr val="BABEC3"/>
                </a:solidFill>
                <a:effectLst/>
                <a:latin typeface="IBM Plex Sans" panose="020B0503050203000203" pitchFamily="34" charset="0"/>
              </a:rPr>
              <a:t> and internal auditing libraries that audit individual attributes for a dataset, letting the team set a threshold for alerting and triaging. For example, when an anomaly is detected in the average duration that content is played, the developer team should get an alert for auditing.</a:t>
            </a:r>
            <a:endParaRPr lang="en-US" dirty="0"/>
          </a:p>
        </p:txBody>
      </p:sp>
    </p:spTree>
    <p:extLst>
      <p:ext uri="{BB962C8B-B14F-4D97-AF65-F5344CB8AC3E}">
        <p14:creationId xmlns:p14="http://schemas.microsoft.com/office/powerpoint/2010/main" val="36323722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DoorDash MLOps">
            <a:extLst>
              <a:ext uri="{FF2B5EF4-FFF2-40B4-BE49-F238E27FC236}">
                <a16:creationId xmlns:a16="http://schemas.microsoft.com/office/drawing/2014/main" id="{0D6D4FAA-90D7-5DCD-35FE-2241278179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3115" y="399143"/>
            <a:ext cx="3606800" cy="2032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E78C2A7-D513-2986-D782-F80AD78C7814}"/>
              </a:ext>
            </a:extLst>
          </p:cNvPr>
          <p:cNvSpPr txBox="1"/>
          <p:nvPr/>
        </p:nvSpPr>
        <p:spPr>
          <a:xfrm>
            <a:off x="2242458" y="3134196"/>
            <a:ext cx="6096000" cy="2031325"/>
          </a:xfrm>
          <a:prstGeom prst="rect">
            <a:avLst/>
          </a:prstGeom>
          <a:noFill/>
        </p:spPr>
        <p:txBody>
          <a:bodyPr wrap="square">
            <a:spAutoFit/>
          </a:bodyPr>
          <a:lstStyle/>
          <a:p>
            <a:r>
              <a:rPr lang="en-IN" b="0" i="0" dirty="0" err="1">
                <a:solidFill>
                  <a:srgbClr val="BABEC3"/>
                </a:solidFill>
                <a:effectLst/>
                <a:latin typeface="IBM Plex Sans" panose="020B0503050203000203" pitchFamily="34" charset="0"/>
              </a:rPr>
              <a:t>DoorDash</a:t>
            </a:r>
            <a:r>
              <a:rPr lang="en-IN" b="0" i="0" dirty="0">
                <a:solidFill>
                  <a:srgbClr val="BABEC3"/>
                </a:solidFill>
                <a:effectLst/>
                <a:latin typeface="IBM Plex Sans" panose="020B0503050203000203" pitchFamily="34" charset="0"/>
              </a:rPr>
              <a:t> is a technology company that’s focused on being the last mile logistics layer in every city. It does this by empowering local businesses to offer delivery, connecting them with consumers looking for delivery, and dashers who are the delivery personnel.</a:t>
            </a:r>
          </a:p>
          <a:p>
            <a:endParaRPr lang="en-IN" dirty="0">
              <a:solidFill>
                <a:srgbClr val="BABEC3"/>
              </a:solidFill>
              <a:latin typeface="IBM Plex Sans" panose="020B0503050203000203" pitchFamily="34" charset="0"/>
            </a:endParaRPr>
          </a:p>
          <a:p>
            <a:r>
              <a:rPr lang="en-IN" dirty="0">
                <a:solidFill>
                  <a:srgbClr val="BABEC3"/>
                </a:solidFill>
                <a:latin typeface="IBM Plex Sans" panose="020B0503050203000203" pitchFamily="34" charset="0"/>
              </a:rPr>
              <a:t>- </a:t>
            </a:r>
            <a:r>
              <a:rPr lang="en-IN" b="0" i="0" u="none" strike="noStrike" dirty="0">
                <a:solidFill>
                  <a:srgbClr val="9AA4E7"/>
                </a:solidFill>
                <a:effectLst/>
                <a:latin typeface="IBM Plex Sans" panose="020B0503050203000203" pitchFamily="34" charset="0"/>
                <a:hlinkClick r:id="rId3"/>
              </a:rPr>
              <a:t>Raghav Ramesh (engineering manager at DoorDash)</a:t>
            </a:r>
            <a:endParaRPr lang="en-US" dirty="0"/>
          </a:p>
        </p:txBody>
      </p:sp>
    </p:spTree>
    <p:extLst>
      <p:ext uri="{BB962C8B-B14F-4D97-AF65-F5344CB8AC3E}">
        <p14:creationId xmlns:p14="http://schemas.microsoft.com/office/powerpoint/2010/main" val="18180039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54797-D632-926E-1E8B-59A94A5385D5}"/>
              </a:ext>
            </a:extLst>
          </p:cNvPr>
          <p:cNvSpPr>
            <a:spLocks noGrp="1"/>
          </p:cNvSpPr>
          <p:nvPr>
            <p:ph type="title"/>
          </p:nvPr>
        </p:nvSpPr>
        <p:spPr/>
        <p:txBody>
          <a:bodyPr>
            <a:normAutofit fontScale="90000"/>
          </a:bodyPr>
          <a:lstStyle/>
          <a:p>
            <a:r>
              <a:rPr lang="en-IN" b="1" i="0" dirty="0">
                <a:solidFill>
                  <a:srgbClr val="DEE1E4"/>
                </a:solidFill>
                <a:effectLst/>
                <a:latin typeface="IBM Plex Sans" panose="020B0503050203000203" pitchFamily="34" charset="0"/>
              </a:rPr>
              <a:t>How </a:t>
            </a:r>
            <a:r>
              <a:rPr lang="en-IN" b="1" i="0" dirty="0" err="1">
                <a:solidFill>
                  <a:srgbClr val="DEE1E4"/>
                </a:solidFill>
                <a:effectLst/>
                <a:latin typeface="IBM Plex Sans" panose="020B0503050203000203" pitchFamily="34" charset="0"/>
              </a:rPr>
              <a:t>DoorDash</a:t>
            </a:r>
            <a:r>
              <a:rPr lang="en-IN" b="1" i="0" dirty="0">
                <a:solidFill>
                  <a:srgbClr val="DEE1E4"/>
                </a:solidFill>
                <a:effectLst/>
                <a:latin typeface="IBM Plex Sans" panose="020B0503050203000203" pitchFamily="34" charset="0"/>
              </a:rPr>
              <a:t> implements Machine Learning Operations (</a:t>
            </a:r>
            <a:r>
              <a:rPr lang="en-IN" b="1" i="0" dirty="0" err="1">
                <a:solidFill>
                  <a:srgbClr val="DEE1E4"/>
                </a:solidFill>
                <a:effectLst/>
                <a:latin typeface="IBM Plex Sans" panose="020B0503050203000203" pitchFamily="34" charset="0"/>
              </a:rPr>
              <a:t>MLOps</a:t>
            </a:r>
            <a:r>
              <a:rPr lang="en-IN" b="1" i="0" dirty="0">
                <a:solidFill>
                  <a:srgbClr val="DEE1E4"/>
                </a:solidFill>
                <a:effectLst/>
                <a:latin typeface="IBM Plex Sans" panose="020B0503050203000203" pitchFamily="34" charset="0"/>
              </a:rPr>
              <a:t>)</a:t>
            </a:r>
            <a:br>
              <a:rPr lang="en-IN" b="1" i="0" dirty="0">
                <a:solidFill>
                  <a:srgbClr val="DEE1E4"/>
                </a:solidFill>
                <a:effectLst/>
                <a:latin typeface="IBM Plex Sans" panose="020B0503050203000203" pitchFamily="34" charset="0"/>
              </a:rPr>
            </a:br>
            <a:endParaRPr lang="en-US" dirty="0"/>
          </a:p>
        </p:txBody>
      </p:sp>
      <p:sp>
        <p:nvSpPr>
          <p:cNvPr id="3" name="Content Placeholder 2">
            <a:extLst>
              <a:ext uri="{FF2B5EF4-FFF2-40B4-BE49-F238E27FC236}">
                <a16:creationId xmlns:a16="http://schemas.microsoft.com/office/drawing/2014/main" id="{A2E860D6-17CE-C148-4AD5-118C624FBB3A}"/>
              </a:ext>
            </a:extLst>
          </p:cNvPr>
          <p:cNvSpPr>
            <a:spLocks noGrp="1"/>
          </p:cNvSpPr>
          <p:nvPr>
            <p:ph idx="1"/>
          </p:nvPr>
        </p:nvSpPr>
        <p:spPr/>
        <p:txBody>
          <a:bodyPr>
            <a:normAutofit fontScale="92500" lnSpcReduction="20000"/>
          </a:bodyPr>
          <a:lstStyle/>
          <a:p>
            <a:pPr algn="l"/>
            <a:r>
              <a:rPr lang="en-IN" b="0" i="0" dirty="0" err="1">
                <a:solidFill>
                  <a:srgbClr val="BABEC3"/>
                </a:solidFill>
                <a:effectLst/>
                <a:latin typeface="IBM Plex Sans" panose="020B0503050203000203" pitchFamily="34" charset="0"/>
              </a:rPr>
              <a:t>DoorDash</a:t>
            </a:r>
            <a:r>
              <a:rPr lang="en-IN" b="0" i="0" dirty="0">
                <a:solidFill>
                  <a:srgbClr val="BABEC3"/>
                </a:solidFill>
                <a:effectLst/>
                <a:latin typeface="IBM Plex Sans" panose="020B0503050203000203" pitchFamily="34" charset="0"/>
              </a:rPr>
              <a:t> uses Machine Learning for several cases that are intended to optimize the experience of dashers, merchants, and consumers. </a:t>
            </a:r>
          </a:p>
          <a:p>
            <a:pPr algn="l"/>
            <a:r>
              <a:rPr lang="en-IN" b="0" i="0" dirty="0">
                <a:solidFill>
                  <a:srgbClr val="BABEC3"/>
                </a:solidFill>
                <a:effectLst/>
                <a:latin typeface="IBM Plex Sans" panose="020B0503050203000203" pitchFamily="34" charset="0"/>
              </a:rPr>
              <a:t>One major machine learning solution that </a:t>
            </a:r>
            <a:r>
              <a:rPr lang="en-IN" b="0" i="0" dirty="0" err="1">
                <a:solidFill>
                  <a:srgbClr val="BABEC3"/>
                </a:solidFill>
                <a:effectLst/>
                <a:latin typeface="IBM Plex Sans" panose="020B0503050203000203" pitchFamily="34" charset="0"/>
              </a:rPr>
              <a:t>DoorDash</a:t>
            </a:r>
            <a:r>
              <a:rPr lang="en-IN" b="0" i="0" dirty="0">
                <a:solidFill>
                  <a:srgbClr val="BABEC3"/>
                </a:solidFill>
                <a:effectLst/>
                <a:latin typeface="IBM Plex Sans" panose="020B0503050203000203" pitchFamily="34" charset="0"/>
              </a:rPr>
              <a:t> employs is within their internal Logistics Engine. At </a:t>
            </a:r>
            <a:r>
              <a:rPr lang="en-IN" b="0" i="0" dirty="0" err="1">
                <a:solidFill>
                  <a:srgbClr val="BABEC3"/>
                </a:solidFill>
                <a:effectLst/>
                <a:latin typeface="IBM Plex Sans" panose="020B0503050203000203" pitchFamily="34" charset="0"/>
              </a:rPr>
              <a:t>DoorDash</a:t>
            </a:r>
            <a:r>
              <a:rPr lang="en-IN" b="0" i="0" dirty="0">
                <a:solidFill>
                  <a:srgbClr val="BABEC3"/>
                </a:solidFill>
                <a:effectLst/>
                <a:latin typeface="IBM Plex Sans" panose="020B0503050203000203" pitchFamily="34" charset="0"/>
              </a:rPr>
              <a:t>, Machine Learning models power:</a:t>
            </a:r>
          </a:p>
          <a:p>
            <a:pPr algn="l">
              <a:buFont typeface="Arial" panose="020B0604020202020204" pitchFamily="34" charset="0"/>
              <a:buChar char="•"/>
            </a:pPr>
            <a:r>
              <a:rPr lang="en-IN" b="0" i="0" dirty="0">
                <a:solidFill>
                  <a:srgbClr val="BABEC3"/>
                </a:solidFill>
                <a:effectLst/>
                <a:latin typeface="IBM Plex Sans" panose="020B0503050203000203" pitchFamily="34" charset="0"/>
              </a:rPr>
              <a:t>The forecasting and balancing of supply (of dashers) with the demand (of consumers) at any given time</a:t>
            </a:r>
          </a:p>
          <a:p>
            <a:pPr algn="l">
              <a:buFont typeface="Arial" panose="020B0604020202020204" pitchFamily="34" charset="0"/>
              <a:buChar char="•"/>
            </a:pPr>
            <a:r>
              <a:rPr lang="en-IN" b="0" i="0" dirty="0">
                <a:solidFill>
                  <a:srgbClr val="BABEC3"/>
                </a:solidFill>
                <a:effectLst/>
                <a:latin typeface="IBM Plex Sans" panose="020B0503050203000203" pitchFamily="34" charset="0"/>
              </a:rPr>
              <a:t>Estimation of delivery time when a customer places an order</a:t>
            </a:r>
          </a:p>
          <a:p>
            <a:pPr algn="l">
              <a:buFont typeface="Arial" panose="020B0604020202020204" pitchFamily="34" charset="0"/>
              <a:buChar char="•"/>
            </a:pPr>
            <a:r>
              <a:rPr lang="en-IN" b="0" i="0" dirty="0">
                <a:solidFill>
                  <a:srgbClr val="BABEC3"/>
                </a:solidFill>
                <a:effectLst/>
                <a:latin typeface="IBM Plex Sans" panose="020B0503050203000203" pitchFamily="34" charset="0"/>
              </a:rPr>
              <a:t>Dynamic pricing (as in the case of Uber)</a:t>
            </a:r>
          </a:p>
          <a:p>
            <a:pPr algn="l">
              <a:buFont typeface="Arial" panose="020B0604020202020204" pitchFamily="34" charset="0"/>
              <a:buChar char="•"/>
            </a:pPr>
            <a:r>
              <a:rPr lang="en-IN" b="0" i="0" dirty="0">
                <a:solidFill>
                  <a:srgbClr val="BABEC3"/>
                </a:solidFill>
                <a:effectLst/>
                <a:latin typeface="IBM Plex Sans" panose="020B0503050203000203" pitchFamily="34" charset="0"/>
              </a:rPr>
              <a:t>Recommendations of merchants to consumers</a:t>
            </a:r>
          </a:p>
          <a:p>
            <a:pPr algn="l">
              <a:buFont typeface="Arial" panose="020B0604020202020204" pitchFamily="34" charset="0"/>
              <a:buChar char="•"/>
            </a:pPr>
            <a:r>
              <a:rPr lang="en-IN" b="0" i="0" dirty="0">
                <a:solidFill>
                  <a:srgbClr val="BABEC3"/>
                </a:solidFill>
                <a:effectLst/>
                <a:latin typeface="IBM Plex Sans" panose="020B0503050203000203" pitchFamily="34" charset="0"/>
              </a:rPr>
              <a:t>Search ranking of the best merchants for </a:t>
            </a:r>
            <a:r>
              <a:rPr lang="en-IN" b="0" i="0" dirty="0" err="1">
                <a:solidFill>
                  <a:srgbClr val="BABEC3"/>
                </a:solidFill>
                <a:effectLst/>
                <a:latin typeface="IBM Plex Sans" panose="020B0503050203000203" pitchFamily="34" charset="0"/>
              </a:rPr>
              <a:t>DoorDash</a:t>
            </a:r>
            <a:endParaRPr lang="en-IN" b="0" i="0" dirty="0">
              <a:solidFill>
                <a:srgbClr val="BABEC3"/>
              </a:solidFill>
              <a:effectLst/>
              <a:latin typeface="IBM Plex Sans" panose="020B0503050203000203" pitchFamily="34" charset="0"/>
            </a:endParaRPr>
          </a:p>
          <a:p>
            <a:endParaRPr lang="en-US" dirty="0"/>
          </a:p>
        </p:txBody>
      </p:sp>
    </p:spTree>
    <p:extLst>
      <p:ext uri="{BB962C8B-B14F-4D97-AF65-F5344CB8AC3E}">
        <p14:creationId xmlns:p14="http://schemas.microsoft.com/office/powerpoint/2010/main" val="1427314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3353D-F5AC-2887-46CE-89A2B984605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38DC303-673A-8276-AB3C-4190830AF964}"/>
              </a:ext>
            </a:extLst>
          </p:cNvPr>
          <p:cNvSpPr>
            <a:spLocks noGrp="1"/>
          </p:cNvSpPr>
          <p:nvPr>
            <p:ph idx="1"/>
          </p:nvPr>
        </p:nvSpPr>
        <p:spPr/>
        <p:txBody>
          <a:bodyPr/>
          <a:lstStyle/>
          <a:p>
            <a:pPr algn="l"/>
            <a:r>
              <a:rPr lang="en-IN" b="0" i="0" dirty="0">
                <a:solidFill>
                  <a:srgbClr val="BABEC3"/>
                </a:solidFill>
                <a:effectLst/>
                <a:latin typeface="IBM Plex Sans" panose="020B0503050203000203" pitchFamily="34" charset="0"/>
              </a:rPr>
              <a:t>As of January (2021), the </a:t>
            </a:r>
            <a:r>
              <a:rPr lang="en-IN" b="0" i="0" dirty="0" err="1">
                <a:solidFill>
                  <a:srgbClr val="BABEC3"/>
                </a:solidFill>
                <a:effectLst/>
                <a:latin typeface="IBM Plex Sans" panose="020B0503050203000203" pitchFamily="34" charset="0"/>
              </a:rPr>
              <a:t>DoorDash</a:t>
            </a:r>
            <a:r>
              <a:rPr lang="en-IN" b="0" i="0" dirty="0">
                <a:solidFill>
                  <a:srgbClr val="BABEC3"/>
                </a:solidFill>
                <a:effectLst/>
                <a:latin typeface="IBM Plex Sans" panose="020B0503050203000203" pitchFamily="34" charset="0"/>
              </a:rPr>
              <a:t> team </a:t>
            </a:r>
            <a:r>
              <a:rPr lang="en-IN" b="0" i="0" u="none" strike="noStrike" dirty="0">
                <a:solidFill>
                  <a:srgbClr val="9AA4E7"/>
                </a:solidFill>
                <a:effectLst/>
                <a:latin typeface="IBM Plex Sans" panose="020B0503050203000203" pitchFamily="34" charset="0"/>
                <a:hlinkClick r:id="rId2"/>
              </a:rPr>
              <a:t>has deployed about 38 models to production to solve</a:t>
            </a:r>
            <a:r>
              <a:rPr lang="en-IN" b="0" i="0" dirty="0">
                <a:solidFill>
                  <a:srgbClr val="BABEC3"/>
                </a:solidFill>
                <a:effectLst/>
                <a:latin typeface="IBM Plex Sans" panose="020B0503050203000203" pitchFamily="34" charset="0"/>
              </a:rPr>
              <a:t> different business problems with around 6.8 million peak predictions per second.</a:t>
            </a:r>
          </a:p>
          <a:p>
            <a:pPr algn="l"/>
            <a:r>
              <a:rPr lang="en-IN" b="0" i="0" dirty="0">
                <a:solidFill>
                  <a:srgbClr val="BABEC3"/>
                </a:solidFill>
                <a:effectLst/>
                <a:latin typeface="IBM Plex Sans" panose="020B0503050203000203" pitchFamily="34" charset="0"/>
              </a:rPr>
              <a:t>The team at </a:t>
            </a:r>
            <a:r>
              <a:rPr lang="en-IN" b="0" i="0" dirty="0" err="1">
                <a:solidFill>
                  <a:srgbClr val="BABEC3"/>
                </a:solidFill>
                <a:effectLst/>
                <a:latin typeface="IBM Plex Sans" panose="020B0503050203000203" pitchFamily="34" charset="0"/>
              </a:rPr>
              <a:t>DoorDash</a:t>
            </a:r>
            <a:r>
              <a:rPr lang="en-IN" b="0" i="0" dirty="0">
                <a:solidFill>
                  <a:srgbClr val="BABEC3"/>
                </a:solidFill>
                <a:effectLst/>
                <a:latin typeface="IBM Plex Sans" panose="020B0503050203000203" pitchFamily="34" charset="0"/>
              </a:rPr>
              <a:t> uses a centralized machine learning platform for training, serving predictions, monitoring, logging, evaluation, and so on. Their platform is heavily based on a microservice architecture.</a:t>
            </a:r>
          </a:p>
          <a:p>
            <a:endParaRPr lang="en-US" dirty="0"/>
          </a:p>
        </p:txBody>
      </p:sp>
    </p:spTree>
    <p:extLst>
      <p:ext uri="{BB962C8B-B14F-4D97-AF65-F5344CB8AC3E}">
        <p14:creationId xmlns:p14="http://schemas.microsoft.com/office/powerpoint/2010/main" val="39895726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MLOps DoorDash">
            <a:extLst>
              <a:ext uri="{FF2B5EF4-FFF2-40B4-BE49-F238E27FC236}">
                <a16:creationId xmlns:a16="http://schemas.microsoft.com/office/drawing/2014/main" id="{F027104F-BBEA-B7CB-3748-C7BC589D37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38" y="0"/>
            <a:ext cx="1202531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01739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E9C92-9CC8-7EB0-E8B1-4C15EAAFC1BF}"/>
              </a:ext>
            </a:extLst>
          </p:cNvPr>
          <p:cNvSpPr>
            <a:spLocks noGrp="1"/>
          </p:cNvSpPr>
          <p:nvPr>
            <p:ph type="title"/>
          </p:nvPr>
        </p:nvSpPr>
        <p:spPr/>
        <p:txBody>
          <a:bodyPr/>
          <a:lstStyle/>
          <a:p>
            <a:r>
              <a:rPr lang="en-IN" b="1" i="0" dirty="0">
                <a:solidFill>
                  <a:srgbClr val="DEE1E4"/>
                </a:solidFill>
                <a:effectLst/>
                <a:latin typeface="IBM Plex Sans" panose="020B0503050203000203" pitchFamily="34" charset="0"/>
              </a:rPr>
              <a:t>Deploying models to production</a:t>
            </a:r>
            <a:br>
              <a:rPr lang="en-IN" b="1" i="0" dirty="0">
                <a:solidFill>
                  <a:srgbClr val="DEE1E4"/>
                </a:solidFill>
                <a:effectLst/>
                <a:latin typeface="IBM Plex Sans" panose="020B0503050203000203" pitchFamily="34" charset="0"/>
              </a:rPr>
            </a:br>
            <a:endParaRPr lang="en-US" dirty="0"/>
          </a:p>
        </p:txBody>
      </p:sp>
      <p:sp>
        <p:nvSpPr>
          <p:cNvPr id="3" name="Content Placeholder 2">
            <a:extLst>
              <a:ext uri="{FF2B5EF4-FFF2-40B4-BE49-F238E27FC236}">
                <a16:creationId xmlns:a16="http://schemas.microsoft.com/office/drawing/2014/main" id="{660D8126-DDB3-7A96-4C07-AF4EB3C9536C}"/>
              </a:ext>
            </a:extLst>
          </p:cNvPr>
          <p:cNvSpPr>
            <a:spLocks noGrp="1"/>
          </p:cNvSpPr>
          <p:nvPr>
            <p:ph idx="1"/>
          </p:nvPr>
        </p:nvSpPr>
        <p:spPr/>
        <p:txBody>
          <a:bodyPr>
            <a:normAutofit fontScale="70000" lnSpcReduction="20000"/>
          </a:bodyPr>
          <a:lstStyle/>
          <a:p>
            <a:pPr algn="l"/>
            <a:r>
              <a:rPr lang="en-IN" b="0" i="0" dirty="0">
                <a:solidFill>
                  <a:srgbClr val="BABEC3"/>
                </a:solidFill>
                <a:effectLst/>
                <a:latin typeface="IBM Plex Sans" panose="020B0503050203000203" pitchFamily="34" charset="0"/>
              </a:rPr>
              <a:t>Machine Learning models at </a:t>
            </a:r>
            <a:r>
              <a:rPr lang="en-IN" b="0" i="0" dirty="0" err="1">
                <a:solidFill>
                  <a:srgbClr val="BABEC3"/>
                </a:solidFill>
                <a:effectLst/>
                <a:latin typeface="IBM Plex Sans" panose="020B0503050203000203" pitchFamily="34" charset="0"/>
              </a:rPr>
              <a:t>DoorDash</a:t>
            </a:r>
            <a:r>
              <a:rPr lang="en-IN" b="0" i="0" dirty="0">
                <a:solidFill>
                  <a:srgbClr val="BABEC3"/>
                </a:solidFill>
                <a:effectLst/>
                <a:latin typeface="IBM Plex Sans" panose="020B0503050203000203" pitchFamily="34" charset="0"/>
              </a:rPr>
              <a:t> are developed either for exploratory (research) reasons or production needs. Production models are often scheduled as a job in a training pipeline. The team employs external (open-source) Machine Learning frameworks, such as:</a:t>
            </a:r>
          </a:p>
          <a:p>
            <a:pPr algn="l">
              <a:buFont typeface="Arial" panose="020B0604020202020204" pitchFamily="34" charset="0"/>
              <a:buChar char="•"/>
            </a:pPr>
            <a:r>
              <a:rPr lang="en-IN" b="1" i="0" u="none" strike="noStrike" dirty="0">
                <a:solidFill>
                  <a:srgbClr val="9AA4E7"/>
                </a:solidFill>
                <a:effectLst/>
                <a:latin typeface="IBM Plex Sans" panose="020B0503050203000203" pitchFamily="34" charset="0"/>
                <a:hlinkClick r:id="rId2"/>
              </a:rPr>
              <a:t>LightGBM</a:t>
            </a:r>
            <a:r>
              <a:rPr lang="en-IN" b="0" i="0" dirty="0">
                <a:solidFill>
                  <a:srgbClr val="BABEC3"/>
                </a:solidFill>
                <a:effectLst/>
                <a:latin typeface="IBM Plex Sans" panose="020B0503050203000203" pitchFamily="34" charset="0"/>
              </a:rPr>
              <a:t> for tree-based models,</a:t>
            </a:r>
          </a:p>
          <a:p>
            <a:pPr algn="l">
              <a:buFont typeface="Arial" panose="020B0604020202020204" pitchFamily="34" charset="0"/>
              <a:buChar char="•"/>
            </a:pPr>
            <a:r>
              <a:rPr lang="en-IN" b="0" i="0" dirty="0">
                <a:solidFill>
                  <a:srgbClr val="BABEC3"/>
                </a:solidFill>
                <a:effectLst/>
                <a:latin typeface="IBM Plex Sans" panose="020B0503050203000203" pitchFamily="34" charset="0"/>
              </a:rPr>
              <a:t>and </a:t>
            </a:r>
            <a:r>
              <a:rPr lang="en-IN" b="1" i="0" u="none" strike="noStrike" dirty="0">
                <a:solidFill>
                  <a:srgbClr val="9AA4E7"/>
                </a:solidFill>
                <a:effectLst/>
                <a:latin typeface="IBM Plex Sans" panose="020B0503050203000203" pitchFamily="34" charset="0"/>
                <a:hlinkClick r:id="rId3"/>
              </a:rPr>
              <a:t>PyTorch</a:t>
            </a:r>
            <a:r>
              <a:rPr lang="en-IN" b="0" i="0" dirty="0">
                <a:solidFill>
                  <a:srgbClr val="BABEC3"/>
                </a:solidFill>
                <a:effectLst/>
                <a:latin typeface="IBM Plex Sans" panose="020B0503050203000203" pitchFamily="34" charset="0"/>
              </a:rPr>
              <a:t> for neural network models.</a:t>
            </a:r>
          </a:p>
          <a:p>
            <a:pPr algn="l"/>
            <a:r>
              <a:rPr lang="en-IN" b="0" i="0" dirty="0">
                <a:solidFill>
                  <a:srgbClr val="BABEC3"/>
                </a:solidFill>
                <a:effectLst/>
                <a:latin typeface="IBM Plex Sans" panose="020B0503050203000203" pitchFamily="34" charset="0"/>
              </a:rPr>
              <a:t>A machine learning wrapper is used to wrap the training pipeline to make it model-agnostic. The team uses Apache Airflow to schedule and execute training jobs. The files (native formats of models and model configs) and metadata (training data used, training time, hyperparameters used) are written to a model store (stored in Amazon S3), where they’re ready to be loaded by a service that integrates with the entire </a:t>
            </a:r>
            <a:r>
              <a:rPr lang="en-IN" b="0" i="0" dirty="0" err="1">
                <a:solidFill>
                  <a:srgbClr val="BABEC3"/>
                </a:solidFill>
                <a:effectLst/>
                <a:latin typeface="IBM Plex Sans" panose="020B0503050203000203" pitchFamily="34" charset="0"/>
              </a:rPr>
              <a:t>DoorDash</a:t>
            </a:r>
            <a:r>
              <a:rPr lang="en-IN" b="0" i="0" dirty="0">
                <a:solidFill>
                  <a:srgbClr val="BABEC3"/>
                </a:solidFill>
                <a:effectLst/>
                <a:latin typeface="IBM Plex Sans" panose="020B0503050203000203" pitchFamily="34" charset="0"/>
              </a:rPr>
              <a:t> microservice architecture.</a:t>
            </a:r>
          </a:p>
          <a:p>
            <a:pPr algn="l"/>
            <a:r>
              <a:rPr lang="en-IN" b="0" i="0" u="none" strike="noStrike" dirty="0">
                <a:solidFill>
                  <a:srgbClr val="9AA4E7"/>
                </a:solidFill>
                <a:effectLst/>
                <a:latin typeface="IBM Plex Sans" panose="020B0503050203000203" pitchFamily="34" charset="0"/>
                <a:hlinkClick r:id="rId4"/>
              </a:rPr>
              <a:t>Sibyl</a:t>
            </a:r>
            <a:r>
              <a:rPr lang="en-IN" b="0" i="0" dirty="0">
                <a:solidFill>
                  <a:srgbClr val="BABEC3"/>
                </a:solidFill>
                <a:effectLst/>
                <a:latin typeface="IBM Plex Sans" panose="020B0503050203000203" pitchFamily="34" charset="0"/>
              </a:rPr>
              <a:t> is </a:t>
            </a:r>
            <a:r>
              <a:rPr lang="en-IN" b="0" i="0" dirty="0" err="1">
                <a:solidFill>
                  <a:srgbClr val="BABEC3"/>
                </a:solidFill>
                <a:effectLst/>
                <a:latin typeface="IBM Plex Sans" panose="020B0503050203000203" pitchFamily="34" charset="0"/>
              </a:rPr>
              <a:t>DoorDash’s</a:t>
            </a:r>
            <a:r>
              <a:rPr lang="en-IN" b="0" i="0" dirty="0">
                <a:solidFill>
                  <a:srgbClr val="BABEC3"/>
                </a:solidFill>
                <a:effectLst/>
                <a:latin typeface="IBM Plex Sans" panose="020B0503050203000203" pitchFamily="34" charset="0"/>
              </a:rPr>
              <a:t> prediction service for serving output to various use cases. It was developed using Kotlin and deployed using Kubernetes containers. The team uses a </a:t>
            </a:r>
            <a:r>
              <a:rPr lang="en-IN" b="1" i="0" dirty="0">
                <a:solidFill>
                  <a:srgbClr val="BABEC3"/>
                </a:solidFill>
                <a:effectLst/>
                <a:latin typeface="IBM Plex Sans" panose="020B0503050203000203" pitchFamily="34" charset="0"/>
              </a:rPr>
              <a:t>model service</a:t>
            </a:r>
            <a:r>
              <a:rPr lang="en-IN" b="0" i="0" dirty="0">
                <a:solidFill>
                  <a:srgbClr val="BABEC3"/>
                </a:solidFill>
                <a:effectLst/>
                <a:latin typeface="IBM Plex Sans" panose="020B0503050203000203" pitchFamily="34" charset="0"/>
              </a:rPr>
              <a:t> to load models from the model store and cache them in memory to avoid latency while serving them to Sibyl. The model service also helps handle shadow predictions and optionally A/B test experimentations.</a:t>
            </a:r>
          </a:p>
          <a:p>
            <a:endParaRPr lang="en-US" dirty="0"/>
          </a:p>
        </p:txBody>
      </p:sp>
    </p:spTree>
    <p:extLst>
      <p:ext uri="{BB962C8B-B14F-4D97-AF65-F5344CB8AC3E}">
        <p14:creationId xmlns:p14="http://schemas.microsoft.com/office/powerpoint/2010/main" val="19658582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E9C92-9CC8-7EB0-E8B1-4C15EAAFC1BF}"/>
              </a:ext>
            </a:extLst>
          </p:cNvPr>
          <p:cNvSpPr>
            <a:spLocks noGrp="1"/>
          </p:cNvSpPr>
          <p:nvPr>
            <p:ph type="title"/>
          </p:nvPr>
        </p:nvSpPr>
        <p:spPr/>
        <p:txBody>
          <a:bodyPr/>
          <a:lstStyle/>
          <a:p>
            <a:r>
              <a:rPr lang="en-IN" b="1" i="0" dirty="0">
                <a:solidFill>
                  <a:srgbClr val="DEE1E4"/>
                </a:solidFill>
                <a:effectLst/>
                <a:latin typeface="IBM Plex Sans" panose="020B0503050203000203" pitchFamily="34" charset="0"/>
              </a:rPr>
              <a:t>Deploying models to production</a:t>
            </a:r>
            <a:br>
              <a:rPr lang="en-IN" b="1" i="0" dirty="0">
                <a:solidFill>
                  <a:srgbClr val="DEE1E4"/>
                </a:solidFill>
                <a:effectLst/>
                <a:latin typeface="IBM Plex Sans" panose="020B0503050203000203" pitchFamily="34" charset="0"/>
              </a:rPr>
            </a:br>
            <a:endParaRPr lang="en-US" dirty="0"/>
          </a:p>
        </p:txBody>
      </p:sp>
      <p:sp>
        <p:nvSpPr>
          <p:cNvPr id="3" name="Content Placeholder 2">
            <a:extLst>
              <a:ext uri="{FF2B5EF4-FFF2-40B4-BE49-F238E27FC236}">
                <a16:creationId xmlns:a16="http://schemas.microsoft.com/office/drawing/2014/main" id="{660D8126-DDB3-7A96-4C07-AF4EB3C9536C}"/>
              </a:ext>
            </a:extLst>
          </p:cNvPr>
          <p:cNvSpPr>
            <a:spLocks noGrp="1"/>
          </p:cNvSpPr>
          <p:nvPr>
            <p:ph idx="1"/>
          </p:nvPr>
        </p:nvSpPr>
        <p:spPr/>
        <p:txBody>
          <a:bodyPr>
            <a:normAutofit fontScale="77500" lnSpcReduction="20000"/>
          </a:bodyPr>
          <a:lstStyle/>
          <a:p>
            <a:pPr algn="l"/>
            <a:r>
              <a:rPr lang="en-IN" b="0" i="0" dirty="0">
                <a:solidFill>
                  <a:srgbClr val="BABEC3"/>
                </a:solidFill>
                <a:effectLst/>
                <a:latin typeface="IBM Plex Sans" panose="020B0503050203000203" pitchFamily="34" charset="0"/>
              </a:rPr>
              <a:t>When a prediction request comes in, the platform checks for missing features and if there are any, it contacts a feature service that tries to fetch them from the </a:t>
            </a:r>
            <a:r>
              <a:rPr lang="en-IN" b="1" i="0" dirty="0">
                <a:solidFill>
                  <a:srgbClr val="BABEC3"/>
                </a:solidFill>
                <a:effectLst/>
                <a:latin typeface="IBM Plex Sans" panose="020B0503050203000203" pitchFamily="34" charset="0"/>
              </a:rPr>
              <a:t>feature store</a:t>
            </a:r>
            <a:r>
              <a:rPr lang="en-IN" b="0" i="0" dirty="0">
                <a:solidFill>
                  <a:srgbClr val="BABEC3"/>
                </a:solidFill>
                <a:effectLst/>
                <a:latin typeface="IBM Plex Sans" panose="020B0503050203000203" pitchFamily="34" charset="0"/>
              </a:rPr>
              <a:t> (which is a </a:t>
            </a:r>
            <a:r>
              <a:rPr lang="en-IN" b="0" i="0" u="none" strike="noStrike" dirty="0">
                <a:solidFill>
                  <a:srgbClr val="9AA4E7"/>
                </a:solidFill>
                <a:effectLst/>
                <a:latin typeface="IBM Plex Sans" panose="020B0503050203000203" pitchFamily="34" charset="0"/>
                <a:hlinkClick r:id="rId2"/>
              </a:rPr>
              <a:t>Redis</a:t>
            </a:r>
            <a:r>
              <a:rPr lang="en-IN" b="0" i="0" dirty="0">
                <a:solidFill>
                  <a:srgbClr val="BABEC3"/>
                </a:solidFill>
                <a:effectLst/>
                <a:latin typeface="IBM Plex Sans" panose="020B0503050203000203" pitchFamily="34" charset="0"/>
              </a:rPr>
              <a:t> in-memory cache of feature values)—this is also the case for requests where the service needs extra features for predictions. The feature service supports multiple feature types (that include aggregate features, embeddings, and so on). The </a:t>
            </a:r>
            <a:r>
              <a:rPr lang="en-IN" b="0" i="0" dirty="0" err="1">
                <a:solidFill>
                  <a:srgbClr val="BABEC3"/>
                </a:solidFill>
                <a:effectLst/>
                <a:latin typeface="IBM Plex Sans" panose="020B0503050203000203" pitchFamily="34" charset="0"/>
              </a:rPr>
              <a:t>DoorDash</a:t>
            </a:r>
            <a:r>
              <a:rPr lang="en-IN" b="0" i="0" dirty="0">
                <a:solidFill>
                  <a:srgbClr val="BABEC3"/>
                </a:solidFill>
                <a:effectLst/>
                <a:latin typeface="IBM Plex Sans" panose="020B0503050203000203" pitchFamily="34" charset="0"/>
              </a:rPr>
              <a:t> team standardizes the features in the feature store to make the data (that the prediction service will use to serve predictions) more robust.</a:t>
            </a:r>
          </a:p>
          <a:p>
            <a:pPr algn="l"/>
            <a:r>
              <a:rPr lang="en-IN" b="0" i="0" dirty="0">
                <a:solidFill>
                  <a:srgbClr val="BABEC3"/>
                </a:solidFill>
                <a:effectLst/>
                <a:latin typeface="IBM Plex Sans" panose="020B0503050203000203" pitchFamily="34" charset="0"/>
              </a:rPr>
              <a:t>Predictions are either served in real-time, asynchronously (batch predictions), or in “Shadow Mode”, depending on the use case. The team uses the “</a:t>
            </a:r>
            <a:r>
              <a:rPr lang="en-IN" b="0" i="0" u="none" strike="noStrike" dirty="0">
                <a:solidFill>
                  <a:srgbClr val="9AA4E7"/>
                </a:solidFill>
                <a:effectLst/>
                <a:latin typeface="IBM Plex Sans" panose="020B0503050203000203" pitchFamily="34" charset="0"/>
                <a:hlinkClick r:id="rId3"/>
              </a:rPr>
              <a:t>Shadow Mode</a:t>
            </a:r>
            <a:r>
              <a:rPr lang="en-IN" b="0" i="0" dirty="0">
                <a:solidFill>
                  <a:srgbClr val="BABEC3"/>
                </a:solidFill>
                <a:effectLst/>
                <a:latin typeface="IBM Plex Sans" panose="020B0503050203000203" pitchFamily="34" charset="0"/>
              </a:rPr>
              <a:t>” prediction type to test out multiple models in production while only making sure the results from only one version of the model is what’s returned as a response to the prediction request.</a:t>
            </a:r>
          </a:p>
          <a:p>
            <a:pPr algn="l"/>
            <a:r>
              <a:rPr lang="en-IN" b="0" i="0" dirty="0">
                <a:solidFill>
                  <a:srgbClr val="BABEC3"/>
                </a:solidFill>
                <a:effectLst/>
                <a:latin typeface="IBM Plex Sans" panose="020B0503050203000203" pitchFamily="34" charset="0"/>
              </a:rPr>
              <a:t>Prediction responses are returned to the client as a </a:t>
            </a:r>
            <a:r>
              <a:rPr lang="en-IN" b="0" i="0" dirty="0" err="1">
                <a:solidFill>
                  <a:srgbClr val="BABEC3"/>
                </a:solidFill>
                <a:effectLst/>
                <a:latin typeface="IBM Plex Sans" panose="020B0503050203000203" pitchFamily="34" charset="0"/>
              </a:rPr>
              <a:t>protobuf</a:t>
            </a:r>
            <a:r>
              <a:rPr lang="en-IN" b="0" i="0" dirty="0">
                <a:solidFill>
                  <a:srgbClr val="BABEC3"/>
                </a:solidFill>
                <a:effectLst/>
                <a:latin typeface="IBM Plex Sans" panose="020B0503050203000203" pitchFamily="34" charset="0"/>
              </a:rPr>
              <a:t> object with </a:t>
            </a:r>
            <a:r>
              <a:rPr lang="en-IN" b="0" i="0" dirty="0" err="1">
                <a:solidFill>
                  <a:srgbClr val="BABEC3"/>
                </a:solidFill>
                <a:effectLst/>
                <a:latin typeface="IBM Plex Sans" panose="020B0503050203000203" pitchFamily="34" charset="0"/>
              </a:rPr>
              <a:t>gRPC</a:t>
            </a:r>
            <a:r>
              <a:rPr lang="en-IN" b="0" i="0" dirty="0">
                <a:solidFill>
                  <a:srgbClr val="BABEC3"/>
                </a:solidFill>
                <a:effectLst/>
                <a:latin typeface="IBM Plex Sans" panose="020B0503050203000203" pitchFamily="34" charset="0"/>
              </a:rPr>
              <a:t> rather than the popular XML or JSON serialized formats. Predictions are also logged to a Snowflake data store with metadata such as the prediction time and the id of the model that was used for the prediction for auditing and debugging.</a:t>
            </a:r>
          </a:p>
          <a:p>
            <a:endParaRPr lang="en-US" dirty="0"/>
          </a:p>
        </p:txBody>
      </p:sp>
    </p:spTree>
    <p:extLst>
      <p:ext uri="{BB962C8B-B14F-4D97-AF65-F5344CB8AC3E}">
        <p14:creationId xmlns:p14="http://schemas.microsoft.com/office/powerpoint/2010/main" val="22821332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B0A4D-78B7-483D-9DF3-25383A4684BC}"/>
              </a:ext>
            </a:extLst>
          </p:cNvPr>
          <p:cNvSpPr>
            <a:spLocks noGrp="1"/>
          </p:cNvSpPr>
          <p:nvPr>
            <p:ph type="title"/>
          </p:nvPr>
        </p:nvSpPr>
        <p:spPr/>
        <p:txBody>
          <a:bodyPr>
            <a:normAutofit fontScale="90000"/>
          </a:bodyPr>
          <a:lstStyle/>
          <a:p>
            <a:r>
              <a:rPr lang="en-IN" b="1" i="0" dirty="0">
                <a:solidFill>
                  <a:srgbClr val="DEE1E4"/>
                </a:solidFill>
                <a:effectLst/>
                <a:latin typeface="IBM Plex Sans" panose="020B0503050203000203" pitchFamily="34" charset="0"/>
              </a:rPr>
              <a:t>Monitoring model’s performance in production</a:t>
            </a:r>
            <a:br>
              <a:rPr lang="en-IN" b="1" i="0" dirty="0">
                <a:solidFill>
                  <a:srgbClr val="DEE1E4"/>
                </a:solidFill>
                <a:effectLst/>
                <a:latin typeface="IBM Plex Sans" panose="020B0503050203000203" pitchFamily="34" charset="0"/>
              </a:rPr>
            </a:br>
            <a:endParaRPr lang="en-US" dirty="0"/>
          </a:p>
        </p:txBody>
      </p:sp>
      <p:sp>
        <p:nvSpPr>
          <p:cNvPr id="3" name="Content Placeholder 2">
            <a:extLst>
              <a:ext uri="{FF2B5EF4-FFF2-40B4-BE49-F238E27FC236}">
                <a16:creationId xmlns:a16="http://schemas.microsoft.com/office/drawing/2014/main" id="{80B51CE0-9228-910C-75E9-488541F06C7F}"/>
              </a:ext>
            </a:extLst>
          </p:cNvPr>
          <p:cNvSpPr>
            <a:spLocks noGrp="1"/>
          </p:cNvSpPr>
          <p:nvPr>
            <p:ph idx="1"/>
          </p:nvPr>
        </p:nvSpPr>
        <p:spPr/>
        <p:txBody>
          <a:bodyPr>
            <a:normAutofit fontScale="70000" lnSpcReduction="20000"/>
          </a:bodyPr>
          <a:lstStyle/>
          <a:p>
            <a:pPr algn="l"/>
            <a:r>
              <a:rPr lang="en-IN" b="0" i="0" dirty="0" err="1">
                <a:solidFill>
                  <a:srgbClr val="BABEC3"/>
                </a:solidFill>
                <a:effectLst/>
                <a:latin typeface="IBM Plex Sans" panose="020B0503050203000203" pitchFamily="34" charset="0"/>
              </a:rPr>
              <a:t>DoorDash</a:t>
            </a:r>
            <a:r>
              <a:rPr lang="en-IN" b="0" i="0" dirty="0">
                <a:solidFill>
                  <a:srgbClr val="BABEC3"/>
                </a:solidFill>
                <a:effectLst/>
                <a:latin typeface="IBM Plex Sans" panose="020B0503050203000203" pitchFamily="34" charset="0"/>
              </a:rPr>
              <a:t> uses a monitoring service to monitor its models in production. The service tracks the following:</a:t>
            </a:r>
          </a:p>
          <a:p>
            <a:pPr algn="l">
              <a:buFont typeface="Arial" panose="020B0604020202020204" pitchFamily="34" charset="0"/>
              <a:buChar char="•"/>
            </a:pPr>
            <a:r>
              <a:rPr lang="en-IN" b="0" i="0" dirty="0">
                <a:solidFill>
                  <a:srgbClr val="BABEC3"/>
                </a:solidFill>
                <a:effectLst/>
                <a:latin typeface="IBM Plex Sans" panose="020B0503050203000203" pitchFamily="34" charset="0"/>
              </a:rPr>
              <a:t>Predictions that are made by Sibyl to monitor </a:t>
            </a:r>
            <a:r>
              <a:rPr lang="en-IN" b="1" i="0" dirty="0">
                <a:solidFill>
                  <a:srgbClr val="BABEC3"/>
                </a:solidFill>
                <a:effectLst/>
                <a:latin typeface="IBM Plex Sans" panose="020B0503050203000203" pitchFamily="34" charset="0"/>
              </a:rPr>
              <a:t>model metrics</a:t>
            </a:r>
            <a:r>
              <a:rPr lang="en-IN" b="0" i="0" dirty="0">
                <a:solidFill>
                  <a:srgbClr val="BABEC3"/>
                </a:solidFill>
                <a:effectLst/>
                <a:latin typeface="IBM Plex Sans" panose="020B0503050203000203" pitchFamily="34" charset="0"/>
              </a:rPr>
              <a:t>,</a:t>
            </a:r>
          </a:p>
          <a:p>
            <a:pPr algn="l">
              <a:buFont typeface="Arial" panose="020B0604020202020204" pitchFamily="34" charset="0"/>
              <a:buChar char="•"/>
            </a:pPr>
            <a:r>
              <a:rPr lang="en-IN" b="0" i="0" dirty="0">
                <a:solidFill>
                  <a:srgbClr val="BABEC3"/>
                </a:solidFill>
                <a:effectLst/>
                <a:latin typeface="IBM Plex Sans" panose="020B0503050203000203" pitchFamily="34" charset="0"/>
              </a:rPr>
              <a:t>The distribution of the features are visualized and an alert set up to monitor </a:t>
            </a:r>
            <a:r>
              <a:rPr lang="en-IN" b="1" i="0" dirty="0">
                <a:solidFill>
                  <a:srgbClr val="BABEC3"/>
                </a:solidFill>
                <a:effectLst/>
                <a:latin typeface="IBM Plex Sans" panose="020B0503050203000203" pitchFamily="34" charset="0"/>
              </a:rPr>
              <a:t>data drift</a:t>
            </a:r>
            <a:r>
              <a:rPr lang="en-IN" b="0" i="0" dirty="0">
                <a:solidFill>
                  <a:srgbClr val="BABEC3"/>
                </a:solidFill>
                <a:effectLst/>
                <a:latin typeface="IBM Plex Sans" panose="020B0503050203000203" pitchFamily="34" charset="0"/>
              </a:rPr>
              <a:t>,</a:t>
            </a:r>
          </a:p>
          <a:p>
            <a:pPr algn="l">
              <a:buFont typeface="Arial" panose="020B0604020202020204" pitchFamily="34" charset="0"/>
              <a:buChar char="•"/>
            </a:pPr>
            <a:r>
              <a:rPr lang="en-IN" b="0" i="0" dirty="0">
                <a:solidFill>
                  <a:srgbClr val="BABEC3"/>
                </a:solidFill>
                <a:effectLst/>
                <a:latin typeface="IBM Plex Sans" panose="020B0503050203000203" pitchFamily="34" charset="0"/>
              </a:rPr>
              <a:t>A </a:t>
            </a:r>
            <a:r>
              <a:rPr lang="en-IN" b="1" i="0" dirty="0">
                <a:solidFill>
                  <a:srgbClr val="BABEC3"/>
                </a:solidFill>
                <a:effectLst/>
                <a:latin typeface="IBM Plex Sans" panose="020B0503050203000203" pitchFamily="34" charset="0"/>
              </a:rPr>
              <a:t>log of all predictions</a:t>
            </a:r>
            <a:r>
              <a:rPr lang="en-IN" b="0" i="0" dirty="0">
                <a:solidFill>
                  <a:srgbClr val="BABEC3"/>
                </a:solidFill>
                <a:effectLst/>
                <a:latin typeface="IBM Plex Sans" panose="020B0503050203000203" pitchFamily="34" charset="0"/>
              </a:rPr>
              <a:t> generated by the prediction service and those from the prediction request.</a:t>
            </a:r>
          </a:p>
          <a:p>
            <a:pPr algn="l"/>
            <a:r>
              <a:rPr lang="en-IN" b="0" i="0" dirty="0">
                <a:solidFill>
                  <a:srgbClr val="BABEC3"/>
                </a:solidFill>
                <a:effectLst/>
                <a:latin typeface="IBM Plex Sans" panose="020B0503050203000203" pitchFamily="34" charset="0"/>
              </a:rPr>
              <a:t>The </a:t>
            </a:r>
            <a:r>
              <a:rPr lang="en-IN" b="0" i="0" dirty="0" err="1">
                <a:solidFill>
                  <a:srgbClr val="BABEC3"/>
                </a:solidFill>
                <a:effectLst/>
                <a:latin typeface="IBM Plex Sans" panose="020B0503050203000203" pitchFamily="34" charset="0"/>
              </a:rPr>
              <a:t>DoorDash</a:t>
            </a:r>
            <a:r>
              <a:rPr lang="en-IN" b="0" i="0" dirty="0">
                <a:solidFill>
                  <a:srgbClr val="BABEC3"/>
                </a:solidFill>
                <a:effectLst/>
                <a:latin typeface="IBM Plex Sans" panose="020B0503050203000203" pitchFamily="34" charset="0"/>
              </a:rPr>
              <a:t> team uses the </a:t>
            </a:r>
            <a:r>
              <a:rPr lang="en-IN" b="0" i="0" u="none" strike="noStrike" dirty="0">
                <a:solidFill>
                  <a:srgbClr val="9AA4E7"/>
                </a:solidFill>
                <a:effectLst/>
                <a:latin typeface="IBM Plex Sans" panose="020B0503050203000203" pitchFamily="34" charset="0"/>
                <a:hlinkClick r:id="rId2"/>
              </a:rPr>
              <a:t>Prometheus</a:t>
            </a:r>
            <a:r>
              <a:rPr lang="en-IN" b="0" i="0" dirty="0">
                <a:solidFill>
                  <a:srgbClr val="BABEC3"/>
                </a:solidFill>
                <a:effectLst/>
                <a:latin typeface="IBM Plex Sans" panose="020B0503050203000203" pitchFamily="34" charset="0"/>
              </a:rPr>
              <a:t> monitoring framework to </a:t>
            </a:r>
            <a:r>
              <a:rPr lang="en-IN" b="1" i="0" dirty="0">
                <a:solidFill>
                  <a:srgbClr val="BABEC3"/>
                </a:solidFill>
                <a:effectLst/>
                <a:latin typeface="IBM Plex Sans" panose="020B0503050203000203" pitchFamily="34" charset="0"/>
              </a:rPr>
              <a:t>collect and aggregate monitoring statistics</a:t>
            </a:r>
            <a:r>
              <a:rPr lang="en-IN" b="0" i="0" dirty="0">
                <a:solidFill>
                  <a:srgbClr val="BABEC3"/>
                </a:solidFill>
                <a:effectLst/>
                <a:latin typeface="IBM Plex Sans" panose="020B0503050203000203" pitchFamily="34" charset="0"/>
              </a:rPr>
              <a:t>, and also to </a:t>
            </a:r>
            <a:r>
              <a:rPr lang="en-IN" b="1" i="0" dirty="0">
                <a:solidFill>
                  <a:srgbClr val="BABEC3"/>
                </a:solidFill>
                <a:effectLst/>
                <a:latin typeface="IBM Plex Sans" panose="020B0503050203000203" pitchFamily="34" charset="0"/>
              </a:rPr>
              <a:t>generate metrics </a:t>
            </a:r>
            <a:r>
              <a:rPr lang="en-IN" b="0" i="0" dirty="0">
                <a:solidFill>
                  <a:srgbClr val="BABEC3"/>
                </a:solidFill>
                <a:effectLst/>
                <a:latin typeface="IBM Plex Sans" panose="020B0503050203000203" pitchFamily="34" charset="0"/>
              </a:rPr>
              <a:t>to be monitored. They use </a:t>
            </a:r>
            <a:r>
              <a:rPr lang="en-IN" b="0" i="0" u="none" strike="noStrike" dirty="0">
                <a:solidFill>
                  <a:srgbClr val="9AA4E7"/>
                </a:solidFill>
                <a:effectLst/>
                <a:latin typeface="IBM Plex Sans" panose="020B0503050203000203" pitchFamily="34" charset="0"/>
                <a:hlinkClick r:id="rId3"/>
              </a:rPr>
              <a:t>Grafana</a:t>
            </a:r>
            <a:r>
              <a:rPr lang="en-IN" b="0" i="0" dirty="0">
                <a:solidFill>
                  <a:srgbClr val="BABEC3"/>
                </a:solidFill>
                <a:effectLst/>
                <a:latin typeface="IBM Plex Sans" panose="020B0503050203000203" pitchFamily="34" charset="0"/>
              </a:rPr>
              <a:t> (which has an intuitive UI and dashboard) to visually monitor these metrics by visualizing them on graphs and charts. For </a:t>
            </a:r>
            <a:r>
              <a:rPr lang="en-IN" b="1" i="0" dirty="0">
                <a:solidFill>
                  <a:srgbClr val="BABEC3"/>
                </a:solidFill>
                <a:effectLst/>
                <a:latin typeface="IBM Plex Sans" panose="020B0503050203000203" pitchFamily="34" charset="0"/>
              </a:rPr>
              <a:t>alerting</a:t>
            </a:r>
            <a:r>
              <a:rPr lang="en-IN" b="0" i="0" dirty="0">
                <a:solidFill>
                  <a:srgbClr val="BABEC3"/>
                </a:solidFill>
                <a:effectLst/>
                <a:latin typeface="IBM Plex Sans" panose="020B0503050203000203" pitchFamily="34" charset="0"/>
              </a:rPr>
              <a:t>, they use Prometheus’ </a:t>
            </a:r>
            <a:r>
              <a:rPr lang="en-IN" b="0" i="0" u="none" strike="noStrike" dirty="0">
                <a:solidFill>
                  <a:srgbClr val="9AA4E7"/>
                </a:solidFill>
                <a:effectLst/>
                <a:latin typeface="IBM Plex Sans" panose="020B0503050203000203" pitchFamily="34" charset="0"/>
                <a:hlinkClick r:id="rId4"/>
              </a:rPr>
              <a:t>Alertmanager</a:t>
            </a:r>
            <a:r>
              <a:rPr lang="en-IN" b="0" i="0" dirty="0">
                <a:solidFill>
                  <a:srgbClr val="BABEC3"/>
                </a:solidFill>
                <a:effectLst/>
                <a:latin typeface="IBM Plex Sans" panose="020B0503050203000203" pitchFamily="34" charset="0"/>
              </a:rPr>
              <a:t> and their internal Terraform repository to send alerts to relevant service owners when a threshold for a metric (such as data drift) is exceeded. </a:t>
            </a:r>
          </a:p>
          <a:p>
            <a:pPr algn="l"/>
            <a:r>
              <a:rPr lang="en-IN" b="0" i="0" dirty="0">
                <a:solidFill>
                  <a:srgbClr val="BABEC3"/>
                </a:solidFill>
                <a:effectLst/>
                <a:latin typeface="IBM Plex Sans" panose="020B0503050203000203" pitchFamily="34" charset="0"/>
              </a:rPr>
              <a:t>The service owner(s) and/or team receives alerts in their channel through a connected Slack application or </a:t>
            </a:r>
            <a:r>
              <a:rPr lang="en-IN" b="0" i="0" u="none" strike="noStrike" dirty="0">
                <a:solidFill>
                  <a:srgbClr val="9AA4E7"/>
                </a:solidFill>
                <a:effectLst/>
                <a:latin typeface="IBM Plex Sans" panose="020B0503050203000203" pitchFamily="34" charset="0"/>
                <a:hlinkClick r:id="rId5"/>
              </a:rPr>
              <a:t>PagerDuty</a:t>
            </a:r>
            <a:r>
              <a:rPr lang="en-IN" b="0" i="0" dirty="0">
                <a:solidFill>
                  <a:srgbClr val="BABEC3"/>
                </a:solidFill>
                <a:effectLst/>
                <a:latin typeface="IBM Plex Sans" panose="020B0503050203000203" pitchFamily="34" charset="0"/>
              </a:rPr>
              <a:t>. For </a:t>
            </a:r>
            <a:r>
              <a:rPr lang="en-IN" b="1" i="0" dirty="0">
                <a:solidFill>
                  <a:srgbClr val="BABEC3"/>
                </a:solidFill>
                <a:effectLst/>
                <a:latin typeface="IBM Plex Sans" panose="020B0503050203000203" pitchFamily="34" charset="0"/>
              </a:rPr>
              <a:t>logging</a:t>
            </a:r>
            <a:r>
              <a:rPr lang="en-IN" b="0" i="0" dirty="0">
                <a:solidFill>
                  <a:srgbClr val="BABEC3"/>
                </a:solidFill>
                <a:effectLst/>
                <a:latin typeface="IBM Plex Sans" panose="020B0503050203000203" pitchFamily="34" charset="0"/>
              </a:rPr>
              <a:t>, they make use of an in-house </a:t>
            </a:r>
            <a:r>
              <a:rPr lang="en-IN" b="0" i="0" u="none" strike="noStrike" dirty="0">
                <a:solidFill>
                  <a:srgbClr val="9AA4E7"/>
                </a:solidFill>
                <a:effectLst/>
                <a:latin typeface="IBM Plex Sans" panose="020B0503050203000203" pitchFamily="34" charset="0"/>
                <a:hlinkClick r:id="rId6"/>
              </a:rPr>
              <a:t>Apache Kafka</a:t>
            </a:r>
            <a:r>
              <a:rPr lang="en-IN" b="0" i="0" dirty="0">
                <a:solidFill>
                  <a:srgbClr val="BABEC3"/>
                </a:solidFill>
                <a:effectLst/>
                <a:latin typeface="IBM Plex Sans" panose="020B0503050203000203" pitchFamily="34" charset="0"/>
              </a:rPr>
              <a:t> streaming solution for logging different events and predictions.</a:t>
            </a:r>
          </a:p>
          <a:p>
            <a:endParaRPr lang="en-US" dirty="0"/>
          </a:p>
        </p:txBody>
      </p:sp>
    </p:spTree>
    <p:extLst>
      <p:ext uri="{BB962C8B-B14F-4D97-AF65-F5344CB8AC3E}">
        <p14:creationId xmlns:p14="http://schemas.microsoft.com/office/powerpoint/2010/main" val="27964560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BEC3C-046F-7202-C755-0BBE44741770}"/>
              </a:ext>
            </a:extLst>
          </p:cNvPr>
          <p:cNvSpPr>
            <a:spLocks noGrp="1"/>
          </p:cNvSpPr>
          <p:nvPr>
            <p:ph type="title"/>
          </p:nvPr>
        </p:nvSpPr>
        <p:spPr/>
        <p:txBody>
          <a:bodyPr>
            <a:normAutofit fontScale="90000"/>
          </a:bodyPr>
          <a:lstStyle/>
          <a:p>
            <a:r>
              <a:rPr lang="en-IN" b="1" i="0" dirty="0">
                <a:solidFill>
                  <a:srgbClr val="DEE1E4"/>
                </a:solidFill>
                <a:effectLst/>
                <a:latin typeface="IBM Plex Sans" panose="020B0503050203000203" pitchFamily="34" charset="0"/>
              </a:rPr>
              <a:t>Iteration and model lifecycle management</a:t>
            </a:r>
            <a:br>
              <a:rPr lang="en-IN" b="1" i="0" dirty="0">
                <a:solidFill>
                  <a:srgbClr val="DEE1E4"/>
                </a:solidFill>
                <a:effectLst/>
                <a:latin typeface="IBM Plex Sans" panose="020B0503050203000203" pitchFamily="34" charset="0"/>
              </a:rPr>
            </a:br>
            <a:endParaRPr lang="en-US" dirty="0"/>
          </a:p>
        </p:txBody>
      </p:sp>
      <p:sp>
        <p:nvSpPr>
          <p:cNvPr id="3" name="Content Placeholder 2">
            <a:extLst>
              <a:ext uri="{FF2B5EF4-FFF2-40B4-BE49-F238E27FC236}">
                <a16:creationId xmlns:a16="http://schemas.microsoft.com/office/drawing/2014/main" id="{C314978C-95C4-F4B7-EE54-0F781F0B82BF}"/>
              </a:ext>
            </a:extLst>
          </p:cNvPr>
          <p:cNvSpPr>
            <a:spLocks noGrp="1"/>
          </p:cNvSpPr>
          <p:nvPr>
            <p:ph idx="1"/>
          </p:nvPr>
        </p:nvSpPr>
        <p:spPr/>
        <p:txBody>
          <a:bodyPr/>
          <a:lstStyle/>
          <a:p>
            <a:pPr algn="l"/>
            <a:r>
              <a:rPr lang="en-IN" b="0" i="0" dirty="0">
                <a:solidFill>
                  <a:srgbClr val="BABEC3"/>
                </a:solidFill>
                <a:effectLst/>
                <a:latin typeface="IBM Plex Sans" panose="020B0503050203000203" pitchFamily="34" charset="0"/>
              </a:rPr>
              <a:t>The retraining of models in production is scheduled and executed through the training pipeline. Model files and metadata are written to the model store. These models are used as shadow models (testing new models on production data without returning their results to the client), and their predictions logged so that metrics for the new models can be monitored, and new models can be improved before being fully deployed as the de facto model in production.</a:t>
            </a:r>
          </a:p>
          <a:p>
            <a:endParaRPr lang="en-US" dirty="0"/>
          </a:p>
        </p:txBody>
      </p:sp>
    </p:spTree>
    <p:extLst>
      <p:ext uri="{BB962C8B-B14F-4D97-AF65-F5344CB8AC3E}">
        <p14:creationId xmlns:p14="http://schemas.microsoft.com/office/powerpoint/2010/main" val="457949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11C15DFD-AB97-AB43-A6C9-2808708C9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4A05BA89-ECA6-2247-ABBB-3C67160202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59" name="Rectangle 205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MLOps Revolut">
            <a:extLst>
              <a:ext uri="{FF2B5EF4-FFF2-40B4-BE49-F238E27FC236}">
                <a16:creationId xmlns:a16="http://schemas.microsoft.com/office/drawing/2014/main" id="{B89A122B-19A2-FA71-7D6D-D707630D9D3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0" r="25792" b="2"/>
          <a:stretch/>
        </p:blipFill>
        <p:spPr bwMode="auto">
          <a:xfrm>
            <a:off x="20" y="10"/>
            <a:ext cx="12188932"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0938438"/>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256EC-B080-FB52-2E27-D87E9BC2819E}"/>
              </a:ext>
            </a:extLst>
          </p:cNvPr>
          <p:cNvSpPr>
            <a:spLocks noGrp="1"/>
          </p:cNvSpPr>
          <p:nvPr>
            <p:ph type="title"/>
          </p:nvPr>
        </p:nvSpPr>
        <p:spPr/>
        <p:txBody>
          <a:bodyPr>
            <a:normAutofit fontScale="90000"/>
          </a:bodyPr>
          <a:lstStyle/>
          <a:p>
            <a:r>
              <a:rPr lang="en-IN" b="1" i="0" dirty="0">
                <a:solidFill>
                  <a:srgbClr val="DEE1E4"/>
                </a:solidFill>
                <a:effectLst/>
                <a:latin typeface="IBM Plex Sans" panose="020B0503050203000203" pitchFamily="34" charset="0"/>
              </a:rPr>
              <a:t>Model governance to explain and audit model usage</a:t>
            </a:r>
            <a:br>
              <a:rPr lang="en-IN" b="1" i="0" dirty="0">
                <a:solidFill>
                  <a:srgbClr val="DEE1E4"/>
                </a:solidFill>
                <a:effectLst/>
                <a:latin typeface="IBM Plex Sans" panose="020B0503050203000203" pitchFamily="34" charset="0"/>
              </a:rPr>
            </a:br>
            <a:endParaRPr lang="en-US" dirty="0"/>
          </a:p>
        </p:txBody>
      </p:sp>
      <p:sp>
        <p:nvSpPr>
          <p:cNvPr id="3" name="Content Placeholder 2">
            <a:extLst>
              <a:ext uri="{FF2B5EF4-FFF2-40B4-BE49-F238E27FC236}">
                <a16:creationId xmlns:a16="http://schemas.microsoft.com/office/drawing/2014/main" id="{9A3C73FD-CCE9-3046-E54A-68B8B355E0E0}"/>
              </a:ext>
            </a:extLst>
          </p:cNvPr>
          <p:cNvSpPr>
            <a:spLocks noGrp="1"/>
          </p:cNvSpPr>
          <p:nvPr>
            <p:ph idx="1"/>
          </p:nvPr>
        </p:nvSpPr>
        <p:spPr/>
        <p:txBody>
          <a:bodyPr/>
          <a:lstStyle/>
          <a:p>
            <a:pPr algn="l"/>
            <a:r>
              <a:rPr lang="en-IN" b="0" i="0" dirty="0">
                <a:solidFill>
                  <a:srgbClr val="BABEC3"/>
                </a:solidFill>
                <a:effectLst/>
                <a:latin typeface="IBM Plex Sans" panose="020B0503050203000203" pitchFamily="34" charset="0"/>
              </a:rPr>
              <a:t>The Model Store stores metadata (training data used, training time, hyperparameters used) for each model for audit trails, and enables the model lineage to be traceable. This helps in troubleshooting and debugging models in production. Details on if the system is role-based and includes ACL (access control level) weren’t specified.</a:t>
            </a:r>
          </a:p>
          <a:p>
            <a:endParaRPr lang="en-US" dirty="0"/>
          </a:p>
        </p:txBody>
      </p:sp>
    </p:spTree>
    <p:extLst>
      <p:ext uri="{BB962C8B-B14F-4D97-AF65-F5344CB8AC3E}">
        <p14:creationId xmlns:p14="http://schemas.microsoft.com/office/powerpoint/2010/main" val="17598714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1C15DFD-AB97-AB43-A6C9-2808708C9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A05BA89-ECA6-2247-ABBB-3C67160202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11EA73C-8E61-36B7-3FB2-B2282952B1F5}"/>
              </a:ext>
            </a:extLst>
          </p:cNvPr>
          <p:cNvPicPr>
            <a:picLocks noChangeAspect="1"/>
          </p:cNvPicPr>
          <p:nvPr/>
        </p:nvPicPr>
        <p:blipFill rotWithShape="1">
          <a:blip r:embed="rId2"/>
          <a:srcRect t="9747" r="-1" b="3358"/>
          <a:stretch/>
        </p:blipFill>
        <p:spPr>
          <a:xfrm>
            <a:off x="20" y="10"/>
            <a:ext cx="12188932" cy="6857990"/>
          </a:xfrm>
          <a:prstGeom prst="rect">
            <a:avLst/>
          </a:prstGeom>
        </p:spPr>
      </p:pic>
    </p:spTree>
    <p:extLst>
      <p:ext uri="{BB962C8B-B14F-4D97-AF65-F5344CB8AC3E}">
        <p14:creationId xmlns:p14="http://schemas.microsoft.com/office/powerpoint/2010/main" val="15240825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17D605-6738-5E06-9757-CE4C2C680FEC}"/>
              </a:ext>
            </a:extLst>
          </p:cNvPr>
          <p:cNvPicPr>
            <a:picLocks noChangeAspect="1"/>
          </p:cNvPicPr>
          <p:nvPr/>
        </p:nvPicPr>
        <p:blipFill>
          <a:blip r:embed="rId2"/>
          <a:stretch>
            <a:fillRect/>
          </a:stretch>
        </p:blipFill>
        <p:spPr>
          <a:xfrm>
            <a:off x="0" y="0"/>
            <a:ext cx="12192000" cy="6858326"/>
          </a:xfrm>
          <a:prstGeom prst="rect">
            <a:avLst/>
          </a:prstGeom>
        </p:spPr>
      </p:pic>
    </p:spTree>
    <p:extLst>
      <p:ext uri="{BB962C8B-B14F-4D97-AF65-F5344CB8AC3E}">
        <p14:creationId xmlns:p14="http://schemas.microsoft.com/office/powerpoint/2010/main" val="2695714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1C15DFD-AB97-AB43-A6C9-2808708C9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A05BA89-ECA6-2247-ABBB-3C67160202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C9C1AA1-44FC-FD43-4F21-234312B5CCED}"/>
              </a:ext>
            </a:extLst>
          </p:cNvPr>
          <p:cNvPicPr>
            <a:picLocks noChangeAspect="1"/>
          </p:cNvPicPr>
          <p:nvPr/>
        </p:nvPicPr>
        <p:blipFill rotWithShape="1">
          <a:blip r:embed="rId2"/>
          <a:srcRect t="4970" r="-1" b="3169"/>
          <a:stretch/>
        </p:blipFill>
        <p:spPr>
          <a:xfrm>
            <a:off x="20" y="10"/>
            <a:ext cx="12188932" cy="6857990"/>
          </a:xfrm>
          <a:prstGeom prst="rect">
            <a:avLst/>
          </a:prstGeom>
        </p:spPr>
      </p:pic>
    </p:spTree>
    <p:extLst>
      <p:ext uri="{BB962C8B-B14F-4D97-AF65-F5344CB8AC3E}">
        <p14:creationId xmlns:p14="http://schemas.microsoft.com/office/powerpoint/2010/main" val="40727474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7CB4618-1284-ED39-657D-89D957554C9C}"/>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5928329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9F6493-ED92-2BD5-AE67-E09D69E31560}"/>
              </a:ext>
            </a:extLst>
          </p:cNvPr>
          <p:cNvSpPr>
            <a:spLocks noGrp="1"/>
          </p:cNvSpPr>
          <p:nvPr>
            <p:ph idx="1"/>
          </p:nvPr>
        </p:nvSpPr>
        <p:spPr/>
        <p:txBody>
          <a:bodyPr/>
          <a:lstStyle/>
          <a:p>
            <a:r>
              <a:rPr lang="en-US" dirty="0"/>
              <a:t>PPT based on articles from</a:t>
            </a:r>
          </a:p>
          <a:p>
            <a:r>
              <a:rPr lang="en-US" dirty="0" err="1"/>
              <a:t>Netpute.ai</a:t>
            </a:r>
            <a:endParaRPr lang="en-US" dirty="0"/>
          </a:p>
          <a:p>
            <a:r>
              <a:rPr lang="en-US" dirty="0" err="1"/>
              <a:t>research.aimultiple.com</a:t>
            </a:r>
            <a:endParaRPr lang="en-US" dirty="0"/>
          </a:p>
        </p:txBody>
      </p:sp>
    </p:spTree>
    <p:extLst>
      <p:ext uri="{BB962C8B-B14F-4D97-AF65-F5344CB8AC3E}">
        <p14:creationId xmlns:p14="http://schemas.microsoft.com/office/powerpoint/2010/main" val="3672387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AE58B-70EC-6EDC-3E6D-A10A07AACCCF}"/>
              </a:ext>
            </a:extLst>
          </p:cNvPr>
          <p:cNvSpPr>
            <a:spLocks noGrp="1"/>
          </p:cNvSpPr>
          <p:nvPr>
            <p:ph type="title"/>
          </p:nvPr>
        </p:nvSpPr>
        <p:spPr/>
        <p:txBody>
          <a:bodyPr/>
          <a:lstStyle/>
          <a:p>
            <a:r>
              <a:rPr lang="en-US" dirty="0"/>
              <a:t>Tools used</a:t>
            </a:r>
          </a:p>
        </p:txBody>
      </p:sp>
      <p:sp>
        <p:nvSpPr>
          <p:cNvPr id="3" name="Content Placeholder 2">
            <a:extLst>
              <a:ext uri="{FF2B5EF4-FFF2-40B4-BE49-F238E27FC236}">
                <a16:creationId xmlns:a16="http://schemas.microsoft.com/office/drawing/2014/main" id="{016A375C-480B-3B45-CA6A-A09B96E876F0}"/>
              </a:ext>
            </a:extLst>
          </p:cNvPr>
          <p:cNvSpPr>
            <a:spLocks noGrp="1"/>
          </p:cNvSpPr>
          <p:nvPr>
            <p:ph idx="1"/>
          </p:nvPr>
        </p:nvSpPr>
        <p:spPr/>
        <p:txBody>
          <a:bodyPr/>
          <a:lstStyle/>
          <a:p>
            <a:r>
              <a:rPr lang="en-IN" b="0" i="0" dirty="0">
                <a:solidFill>
                  <a:srgbClr val="BABEC3"/>
                </a:solidFill>
                <a:effectLst/>
                <a:latin typeface="IBM Plex Sans" panose="020B0503050203000203" pitchFamily="34" charset="0"/>
              </a:rPr>
              <a:t>In the case of data/feature management Sherlock uses Apache Beam transformations on </a:t>
            </a:r>
            <a:r>
              <a:rPr lang="en-IN" b="0" i="0" dirty="0" err="1">
                <a:solidFill>
                  <a:srgbClr val="BABEC3"/>
                </a:solidFill>
                <a:effectLst/>
                <a:latin typeface="IBM Plex Sans" panose="020B0503050203000203" pitchFamily="34" charset="0"/>
              </a:rPr>
              <a:t>DataFlow</a:t>
            </a:r>
            <a:r>
              <a:rPr lang="en-IN" b="0" i="0" dirty="0">
                <a:solidFill>
                  <a:srgbClr val="BABEC3"/>
                </a:solidFill>
                <a:effectLst/>
                <a:latin typeface="IBM Plex Sans" panose="020B0503050203000203" pitchFamily="34" charset="0"/>
              </a:rPr>
              <a:t> to transform data after it’s extracted.</a:t>
            </a:r>
          </a:p>
          <a:p>
            <a:r>
              <a:rPr lang="en-IN" b="0" i="0" dirty="0" err="1">
                <a:solidFill>
                  <a:srgbClr val="BABEC3"/>
                </a:solidFill>
                <a:effectLst/>
                <a:latin typeface="IBM Plex Sans" panose="020B0503050203000203" pitchFamily="34" charset="0"/>
              </a:rPr>
              <a:t>CatBoost</a:t>
            </a:r>
            <a:r>
              <a:rPr lang="en-IN" b="0" i="0" dirty="0">
                <a:solidFill>
                  <a:srgbClr val="BABEC3"/>
                </a:solidFill>
                <a:effectLst/>
                <a:latin typeface="IBM Plex Sans" panose="020B0503050203000203" pitchFamily="34" charset="0"/>
              </a:rPr>
              <a:t> was used as the </a:t>
            </a:r>
            <a:r>
              <a:rPr lang="en-IN" b="0" i="0" dirty="0" err="1">
                <a:solidFill>
                  <a:srgbClr val="BABEC3"/>
                </a:solidFill>
                <a:effectLst/>
                <a:latin typeface="IBM Plex Sans" panose="020B0503050203000203" pitchFamily="34" charset="0"/>
              </a:rPr>
              <a:t>modeling</a:t>
            </a:r>
            <a:r>
              <a:rPr lang="en-IN" b="0" i="0" dirty="0">
                <a:solidFill>
                  <a:srgbClr val="BABEC3"/>
                </a:solidFill>
                <a:effectLst/>
                <a:latin typeface="IBM Plex Sans" panose="020B0503050203000203" pitchFamily="34" charset="0"/>
              </a:rPr>
              <a:t> library for building models with boosting algorithms.</a:t>
            </a:r>
          </a:p>
          <a:p>
            <a:r>
              <a:rPr lang="en-IN" b="0" i="0" dirty="0">
                <a:solidFill>
                  <a:srgbClr val="BABEC3"/>
                </a:solidFill>
                <a:effectLst/>
                <a:latin typeface="IBM Plex Sans" panose="020B0503050203000203" pitchFamily="34" charset="0"/>
              </a:rPr>
              <a:t>Python was used as the primary language for both model development and model deployment.</a:t>
            </a:r>
            <a:endParaRPr lang="en-US" dirty="0"/>
          </a:p>
        </p:txBody>
      </p:sp>
    </p:spTree>
    <p:extLst>
      <p:ext uri="{BB962C8B-B14F-4D97-AF65-F5344CB8AC3E}">
        <p14:creationId xmlns:p14="http://schemas.microsoft.com/office/powerpoint/2010/main" val="6817402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709A5-1AE8-E39E-A017-55113EF132BE}"/>
              </a:ext>
            </a:extLst>
          </p:cNvPr>
          <p:cNvSpPr>
            <a:spLocks noGrp="1"/>
          </p:cNvSpPr>
          <p:nvPr>
            <p:ph type="title"/>
          </p:nvPr>
        </p:nvSpPr>
        <p:spPr/>
        <p:txBody>
          <a:bodyPr/>
          <a:lstStyle/>
          <a:p>
            <a:r>
              <a:rPr lang="en-IN" b="1" i="0" dirty="0">
                <a:solidFill>
                  <a:srgbClr val="DEE1E4"/>
                </a:solidFill>
                <a:effectLst/>
                <a:latin typeface="IBM Plex Sans" panose="020B0503050203000203" pitchFamily="34" charset="0"/>
              </a:rPr>
              <a:t>Deploying models to production</a:t>
            </a:r>
            <a:br>
              <a:rPr lang="en-IN" b="1" i="0" dirty="0">
                <a:solidFill>
                  <a:srgbClr val="DEE1E4"/>
                </a:solidFill>
                <a:effectLst/>
                <a:latin typeface="IBM Plex Sans" panose="020B0503050203000203" pitchFamily="34" charset="0"/>
              </a:rPr>
            </a:br>
            <a:endParaRPr lang="en-US" dirty="0"/>
          </a:p>
        </p:txBody>
      </p:sp>
      <p:sp>
        <p:nvSpPr>
          <p:cNvPr id="3" name="Content Placeholder 2">
            <a:extLst>
              <a:ext uri="{FF2B5EF4-FFF2-40B4-BE49-F238E27FC236}">
                <a16:creationId xmlns:a16="http://schemas.microsoft.com/office/drawing/2014/main" id="{844860A4-BE50-E492-841E-23FB20A6A8E9}"/>
              </a:ext>
            </a:extLst>
          </p:cNvPr>
          <p:cNvSpPr>
            <a:spLocks noGrp="1"/>
          </p:cNvSpPr>
          <p:nvPr>
            <p:ph idx="1"/>
          </p:nvPr>
        </p:nvSpPr>
        <p:spPr/>
        <p:txBody>
          <a:bodyPr>
            <a:normAutofit fontScale="77500" lnSpcReduction="20000"/>
          </a:bodyPr>
          <a:lstStyle/>
          <a:p>
            <a:pPr algn="l"/>
            <a:r>
              <a:rPr lang="en-IN" b="0" i="0" dirty="0">
                <a:solidFill>
                  <a:srgbClr val="BABEC3"/>
                </a:solidFill>
                <a:effectLst/>
                <a:latin typeface="IBM Plex Sans" panose="020B0503050203000203" pitchFamily="34" charset="0"/>
              </a:rPr>
              <a:t>Training to production orchestration was done with Google Cloud Composer (which runs on Apache Airflow).</a:t>
            </a:r>
          </a:p>
          <a:p>
            <a:pPr algn="l"/>
            <a:r>
              <a:rPr lang="en-IN" b="0" i="0" dirty="0">
                <a:solidFill>
                  <a:srgbClr val="BABEC3"/>
                </a:solidFill>
                <a:effectLst/>
                <a:latin typeface="IBM Plex Sans" panose="020B0503050203000203" pitchFamily="34" charset="0"/>
              </a:rPr>
              <a:t>The model was deployed as a Flask app on </a:t>
            </a:r>
            <a:r>
              <a:rPr lang="en-IN" b="0" i="0" dirty="0" err="1">
                <a:solidFill>
                  <a:srgbClr val="BABEC3"/>
                </a:solidFill>
                <a:effectLst/>
                <a:latin typeface="IBM Plex Sans" panose="020B0503050203000203" pitchFamily="34" charset="0"/>
              </a:rPr>
              <a:t>AppEngine</a:t>
            </a:r>
            <a:r>
              <a:rPr lang="en-IN" b="0" i="0" dirty="0">
                <a:solidFill>
                  <a:srgbClr val="BABEC3"/>
                </a:solidFill>
                <a:effectLst/>
                <a:latin typeface="IBM Plex Sans" panose="020B0503050203000203" pitchFamily="34" charset="0"/>
              </a:rPr>
              <a:t>.</a:t>
            </a:r>
          </a:p>
          <a:p>
            <a:pPr algn="l"/>
            <a:r>
              <a:rPr lang="en-IN" b="0" i="0" dirty="0">
                <a:solidFill>
                  <a:srgbClr val="BABEC3"/>
                </a:solidFill>
                <a:effectLst/>
                <a:latin typeface="IBM Plex Sans" panose="020B0503050203000203" pitchFamily="34" charset="0"/>
              </a:rPr>
              <a:t>For low latency, the models are cached in memory.</a:t>
            </a:r>
          </a:p>
          <a:p>
            <a:pPr algn="l"/>
            <a:r>
              <a:rPr lang="en-IN" b="0" i="0" dirty="0">
                <a:solidFill>
                  <a:srgbClr val="BABEC3"/>
                </a:solidFill>
                <a:effectLst/>
                <a:latin typeface="IBM Plex Sans" panose="020B0503050203000203" pitchFamily="34" charset="0"/>
              </a:rPr>
              <a:t>There’s also Couchbase (their in-memory database for storing customer and user profiles).</a:t>
            </a:r>
          </a:p>
          <a:p>
            <a:pPr algn="l"/>
            <a:r>
              <a:rPr lang="en-IN" b="0" i="0" dirty="0">
                <a:solidFill>
                  <a:srgbClr val="BABEC3"/>
                </a:solidFill>
                <a:effectLst/>
                <a:latin typeface="IBM Plex Sans" panose="020B0503050203000203" pitchFamily="34" charset="0"/>
              </a:rPr>
              <a:t>Upon receiving a transaction via an HTTP POST request, the Sherlock app fetches the corresponding user’s and merchant’s profiles from Couchbase</a:t>
            </a:r>
          </a:p>
          <a:p>
            <a:pPr algn="l"/>
            <a:r>
              <a:rPr lang="en-IN" b="0" i="0" dirty="0">
                <a:solidFill>
                  <a:srgbClr val="BABEC3"/>
                </a:solidFill>
                <a:effectLst/>
                <a:latin typeface="IBM Plex Sans" panose="020B0503050203000203" pitchFamily="34" charset="0"/>
              </a:rPr>
              <a:t>Then, it generates a feature vector — using the same features as the ones created in the Apache Beam job that produces the training data — and makes a prediction.</a:t>
            </a:r>
          </a:p>
          <a:p>
            <a:pPr algn="l"/>
            <a:r>
              <a:rPr lang="en-IN" b="0" i="0" dirty="0">
                <a:solidFill>
                  <a:srgbClr val="BABEC3"/>
                </a:solidFill>
                <a:effectLst/>
                <a:latin typeface="IBM Plex Sans" panose="020B0503050203000203" pitchFamily="34" charset="0"/>
              </a:rPr>
              <a:t>The prediction is then sent in a JSON response to the processing backend where a corresponding action is taken — all within 50 </a:t>
            </a:r>
            <a:r>
              <a:rPr lang="en-IN" b="0" i="1" dirty="0" err="1">
                <a:solidFill>
                  <a:srgbClr val="BABEC3"/>
                </a:solidFill>
                <a:effectLst/>
                <a:latin typeface="IBM Plex Sans" panose="020B0503050203000203" pitchFamily="34" charset="0"/>
              </a:rPr>
              <a:t>ms</a:t>
            </a:r>
            <a:r>
              <a:rPr lang="en-IN" b="0" i="0" dirty="0">
                <a:solidFill>
                  <a:srgbClr val="BABEC3"/>
                </a:solidFill>
                <a:effectLst/>
                <a:latin typeface="IBM Plex Sans" panose="020B0503050203000203" pitchFamily="34" charset="0"/>
              </a:rPr>
              <a:t>.”</a:t>
            </a:r>
          </a:p>
          <a:p>
            <a:endParaRPr lang="en-US" dirty="0"/>
          </a:p>
        </p:txBody>
      </p:sp>
    </p:spTree>
    <p:extLst>
      <p:ext uri="{BB962C8B-B14F-4D97-AF65-F5344CB8AC3E}">
        <p14:creationId xmlns:p14="http://schemas.microsoft.com/office/powerpoint/2010/main" val="6904183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FDADA-7FB1-A420-E54D-5781F282AE59}"/>
              </a:ext>
            </a:extLst>
          </p:cNvPr>
          <p:cNvSpPr>
            <a:spLocks noGrp="1"/>
          </p:cNvSpPr>
          <p:nvPr>
            <p:ph type="title"/>
          </p:nvPr>
        </p:nvSpPr>
        <p:spPr/>
        <p:txBody>
          <a:bodyPr>
            <a:normAutofit fontScale="90000"/>
          </a:bodyPr>
          <a:lstStyle/>
          <a:p>
            <a:r>
              <a:rPr lang="en-IN" b="1" i="0" dirty="0">
                <a:solidFill>
                  <a:srgbClr val="DEE1E4"/>
                </a:solidFill>
                <a:effectLst/>
                <a:latin typeface="IBM Plex Sans" panose="020B0503050203000203" pitchFamily="34" charset="0"/>
              </a:rPr>
              <a:t>Monitoring model’s performance in production</a:t>
            </a:r>
            <a:br>
              <a:rPr lang="en-IN" b="1" i="0" dirty="0">
                <a:solidFill>
                  <a:srgbClr val="DEE1E4"/>
                </a:solidFill>
                <a:effectLst/>
                <a:latin typeface="IBM Plex Sans" panose="020B0503050203000203" pitchFamily="34" charset="0"/>
              </a:rPr>
            </a:br>
            <a:endParaRPr lang="en-US" dirty="0"/>
          </a:p>
        </p:txBody>
      </p:sp>
      <p:sp>
        <p:nvSpPr>
          <p:cNvPr id="3" name="Content Placeholder 2">
            <a:extLst>
              <a:ext uri="{FF2B5EF4-FFF2-40B4-BE49-F238E27FC236}">
                <a16:creationId xmlns:a16="http://schemas.microsoft.com/office/drawing/2014/main" id="{09CA296A-6ED5-BF14-B0B0-E13CA36E1D97}"/>
              </a:ext>
            </a:extLst>
          </p:cNvPr>
          <p:cNvSpPr>
            <a:spLocks noGrp="1"/>
          </p:cNvSpPr>
          <p:nvPr>
            <p:ph idx="1"/>
          </p:nvPr>
        </p:nvSpPr>
        <p:spPr/>
        <p:txBody>
          <a:bodyPr/>
          <a:lstStyle/>
          <a:p>
            <a:pPr algn="l">
              <a:buFont typeface="Arial" panose="020B0604020202020204" pitchFamily="34" charset="0"/>
              <a:buChar char="•"/>
            </a:pPr>
            <a:r>
              <a:rPr lang="en-IN" b="0" i="0" dirty="0">
                <a:solidFill>
                  <a:srgbClr val="BABEC3"/>
                </a:solidFill>
                <a:effectLst/>
                <a:latin typeface="IBM Plex Sans" panose="020B0503050203000203" pitchFamily="34" charset="0"/>
              </a:rPr>
              <a:t>Google Cloud </a:t>
            </a:r>
            <a:r>
              <a:rPr lang="en-IN" b="0" i="0" dirty="0" err="1">
                <a:solidFill>
                  <a:srgbClr val="BABEC3"/>
                </a:solidFill>
                <a:effectLst/>
                <a:latin typeface="IBM Plex Sans" panose="020B0503050203000203" pitchFamily="34" charset="0"/>
              </a:rPr>
              <a:t>Stackdriver</a:t>
            </a:r>
            <a:r>
              <a:rPr lang="en-IN" b="0" i="0" dirty="0">
                <a:solidFill>
                  <a:srgbClr val="BABEC3"/>
                </a:solidFill>
                <a:effectLst/>
                <a:latin typeface="IBM Plex Sans" panose="020B0503050203000203" pitchFamily="34" charset="0"/>
              </a:rPr>
              <a:t> to monitor operational performance such as latency (how fast the system responds), number of transactions processed per second, and more. All in real-time!</a:t>
            </a:r>
          </a:p>
          <a:p>
            <a:pPr algn="l">
              <a:buFont typeface="Arial" panose="020B0604020202020204" pitchFamily="34" charset="0"/>
              <a:buChar char="•"/>
            </a:pPr>
            <a:r>
              <a:rPr lang="en-IN" b="0" i="0" dirty="0">
                <a:solidFill>
                  <a:srgbClr val="BABEC3"/>
                </a:solidFill>
                <a:effectLst/>
                <a:latin typeface="IBM Plex Sans" panose="020B0503050203000203" pitchFamily="34" charset="0"/>
              </a:rPr>
              <a:t>Kibana was used for functional performance monitoring such as monitoring of merchants, number of alerts and frauds, true positive rates (TPR), and false positive rates (FPR).</a:t>
            </a:r>
          </a:p>
          <a:p>
            <a:pPr algn="l"/>
            <a:r>
              <a:rPr lang="en-IN" b="0" i="0" dirty="0">
                <a:solidFill>
                  <a:srgbClr val="BABEC3"/>
                </a:solidFill>
                <a:effectLst/>
                <a:latin typeface="IBM Plex Sans" panose="020B0503050203000203" pitchFamily="34" charset="0"/>
              </a:rPr>
              <a:t>For alerts, Google Cloud </a:t>
            </a:r>
            <a:r>
              <a:rPr lang="en-IN" b="0" i="0" dirty="0" err="1">
                <a:solidFill>
                  <a:srgbClr val="BABEC3"/>
                </a:solidFill>
                <a:effectLst/>
                <a:latin typeface="IBM Plex Sans" panose="020B0503050203000203" pitchFamily="34" charset="0"/>
              </a:rPr>
              <a:t>Stackdriver</a:t>
            </a:r>
            <a:r>
              <a:rPr lang="en-IN" b="0" i="0" dirty="0">
                <a:solidFill>
                  <a:srgbClr val="BABEC3"/>
                </a:solidFill>
                <a:effectLst/>
                <a:latin typeface="IBM Plex Sans" panose="020B0503050203000203" pitchFamily="34" charset="0"/>
              </a:rPr>
              <a:t> sends the team an email and SMS so issues can be triaged by the fraud detection team. You can find an example of the Kibana visualization below.</a:t>
            </a:r>
          </a:p>
          <a:p>
            <a:endParaRPr lang="en-US" dirty="0"/>
          </a:p>
        </p:txBody>
      </p:sp>
    </p:spTree>
    <p:extLst>
      <p:ext uri="{BB962C8B-B14F-4D97-AF65-F5344CB8AC3E}">
        <p14:creationId xmlns:p14="http://schemas.microsoft.com/office/powerpoint/2010/main" val="300542742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F60AB-5D40-9198-CA85-91EAF7389C8D}"/>
              </a:ext>
            </a:extLst>
          </p:cNvPr>
          <p:cNvSpPr>
            <a:spLocks noGrp="1"/>
          </p:cNvSpPr>
          <p:nvPr>
            <p:ph type="title"/>
          </p:nvPr>
        </p:nvSpPr>
        <p:spPr/>
        <p:txBody>
          <a:bodyPr/>
          <a:lstStyle/>
          <a:p>
            <a:r>
              <a:rPr lang="en-IN" b="1" i="0" dirty="0">
                <a:solidFill>
                  <a:srgbClr val="DEE1E4"/>
                </a:solidFill>
                <a:effectLst/>
                <a:latin typeface="IBM Plex Sans" panose="020B0503050203000203" pitchFamily="34" charset="0"/>
              </a:rPr>
              <a:t>Monitoring</a:t>
            </a:r>
            <a:endParaRPr lang="en-US" dirty="0"/>
          </a:p>
        </p:txBody>
      </p:sp>
      <p:sp>
        <p:nvSpPr>
          <p:cNvPr id="3" name="Content Placeholder 2">
            <a:extLst>
              <a:ext uri="{FF2B5EF4-FFF2-40B4-BE49-F238E27FC236}">
                <a16:creationId xmlns:a16="http://schemas.microsoft.com/office/drawing/2014/main" id="{9A65963E-6BA3-8FA5-6468-9B2B4E81C6DE}"/>
              </a:ext>
            </a:extLst>
          </p:cNvPr>
          <p:cNvSpPr>
            <a:spLocks noGrp="1"/>
          </p:cNvSpPr>
          <p:nvPr>
            <p:ph idx="1"/>
          </p:nvPr>
        </p:nvSpPr>
        <p:spPr/>
        <p:txBody>
          <a:bodyPr>
            <a:normAutofit lnSpcReduction="10000"/>
          </a:bodyPr>
          <a:lstStyle/>
          <a:p>
            <a:pPr marL="0" indent="0" algn="l">
              <a:buNone/>
            </a:pPr>
            <a:endParaRPr lang="en-IN" b="0" i="0" dirty="0">
              <a:solidFill>
                <a:srgbClr val="BABEC3"/>
              </a:solidFill>
              <a:effectLst/>
              <a:latin typeface="IBM Plex Sans" panose="020B0503050203000203" pitchFamily="34" charset="0"/>
            </a:endParaRPr>
          </a:p>
          <a:p>
            <a:pPr algn="l">
              <a:buFont typeface="Arial" panose="020B0604020202020204" pitchFamily="34" charset="0"/>
              <a:buChar char="•"/>
            </a:pPr>
            <a:r>
              <a:rPr lang="en-IN" b="0" i="0" dirty="0">
                <a:solidFill>
                  <a:srgbClr val="BABEC3"/>
                </a:solidFill>
                <a:effectLst/>
                <a:latin typeface="IBM Plex Sans" panose="020B0503050203000203" pitchFamily="34" charset="0"/>
              </a:rPr>
              <a:t>Google Cloud </a:t>
            </a:r>
            <a:r>
              <a:rPr lang="en-IN" b="0" i="0" dirty="0" err="1">
                <a:solidFill>
                  <a:srgbClr val="BABEC3"/>
                </a:solidFill>
                <a:effectLst/>
                <a:latin typeface="IBM Plex Sans" panose="020B0503050203000203" pitchFamily="34" charset="0"/>
              </a:rPr>
              <a:t>Stackdriver</a:t>
            </a:r>
            <a:r>
              <a:rPr lang="en-IN" b="0" i="0" dirty="0">
                <a:solidFill>
                  <a:srgbClr val="BABEC3"/>
                </a:solidFill>
                <a:effectLst/>
                <a:latin typeface="IBM Plex Sans" panose="020B0503050203000203" pitchFamily="34" charset="0"/>
              </a:rPr>
              <a:t> - to monitor operational performance such as latency (how fast the system responds), number of transactions processed per second, and more. All in real-time!</a:t>
            </a:r>
          </a:p>
          <a:p>
            <a:pPr algn="l">
              <a:buFont typeface="Arial" panose="020B0604020202020204" pitchFamily="34" charset="0"/>
              <a:buChar char="•"/>
            </a:pPr>
            <a:r>
              <a:rPr lang="en-IN" b="0" i="0" dirty="0">
                <a:solidFill>
                  <a:srgbClr val="BABEC3"/>
                </a:solidFill>
                <a:effectLst/>
                <a:latin typeface="IBM Plex Sans" panose="020B0503050203000203" pitchFamily="34" charset="0"/>
              </a:rPr>
              <a:t>Kibana was used for functional performance monitoring such as monitoring of merchants, number of alerts and frauds, true positive rates (TPR), and false positive rates (FPR).</a:t>
            </a:r>
          </a:p>
          <a:p>
            <a:pPr algn="l"/>
            <a:r>
              <a:rPr lang="en-IN" b="0" i="0" dirty="0">
                <a:solidFill>
                  <a:srgbClr val="BABEC3"/>
                </a:solidFill>
                <a:effectLst/>
                <a:latin typeface="IBM Plex Sans" panose="020B0503050203000203" pitchFamily="34" charset="0"/>
              </a:rPr>
              <a:t>For alerts, Google Cloud </a:t>
            </a:r>
            <a:r>
              <a:rPr lang="en-IN" b="0" i="0" dirty="0" err="1">
                <a:solidFill>
                  <a:srgbClr val="BABEC3"/>
                </a:solidFill>
                <a:effectLst/>
                <a:latin typeface="IBM Plex Sans" panose="020B0503050203000203" pitchFamily="34" charset="0"/>
              </a:rPr>
              <a:t>Stackdriver</a:t>
            </a:r>
            <a:r>
              <a:rPr lang="en-IN" b="0" i="0" dirty="0">
                <a:solidFill>
                  <a:srgbClr val="BABEC3"/>
                </a:solidFill>
                <a:effectLst/>
                <a:latin typeface="IBM Plex Sans" panose="020B0503050203000203" pitchFamily="34" charset="0"/>
              </a:rPr>
              <a:t> sends the team an email and SMS so issues can be triaged by the fraud detection team. You can find an example of the Kibana visualization in next slide.</a:t>
            </a:r>
          </a:p>
          <a:p>
            <a:endParaRPr lang="en-US" dirty="0"/>
          </a:p>
        </p:txBody>
      </p:sp>
    </p:spTree>
    <p:extLst>
      <p:ext uri="{BB962C8B-B14F-4D97-AF65-F5344CB8AC3E}">
        <p14:creationId xmlns:p14="http://schemas.microsoft.com/office/powerpoint/2010/main" val="18856528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1" name="Rectangle 3080">
            <a:extLst>
              <a:ext uri="{FF2B5EF4-FFF2-40B4-BE49-F238E27FC236}">
                <a16:creationId xmlns:a16="http://schemas.microsoft.com/office/drawing/2014/main" id="{11C15DFD-AB97-AB43-A6C9-2808708C9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3082">
            <a:extLst>
              <a:ext uri="{FF2B5EF4-FFF2-40B4-BE49-F238E27FC236}">
                <a16:creationId xmlns:a16="http://schemas.microsoft.com/office/drawing/2014/main" id="{4A05BA89-ECA6-2247-ABBB-3C67160202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85" name="Rectangle 3084">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MLOps Revolut ">
            <a:extLst>
              <a:ext uri="{FF2B5EF4-FFF2-40B4-BE49-F238E27FC236}">
                <a16:creationId xmlns:a16="http://schemas.microsoft.com/office/drawing/2014/main" id="{C10BA498-B44D-AC58-7A4D-799FDEDECE60}"/>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25"/>
          <a:stretch/>
        </p:blipFill>
        <p:spPr bwMode="auto">
          <a:xfrm>
            <a:off x="20" y="10"/>
            <a:ext cx="12188932"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1305650"/>
      </p:ext>
    </p:extLst>
  </p:cSld>
  <p:clrMapOvr>
    <a:masterClrMapping/>
  </p:clrMapOvr>
  <p:transition spd="slow">
    <p:push dir="u"/>
  </p:transition>
</p:sld>
</file>

<file path=ppt/theme/theme1.xml><?xml version="1.0" encoding="utf-8"?>
<a:theme xmlns:a="http://schemas.openxmlformats.org/drawingml/2006/main" name="Interweav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docProps/app.xml><?xml version="1.0" encoding="utf-8"?>
<Properties xmlns="http://schemas.openxmlformats.org/officeDocument/2006/extended-properties" xmlns:vt="http://schemas.openxmlformats.org/officeDocument/2006/docPropsVTypes">
  <TotalTime>70</TotalTime>
  <Words>3990</Words>
  <Application>Microsoft Macintosh PowerPoint</Application>
  <PresentationFormat>Widescreen</PresentationFormat>
  <Paragraphs>131</Paragraphs>
  <Slides>45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IBM Plex Sans</vt:lpstr>
      <vt:lpstr>Neue Haas Grotesk Text Pro</vt:lpstr>
      <vt:lpstr>InterweaveVTI</vt:lpstr>
      <vt:lpstr>MLOPS Case Studies</vt:lpstr>
      <vt:lpstr>PowerPoint Presentation</vt:lpstr>
      <vt:lpstr>How Revolut implements Machine Learning Operations (MLOps) </vt:lpstr>
      <vt:lpstr>PowerPoint Presentation</vt:lpstr>
      <vt:lpstr>Tools used</vt:lpstr>
      <vt:lpstr>Deploying models to production </vt:lpstr>
      <vt:lpstr>Monitoring model’s performance in production </vt:lpstr>
      <vt:lpstr>Monitoring</vt:lpstr>
      <vt:lpstr>PowerPoint Presentation</vt:lpstr>
      <vt:lpstr>Iteration and model lifecycle management  </vt:lpstr>
      <vt:lpstr>PowerPoint Presentation</vt:lpstr>
      <vt:lpstr>Model governance to explain and audit model usage </vt:lpstr>
      <vt:lpstr>PowerPoint Presentation</vt:lpstr>
      <vt:lpstr>How Uber implements Machine Learning Operations (MLOps) </vt:lpstr>
      <vt:lpstr>PowerPoint Presentation</vt:lpstr>
      <vt:lpstr>Deploying models to production </vt:lpstr>
      <vt:lpstr>Monitoring model’s performance in production </vt:lpstr>
      <vt:lpstr>Iteration and model lifecycle management </vt:lpstr>
      <vt:lpstr>Model governance to explain and audit model usage </vt:lpstr>
      <vt:lpstr>PowerPoint Presentation</vt:lpstr>
      <vt:lpstr>How Netflix implements Machine Learning Operations (MLOps) </vt:lpstr>
      <vt:lpstr>Deploying models to production  </vt:lpstr>
      <vt:lpstr>PowerPoint Presentation</vt:lpstr>
      <vt:lpstr>PowerPoint Presentation</vt:lpstr>
      <vt:lpstr>PowerPoint Presentation</vt:lpstr>
      <vt:lpstr>Monitoring model’s performance in production </vt:lpstr>
      <vt:lpstr>PowerPoint Presentation</vt:lpstr>
      <vt:lpstr>Iteration and model lifecycle management </vt:lpstr>
      <vt:lpstr>Model governance to explain and audit model usage  </vt:lpstr>
      <vt:lpstr>PowerPoint Presentation</vt:lpstr>
      <vt:lpstr>PowerPoint Presentation</vt:lpstr>
      <vt:lpstr>PowerPoint Presentation</vt:lpstr>
      <vt:lpstr>How DoorDash implements Machine Learning Operations (MLOps) </vt:lpstr>
      <vt:lpstr>PowerPoint Presentation</vt:lpstr>
      <vt:lpstr>PowerPoint Presentation</vt:lpstr>
      <vt:lpstr>Deploying models to production </vt:lpstr>
      <vt:lpstr>Deploying models to production </vt:lpstr>
      <vt:lpstr>Monitoring model’s performance in production </vt:lpstr>
      <vt:lpstr>Iteration and model lifecycle management </vt:lpstr>
      <vt:lpstr>Model governance to explain and audit model usage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MLOPS Case Studies</dc:title>
  <dc:creator>Ramesh Sannareddy</dc:creator>
  <cp:lastModifiedBy>Ramesh Sannareddy</cp:lastModifiedBy>
  <cp:revision>5</cp:revision>
  <dcterms:created xsi:type="dcterms:W3CDTF">2024-03-15T02:39:31Z</dcterms:created>
  <dcterms:modified xsi:type="dcterms:W3CDTF">2024-03-15T03:50:21Z</dcterms:modified>
</cp:coreProperties>
</file>