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9" r:id="rId6"/>
    <p:sldId id="268" r:id="rId7"/>
    <p:sldId id="261" r:id="rId8"/>
    <p:sldId id="262" r:id="rId9"/>
    <p:sldId id="270" r:id="rId10"/>
    <p:sldId id="263" r:id="rId11"/>
    <p:sldId id="272" r:id="rId12"/>
    <p:sldId id="273" r:id="rId13"/>
    <p:sldId id="266" r:id="rId14"/>
    <p:sldId id="274" r:id="rId15"/>
    <p:sldId id="267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3"/>
  </p:normalViewPr>
  <p:slideViewPr>
    <p:cSldViewPr snapToGrid="0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/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3/18/24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432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3/18/24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770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3/18/24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004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3/18/24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955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3/18/24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22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3/18/24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682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3/18/24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7721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3/18/24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478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3/18/24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302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3/18/24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03370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3/18/24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3982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3/18/24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100" cap="none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90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b="1" kern="1200" cap="none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4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4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4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14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14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oonline.com/article/3613932/how-data-poisoning-attacks-corrupt-machine-learning-models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hs.gov/hipaa/for-professionals/privacy/laws-regulations/index.html" TargetMode="External"/><Relationship Id="rId2" Type="http://schemas.openxmlformats.org/officeDocument/2006/relationships/hyperlink" Target="https://gdpr.eu/what-is-gdpr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rendmicro.com/en_th/what-is/what-is-zero-trust/zero-trust-architecture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chtarget.com/searchsecurity/definition/risk-based-authentication-RB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adlock on computer motherboard">
            <a:extLst>
              <a:ext uri="{FF2B5EF4-FFF2-40B4-BE49-F238E27FC236}">
                <a16:creationId xmlns:a16="http://schemas.microsoft.com/office/drawing/2014/main" id="{0C862B33-CDA3-D79A-A1D3-CBEA2B088C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2F9B1C2-7D20-4F91-A660-197C98B9A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39445"/>
            <a:ext cx="6114985" cy="229832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8F977-6D89-F5E8-C27A-AE9F8B0BD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19" y="2100845"/>
            <a:ext cx="4670234" cy="1975527"/>
          </a:xfrm>
        </p:spPr>
        <p:txBody>
          <a:bodyPr anchor="ctr">
            <a:normAutofit/>
          </a:bodyPr>
          <a:lstStyle/>
          <a:p>
            <a:pPr algn="l"/>
            <a:r>
              <a:rPr lang="en-US" sz="6100" dirty="0"/>
              <a:t>MLOPS Security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9C4E6E-ECA4-40E5-A54E-13E92B678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4237771"/>
            <a:ext cx="6114982" cy="809351"/>
          </a:xfrm>
          <a:prstGeom prst="rect">
            <a:avLst/>
          </a:prstGeom>
          <a:solidFill>
            <a:schemeClr val="tx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1D9EB-4749-7F79-EF29-E1B4E8A160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19" y="4372379"/>
            <a:ext cx="4670233" cy="540135"/>
          </a:xfrm>
        </p:spPr>
        <p:txBody>
          <a:bodyPr anchor="ctr">
            <a:normAutofit/>
          </a:bodyPr>
          <a:lstStyle/>
          <a:p>
            <a:pPr algn="l">
              <a:lnSpc>
                <a:spcPct val="104000"/>
              </a:lnSpc>
            </a:pPr>
            <a:r>
              <a:rPr lang="en-US" sz="2200"/>
              <a:t>Ramesh Sannareddy</a:t>
            </a:r>
          </a:p>
        </p:txBody>
      </p:sp>
    </p:spTree>
    <p:extLst>
      <p:ext uri="{BB962C8B-B14F-4D97-AF65-F5344CB8AC3E}">
        <p14:creationId xmlns:p14="http://schemas.microsoft.com/office/powerpoint/2010/main" val="4289368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6A5CB-A6BE-E96A-C83D-579F83A31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Open Sans" panose="020B0606030504020204" pitchFamily="34" charset="0"/>
              </a:rPr>
              <a:t>Monitoring and logging data storage access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FA9DC-1D6E-80AE-2D59-9ED3F9632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You should log every event in the data storage to know what happens each time there is an activity.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Log files contain an audit trail which you can use to monitor activities within data storage.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Log monitoring prevents malicious and accidental intrusion into your data storage system.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Audit trails act as the next line of </a:t>
            </a:r>
            <a:r>
              <a:rPr lang="en-IN" sz="20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defense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if an attacker bypasses other security controls.</a:t>
            </a:r>
          </a:p>
        </p:txBody>
      </p:sp>
    </p:spTree>
    <p:extLst>
      <p:ext uri="{BB962C8B-B14F-4D97-AF65-F5344CB8AC3E}">
        <p14:creationId xmlns:p14="http://schemas.microsoft.com/office/powerpoint/2010/main" val="404689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26670-A60C-C350-44E7-230119749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Open Sans" panose="020B0606030504020204" pitchFamily="34" charset="0"/>
              </a:rPr>
              <a:t>Securing ML 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D0445-9F48-814A-EA71-A798AC657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Data is a significant input in training ML models.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One effective way to secure ML models is to understand the data used to train the model, where it comes from, and what it contains.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CC0000"/>
                </a:solidFill>
                <a:effectLst/>
                <a:latin typeface="Open Sans" panose="020B0606030504020204" pitchFamily="34" charset="0"/>
                <a:hlinkClick r:id="rId2"/>
              </a:rPr>
              <a:t>Data poisoning</a:t>
            </a:r>
            <a:r>
              <a:rPr lang="en-I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 is a significant threat to ML models. A slight deviation in the data can make your ML model ineffective.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Mainly, attackers aim to manipulate training data to ensure the resultant ML model is vulnerable to attacks.</a:t>
            </a:r>
          </a:p>
        </p:txBody>
      </p:sp>
    </p:spTree>
    <p:extLst>
      <p:ext uri="{BB962C8B-B14F-4D97-AF65-F5344CB8AC3E}">
        <p14:creationId xmlns:p14="http://schemas.microsoft.com/office/powerpoint/2010/main" val="516925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26670-A60C-C350-44E7-230119749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Open Sans" panose="020B0606030504020204" pitchFamily="34" charset="0"/>
              </a:rPr>
              <a:t>Securing ML 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D0445-9F48-814A-EA71-A798AC657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You should avoid sourcing your training data from untrusted datasets while following standard data security detection and mitigation procedures.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Poisoned data puts the trustworthiness and confidentiality of your data in question and, ultimately, the ML model.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Ideally, attackers feed their inputs as training data and trick the model into avoiding the correct classification.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07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82611-0E98-4E2E-EF6D-7766AECE6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Open Sans" panose="020B0606030504020204" pitchFamily="34" charset="0"/>
              </a:rPr>
              <a:t>Compliance policies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F9AD2-F676-B95E-2279-3D5BA11CD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Sometimes you train ML models using sensitive or private data.</a:t>
            </a:r>
          </a:p>
          <a:p>
            <a:pPr algn="l"/>
            <a:r>
              <a:rPr lang="en-I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You need to understand the laws in your jurisdiction as they relate to data handling and storage.</a:t>
            </a:r>
          </a:p>
          <a:p>
            <a:pPr algn="l"/>
            <a:r>
              <a:rPr lang="en-I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Several data protection laws protect the use of personal user data without consent.</a:t>
            </a:r>
          </a:p>
        </p:txBody>
      </p:sp>
    </p:spTree>
    <p:extLst>
      <p:ext uri="{BB962C8B-B14F-4D97-AF65-F5344CB8AC3E}">
        <p14:creationId xmlns:p14="http://schemas.microsoft.com/office/powerpoint/2010/main" val="1169608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82611-0E98-4E2E-EF6D-7766AECE6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Open Sans" panose="020B0606030504020204" pitchFamily="34" charset="0"/>
              </a:rPr>
              <a:t>Compliance policies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F9AD2-F676-B95E-2279-3D5BA11CD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For example, companies handling patient information in the European Union must comply with the General Data Protection Regulation (</a:t>
            </a:r>
            <a:r>
              <a:rPr lang="en-IN" b="0" i="0" u="none" strike="noStrike" dirty="0">
                <a:solidFill>
                  <a:srgbClr val="CC0000"/>
                </a:solidFill>
                <a:effectLst/>
                <a:latin typeface="Open Sans" panose="020B0606030504020204" pitchFamily="34" charset="0"/>
                <a:hlinkClick r:id="rId2"/>
              </a:rPr>
              <a:t>GDPR</a:t>
            </a:r>
            <a:r>
              <a:rPr lang="en-I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).</a:t>
            </a:r>
          </a:p>
          <a:p>
            <a:pPr algn="l"/>
            <a:r>
              <a:rPr lang="en-I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The US has the Health Insurance Portability and Accountability Act (</a:t>
            </a:r>
            <a:r>
              <a:rPr lang="en-IN" b="0" i="0" u="none" strike="noStrike" dirty="0">
                <a:solidFill>
                  <a:srgbClr val="CC0000"/>
                </a:solidFill>
                <a:effectLst/>
                <a:latin typeface="Open Sans" panose="020B0606030504020204" pitchFamily="34" charset="0"/>
                <a:hlinkClick r:id="rId3"/>
              </a:rPr>
              <a:t>HIPAA</a:t>
            </a:r>
            <a:r>
              <a:rPr lang="en-I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), which governs the use of sensitive patient data.</a:t>
            </a:r>
          </a:p>
          <a:p>
            <a:pPr algn="l"/>
            <a:r>
              <a:rPr lang="en-I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You must request consent when collecting such data and delete the data if a user requests so under the GDPR's right to be forgotten.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423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B2EB8-A792-7556-3F4D-F7ED67E92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i="0" dirty="0">
                <a:effectLst/>
                <a:latin typeface="Open Sans" panose="020B0606030504020204" pitchFamily="34" charset="0"/>
              </a:rPr>
              <a:t>Observability and logging of ML tasks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A967E-D196-797D-C5DE-9ABD3E0EF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Observability seeks to understand the ML system in its healthy and unhealthy states.</a:t>
            </a:r>
          </a:p>
          <a:p>
            <a:pPr algn="l"/>
            <a:r>
              <a:rPr lang="en-I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Observability of ML tasks prevents failures by providing alerts before an incident occurs and recommending solutions for those failures.</a:t>
            </a:r>
          </a:p>
          <a:p>
            <a:pPr algn="l"/>
            <a:r>
              <a:rPr lang="en-I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 bug introduced in the training data may affect the model's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4292050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B2EB8-A792-7556-3F4D-F7ED67E92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i="0" dirty="0">
                <a:effectLst/>
                <a:latin typeface="Open Sans" panose="020B0606030504020204" pitchFamily="34" charset="0"/>
              </a:rPr>
              <a:t>Observability and logging of ML tasks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A967E-D196-797D-C5DE-9ABD3E0EF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You must track the issue back from where it started to fix it effectively.</a:t>
            </a:r>
          </a:p>
          <a:p>
            <a:pPr algn="l"/>
            <a:r>
              <a:rPr lang="en-I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By looking at performance data and metrics of the ML tasks, you get insights into the security problems facing the ML model.</a:t>
            </a:r>
          </a:p>
          <a:p>
            <a:pPr algn="l"/>
            <a:r>
              <a:rPr lang="en-I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Maintaining the model also involves collecting access, prediction, and model logs.</a:t>
            </a:r>
          </a:p>
          <a:p>
            <a:pPr algn="l"/>
            <a:br>
              <a:rPr lang="en-I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</a:br>
            <a:endParaRPr lang="en-IN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995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2C7FD-252E-FDA2-411E-08DCCC1FA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in MLOPS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B344B-4E69-424F-40A2-E854C8C95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 model trained, deployed, and monitored using the </a:t>
            </a:r>
            <a:r>
              <a:rPr lang="en-IN" sz="20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MLOps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method is end-to-end traceable.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This method logs the model’s lineage to trace its origin.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This means you can easily trace the source code and data used to train and test the model.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Additionally, protecting data storage, understanding data compliance policies, securing ML models, ensuring observability, and logging ML tasks go a long way in securing </a:t>
            </a:r>
            <a:r>
              <a:rPr lang="en-IN" sz="20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MLOps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68017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E3893-EC59-D3F0-2BA7-C2B2C4111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Open Sans" panose="020B0606030504020204" pitchFamily="34" charset="0"/>
              </a:rPr>
              <a:t>Zero trust policy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DDADB-4FD6-6F2F-FC75-3134108CD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You can enforce </a:t>
            </a:r>
            <a:r>
              <a:rPr lang="en-IN" sz="1400" b="0" i="0" u="none" strike="noStrike" dirty="0">
                <a:solidFill>
                  <a:srgbClr val="CC0000"/>
                </a:solidFill>
                <a:effectLst/>
                <a:latin typeface="Open Sans" panose="020B0606030504020204" pitchFamily="34" charset="0"/>
                <a:hlinkClick r:id="rId2"/>
              </a:rPr>
              <a:t>zero trust</a:t>
            </a:r>
            <a:r>
              <a:rPr lang="en-I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 to secure the data and the data infrastructure.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This security policy requires the authentication and authorization of all users wanting access to applications or data in a data storage facility.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The policy validates users to ensure their devices have the proper privileges and continuously monitors their activity.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Identity protection and risk-based adaptive authentication can be used to verify a system or user identity.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You can also encrypt data, secure emails, and ascertain the state of endpoints before they connect to the application in the data storage facility.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24657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E3893-EC59-D3F0-2BA7-C2B2C4111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Open Sans" panose="020B0606030504020204" pitchFamily="34" charset="0"/>
              </a:rPr>
              <a:t>Zero trust policy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DDADB-4FD6-6F2F-FC75-3134108CD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rgbClr val="CC0000"/>
                </a:solidFill>
                <a:effectLst/>
                <a:latin typeface="Open Sans" panose="020B0606030504020204" pitchFamily="34" charset="0"/>
                <a:hlinkClick r:id="rId2"/>
              </a:rPr>
              <a:t>Risk-based authentication (RBA)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 is a standard security practice that you can use to apply different levels of strictness to the authentication process.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This strategy is also known as adaptive authentication because it calculates a risk score for an access attempt in real time.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It gives a user an authentication option depending on their score.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The authentication process employs stricter and more restrictive measures as the risk level increases.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0235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E3893-EC59-D3F0-2BA7-C2B2C4111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Open Sans" panose="020B0606030504020204" pitchFamily="34" charset="0"/>
              </a:rPr>
              <a:t>Zero trust policy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DDADB-4FD6-6F2F-FC75-3134108CD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You can also use authentication, validation, and authorization measures on the data backup and recovery process to know who is initiating the backup or the recovery.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However, this doesn't mean that your backup is 100% secure from malicious attackers.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Therefore, you should consider immutable storage as an additional zero trust security measure.</a:t>
            </a:r>
          </a:p>
          <a:p>
            <a:pPr algn="l"/>
            <a:r>
              <a:rPr lang="en-I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97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E3893-EC59-D3F0-2BA7-C2B2C4111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Open Sans" panose="020B0606030504020204" pitchFamily="34" charset="0"/>
              </a:rPr>
              <a:t>Zero trust policy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DDADB-4FD6-6F2F-FC75-3134108CD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Once you store data this way, you can’t delete or alter it for a specified time, but you can read it many times.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This prevents malicious insiders from deleting or modifying secure files and cyber attackers from encrypting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872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8D4DF-8405-BDA6-F6C2-553613687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Open Sans" panose="020B0606030504020204" pitchFamily="34" charset="0"/>
              </a:rPr>
              <a:t>The principle of least privilege (</a:t>
            </a:r>
            <a:r>
              <a:rPr lang="en-IN" b="1" i="0" dirty="0" err="1">
                <a:effectLst/>
                <a:latin typeface="Open Sans" panose="020B0606030504020204" pitchFamily="34" charset="0"/>
              </a:rPr>
              <a:t>PLoP</a:t>
            </a:r>
            <a:r>
              <a:rPr lang="en-IN" b="1" i="0" dirty="0">
                <a:effectLst/>
                <a:latin typeface="Open Sans" panose="020B0606030504020204" pitchFamily="34" charset="0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FE809-47DB-E536-F296-DB0F07F2E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User should have the exact access they need to perform their tasks—not more and not less.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For instance, you should provide users who need to back up their work with the right to run backups and no other permissions like installing new software.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You reduce risk when users have access to only what they require in data storage.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And if an attacker gains access to one part of the data storage system, this principle limits their access to the whole system.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It reduces the attack surface and leaves bad actors with fewer targets. The hackers cannot elevate their permissions because privileges are restricted.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9872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6A5CB-A6BE-E96A-C83D-579F83A31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Open Sans" panose="020B0606030504020204" pitchFamily="34" charset="0"/>
              </a:rPr>
              <a:t>Monitoring and logging data storage access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FA9DC-1D6E-80AE-2D59-9ED3F9632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You should log every event in the data storage to know what happens each time there is an activity.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Log files contain an audit trail which you can use to monitor activities within data storage.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Log monitoring prevents malicious and accidental intrusion into your data storage system.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Audit trails act as the next line of </a:t>
            </a:r>
            <a:r>
              <a:rPr lang="en-IN" sz="20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defense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if an attacker bypasses other security controls.</a:t>
            </a:r>
          </a:p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4435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6A5CB-A6BE-E96A-C83D-579F83A31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Open Sans" panose="020B0606030504020204" pitchFamily="34" charset="0"/>
              </a:rPr>
              <a:t>Monitoring and logging data storage access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FA9DC-1D6E-80AE-2D59-9ED3F9632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They help conduct a forensic investigation following a security breach.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An audit of the log files of confidential information can reveal any traces of unauthorized activities, policy violations, and security incidents.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You can investigate and take the necessary action if you notice an unauthorized activity.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This is important in guarding the data storage system against external threats and internal misuse of information.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If a security breach occurs, the audit trails will help reconstruct events resulting in the breach, allowing you to know how the breach occurred and how you can resolve vulnerabilities.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3957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Juxtapose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8E2E4"/>
      </a:lt2>
      <a:accent1>
        <a:srgbClr val="80AA9F"/>
      </a:accent1>
      <a:accent2>
        <a:srgbClr val="7AAAB2"/>
      </a:accent2>
      <a:accent3>
        <a:srgbClr val="8CA3C1"/>
      </a:accent3>
      <a:accent4>
        <a:srgbClr val="7F80BA"/>
      </a:accent4>
      <a:accent5>
        <a:srgbClr val="A996C6"/>
      </a:accent5>
      <a:accent6>
        <a:srgbClr val="AF7FBA"/>
      </a:accent6>
      <a:hlink>
        <a:srgbClr val="AE697C"/>
      </a:hlink>
      <a:folHlink>
        <a:srgbClr val="7F7F7F"/>
      </a:folHlink>
    </a:clrScheme>
    <a:fontScheme name="Custom 167">
      <a:majorFont>
        <a:latin typeface="Malgun Gothic"/>
        <a:ea typeface=""/>
        <a:cs typeface=""/>
      </a:majorFont>
      <a:minorFont>
        <a:latin typeface="Malgun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1122</Words>
  <Application>Microsoft Macintosh PowerPoint</Application>
  <PresentationFormat>Widescreen</PresentationFormat>
  <Paragraphs>74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Malgun Gothic</vt:lpstr>
      <vt:lpstr>Arial</vt:lpstr>
      <vt:lpstr>Open Sans</vt:lpstr>
      <vt:lpstr>Wingdings</vt:lpstr>
      <vt:lpstr>JuxtaposeVTI</vt:lpstr>
      <vt:lpstr>MLOPS Security</vt:lpstr>
      <vt:lpstr>Security in MLOPS</vt:lpstr>
      <vt:lpstr>Zero trust policy</vt:lpstr>
      <vt:lpstr>Zero trust policy</vt:lpstr>
      <vt:lpstr>Zero trust policy</vt:lpstr>
      <vt:lpstr>Zero trust policy</vt:lpstr>
      <vt:lpstr>The principle of least privilege (PLoP)</vt:lpstr>
      <vt:lpstr>Monitoring and logging data storage access</vt:lpstr>
      <vt:lpstr>Monitoring and logging data storage access</vt:lpstr>
      <vt:lpstr>Monitoring and logging data storage access</vt:lpstr>
      <vt:lpstr>Securing ML models</vt:lpstr>
      <vt:lpstr>Securing ML models</vt:lpstr>
      <vt:lpstr>Compliance policies</vt:lpstr>
      <vt:lpstr>Compliance policies</vt:lpstr>
      <vt:lpstr>Observability and logging of ML tasks</vt:lpstr>
      <vt:lpstr>Observability and logging of ML tasks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MLOPS Security</dc:title>
  <dc:creator>Ramesh Sannareddy</dc:creator>
  <cp:lastModifiedBy>Ramesh Sannareddy</cp:lastModifiedBy>
  <cp:revision>6</cp:revision>
  <dcterms:created xsi:type="dcterms:W3CDTF">2024-03-15T10:07:59Z</dcterms:created>
  <dcterms:modified xsi:type="dcterms:W3CDTF">2024-03-18T02:28:55Z</dcterms:modified>
</cp:coreProperties>
</file>