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74"/>
  </p:normalViewPr>
  <p:slideViewPr>
    <p:cSldViewPr snapToGrid="0">
      <p:cViewPr varScale="1">
        <p:scale>
          <a:sx n="196" d="100"/>
          <a:sy n="196"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948E2-2E4A-3744-BD42-1EBBDC35B62F}"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F2AC3-8238-9C4E-9794-381D3287F134}" type="slidenum">
              <a:rPr lang="en-US" smtClean="0"/>
              <a:t>‹#›</a:t>
            </a:fld>
            <a:endParaRPr lang="en-US"/>
          </a:p>
        </p:txBody>
      </p:sp>
    </p:spTree>
    <p:extLst>
      <p:ext uri="{BB962C8B-B14F-4D97-AF65-F5344CB8AC3E}">
        <p14:creationId xmlns:p14="http://schemas.microsoft.com/office/powerpoint/2010/main" val="9683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F2AC3-8238-9C4E-9794-381D3287F134}" type="slidenum">
              <a:rPr lang="en-US" smtClean="0"/>
              <a:t>1</a:t>
            </a:fld>
            <a:endParaRPr lang="en-US"/>
          </a:p>
        </p:txBody>
      </p:sp>
    </p:spTree>
    <p:extLst>
      <p:ext uri="{BB962C8B-B14F-4D97-AF65-F5344CB8AC3E}">
        <p14:creationId xmlns:p14="http://schemas.microsoft.com/office/powerpoint/2010/main" val="34511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F2AC3-8238-9C4E-9794-381D3287F134}" type="slidenum">
              <a:rPr lang="en-US" smtClean="0"/>
              <a:t>8</a:t>
            </a:fld>
            <a:endParaRPr lang="en-US"/>
          </a:p>
        </p:txBody>
      </p:sp>
    </p:spTree>
    <p:extLst>
      <p:ext uri="{BB962C8B-B14F-4D97-AF65-F5344CB8AC3E}">
        <p14:creationId xmlns:p14="http://schemas.microsoft.com/office/powerpoint/2010/main" val="27992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02AE0-6449-CFD7-6794-E237887D3E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1474B-754C-4A4E-D99D-45F1F3AF41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060B6-26F6-F0F5-9502-2B88E961E4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475C4B-7724-9225-2063-286B2638732F}"/>
              </a:ext>
            </a:extLst>
          </p:cNvPr>
          <p:cNvSpPr>
            <a:spLocks noGrp="1"/>
          </p:cNvSpPr>
          <p:nvPr>
            <p:ph type="sldNum" sz="quarter" idx="5"/>
          </p:nvPr>
        </p:nvSpPr>
        <p:spPr/>
        <p:txBody>
          <a:bodyPr/>
          <a:lstStyle/>
          <a:p>
            <a:fld id="{384F2AC3-8238-9C4E-9794-381D3287F134}" type="slidenum">
              <a:rPr lang="en-US" smtClean="0"/>
              <a:t>10</a:t>
            </a:fld>
            <a:endParaRPr lang="en-US"/>
          </a:p>
        </p:txBody>
      </p:sp>
    </p:spTree>
    <p:extLst>
      <p:ext uri="{BB962C8B-B14F-4D97-AF65-F5344CB8AC3E}">
        <p14:creationId xmlns:p14="http://schemas.microsoft.com/office/powerpoint/2010/main" val="1192389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D0471-2184-762A-8B6F-4B8CDE416C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9D130-07A1-95BE-1FA4-83B486666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EF92B-CDA3-EE91-3474-AFCEC6E01D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0CCBC8-8307-C3B1-D4A6-890B0130F77A}"/>
              </a:ext>
            </a:extLst>
          </p:cNvPr>
          <p:cNvSpPr>
            <a:spLocks noGrp="1"/>
          </p:cNvSpPr>
          <p:nvPr>
            <p:ph type="sldNum" sz="quarter" idx="5"/>
          </p:nvPr>
        </p:nvSpPr>
        <p:spPr/>
        <p:txBody>
          <a:bodyPr/>
          <a:lstStyle/>
          <a:p>
            <a:fld id="{384F2AC3-8238-9C4E-9794-381D3287F134}" type="slidenum">
              <a:rPr lang="en-US" smtClean="0"/>
              <a:t>12</a:t>
            </a:fld>
            <a:endParaRPr lang="en-US"/>
          </a:p>
        </p:txBody>
      </p:sp>
    </p:spTree>
    <p:extLst>
      <p:ext uri="{BB962C8B-B14F-4D97-AF65-F5344CB8AC3E}">
        <p14:creationId xmlns:p14="http://schemas.microsoft.com/office/powerpoint/2010/main" val="49780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E6CC-7DDC-7169-4296-0B05158E0F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93C95-3AF5-3AA9-6FE5-BD58943BC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3EC734-A4B5-9EBB-86E8-C900F668C4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B56BB1-A78D-C09C-29D0-CE584109607A}"/>
              </a:ext>
            </a:extLst>
          </p:cNvPr>
          <p:cNvSpPr>
            <a:spLocks noGrp="1"/>
          </p:cNvSpPr>
          <p:nvPr>
            <p:ph type="sldNum" sz="quarter" idx="5"/>
          </p:nvPr>
        </p:nvSpPr>
        <p:spPr/>
        <p:txBody>
          <a:bodyPr/>
          <a:lstStyle/>
          <a:p>
            <a:fld id="{384F2AC3-8238-9C4E-9794-381D3287F134}" type="slidenum">
              <a:rPr lang="en-US" smtClean="0"/>
              <a:t>14</a:t>
            </a:fld>
            <a:endParaRPr lang="en-US"/>
          </a:p>
        </p:txBody>
      </p:sp>
    </p:spTree>
    <p:extLst>
      <p:ext uri="{BB962C8B-B14F-4D97-AF65-F5344CB8AC3E}">
        <p14:creationId xmlns:p14="http://schemas.microsoft.com/office/powerpoint/2010/main" val="46008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C0237-78CB-6F74-4B0C-33C7070A1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D57BBE-4474-0E84-E369-B220F57D4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33A20-55D5-99FA-6C99-F495A354AD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DC8A8F-8B3D-44B3-33D2-FC34FC667C0D}"/>
              </a:ext>
            </a:extLst>
          </p:cNvPr>
          <p:cNvSpPr>
            <a:spLocks noGrp="1"/>
          </p:cNvSpPr>
          <p:nvPr>
            <p:ph type="sldNum" sz="quarter" idx="5"/>
          </p:nvPr>
        </p:nvSpPr>
        <p:spPr/>
        <p:txBody>
          <a:bodyPr/>
          <a:lstStyle/>
          <a:p>
            <a:fld id="{384F2AC3-8238-9C4E-9794-381D3287F134}" type="slidenum">
              <a:rPr lang="en-US" smtClean="0"/>
              <a:t>16</a:t>
            </a:fld>
            <a:endParaRPr lang="en-US"/>
          </a:p>
        </p:txBody>
      </p:sp>
    </p:spTree>
    <p:extLst>
      <p:ext uri="{BB962C8B-B14F-4D97-AF65-F5344CB8AC3E}">
        <p14:creationId xmlns:p14="http://schemas.microsoft.com/office/powerpoint/2010/main" val="8252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F8FA5-7B30-9959-0D10-05A133AF6A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97A126-925A-A258-D272-D7C8153688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2E06BF-614E-EA72-7499-118B5E8F7B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883C16-B587-F8CB-7E33-B0A22F08161D}"/>
              </a:ext>
            </a:extLst>
          </p:cNvPr>
          <p:cNvSpPr>
            <a:spLocks noGrp="1"/>
          </p:cNvSpPr>
          <p:nvPr>
            <p:ph type="sldNum" sz="quarter" idx="5"/>
          </p:nvPr>
        </p:nvSpPr>
        <p:spPr/>
        <p:txBody>
          <a:bodyPr/>
          <a:lstStyle/>
          <a:p>
            <a:fld id="{384F2AC3-8238-9C4E-9794-381D3287F134}" type="slidenum">
              <a:rPr lang="en-US" smtClean="0"/>
              <a:t>19</a:t>
            </a:fld>
            <a:endParaRPr lang="en-US"/>
          </a:p>
        </p:txBody>
      </p:sp>
    </p:spTree>
    <p:extLst>
      <p:ext uri="{BB962C8B-B14F-4D97-AF65-F5344CB8AC3E}">
        <p14:creationId xmlns:p14="http://schemas.microsoft.com/office/powerpoint/2010/main" val="424561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81CF-6D38-7D49-64E8-C557963969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BCD89-9E54-BD1F-DC42-8FFAEE7E67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07989-E1AD-0F6D-ADF0-65EF06FF79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E272BA-B71D-1395-2AAE-DA08CB09A26B}"/>
              </a:ext>
            </a:extLst>
          </p:cNvPr>
          <p:cNvSpPr>
            <a:spLocks noGrp="1"/>
          </p:cNvSpPr>
          <p:nvPr>
            <p:ph type="sldNum" sz="quarter" idx="5"/>
          </p:nvPr>
        </p:nvSpPr>
        <p:spPr/>
        <p:txBody>
          <a:bodyPr/>
          <a:lstStyle/>
          <a:p>
            <a:fld id="{384F2AC3-8238-9C4E-9794-381D3287F134}" type="slidenum">
              <a:rPr lang="en-US" smtClean="0"/>
              <a:t>20</a:t>
            </a:fld>
            <a:endParaRPr lang="en-US"/>
          </a:p>
        </p:txBody>
      </p:sp>
    </p:spTree>
    <p:extLst>
      <p:ext uri="{BB962C8B-B14F-4D97-AF65-F5344CB8AC3E}">
        <p14:creationId xmlns:p14="http://schemas.microsoft.com/office/powerpoint/2010/main" val="29442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3/1/25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6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3/1/25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4559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3/1/25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00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3/1/25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8973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3/1/25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0349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3/1/25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9345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3/1/25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7889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3/1/25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8639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3/1/25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55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3/1/25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8733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3/1/25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330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3/1/25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3290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thedevastator/airplane-crashes-and-fatalities/data"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lane on tarmac">
            <a:extLst>
              <a:ext uri="{FF2B5EF4-FFF2-40B4-BE49-F238E27FC236}">
                <a16:creationId xmlns:a16="http://schemas.microsoft.com/office/drawing/2014/main" id="{2A250A71-A25E-A865-ACF7-ECB81D8A548A}"/>
              </a:ext>
            </a:extLst>
          </p:cNvPr>
          <p:cNvPicPr>
            <a:picLocks noChangeAspect="1"/>
          </p:cNvPicPr>
          <p:nvPr/>
        </p:nvPicPr>
        <p:blipFill>
          <a:blip r:embed="rId3"/>
          <a:srcRect l="7837" r="4162" b="-1"/>
          <a:stretch/>
        </p:blipFill>
        <p:spPr>
          <a:xfrm>
            <a:off x="20" y="10"/>
            <a:ext cx="12191979" cy="6857990"/>
          </a:xfrm>
          <a:prstGeom prst="rect">
            <a:avLst/>
          </a:prstGeom>
        </p:spPr>
      </p:pic>
      <p:sp>
        <p:nvSpPr>
          <p:cNvPr id="15" name="Rectangle 14">
            <a:extLst>
              <a:ext uri="{FF2B5EF4-FFF2-40B4-BE49-F238E27FC236}">
                <a16:creationId xmlns:a16="http://schemas.microsoft.com/office/drawing/2014/main" id="{0DBFCB27-760B-5FF3-72F5-581461CE1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28016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EB3CA-1CCA-7FDA-635D-52C49E13EAAF}"/>
              </a:ext>
            </a:extLst>
          </p:cNvPr>
          <p:cNvSpPr>
            <a:spLocks noGrp="1"/>
          </p:cNvSpPr>
          <p:nvPr>
            <p:ph type="ctrTitle"/>
          </p:nvPr>
        </p:nvSpPr>
        <p:spPr>
          <a:xfrm>
            <a:off x="1997783" y="160019"/>
            <a:ext cx="8196432" cy="960120"/>
          </a:xfrm>
        </p:spPr>
        <p:txBody>
          <a:bodyPr anchor="ctr">
            <a:normAutofit/>
          </a:bodyPr>
          <a:lstStyle/>
          <a:p>
            <a:pPr algn="ctr">
              <a:lnSpc>
                <a:spcPct val="90000"/>
              </a:lnSpc>
            </a:pPr>
            <a:r>
              <a:rPr lang="en-US" sz="3400" dirty="0">
                <a:latin typeface="Times New Roman" panose="02020603050405020304" pitchFamily="18" charset="0"/>
                <a:ea typeface="Times New Roman" panose="02020603050405020304" pitchFamily="18" charset="0"/>
              </a:rPr>
              <a:t>A</a:t>
            </a:r>
            <a:r>
              <a:rPr lang="en-US" sz="3400" dirty="0">
                <a:effectLst/>
                <a:latin typeface="Times New Roman" panose="02020603050405020304" pitchFamily="18" charset="0"/>
                <a:ea typeface="Times New Roman" panose="02020603050405020304" pitchFamily="18" charset="0"/>
              </a:rPr>
              <a:t>nalysis of Airplane Crashes and Fatalities</a:t>
            </a:r>
            <a:endParaRPr lang="en-US" sz="3400" dirty="0"/>
          </a:p>
        </p:txBody>
      </p:sp>
      <p:sp>
        <p:nvSpPr>
          <p:cNvPr id="3" name="Subtitle 2">
            <a:extLst>
              <a:ext uri="{FF2B5EF4-FFF2-40B4-BE49-F238E27FC236}">
                <a16:creationId xmlns:a16="http://schemas.microsoft.com/office/drawing/2014/main" id="{5ED0B098-DEC4-C683-EC0C-E689592121CD}"/>
              </a:ext>
            </a:extLst>
          </p:cNvPr>
          <p:cNvSpPr>
            <a:spLocks noGrp="1"/>
          </p:cNvSpPr>
          <p:nvPr>
            <p:ph type="subTitle" idx="1"/>
          </p:nvPr>
        </p:nvSpPr>
        <p:spPr>
          <a:xfrm>
            <a:off x="6932560" y="5394556"/>
            <a:ext cx="5259420" cy="1543454"/>
          </a:xfrm>
        </p:spPr>
        <p:txBody>
          <a:bodyPr anchor="ctr">
            <a:noAutofit/>
          </a:bodyPr>
          <a:lstStyle/>
          <a:p>
            <a:pPr algn="r">
              <a:lnSpc>
                <a:spcPct val="90000"/>
              </a:lnSpc>
            </a:pPr>
            <a:r>
              <a:rPr lang="en-US" sz="1800" dirty="0">
                <a:solidFill>
                  <a:schemeClr val="bg1"/>
                </a:solidFill>
                <a:latin typeface="Calibri" panose="020F0502020204030204" pitchFamily="34" charset="0"/>
                <a:cs typeface="Calibri" panose="020F0502020204030204" pitchFamily="34" charset="0"/>
              </a:rPr>
              <a:t>DSC 530 – Data Exploration  and Analysis</a:t>
            </a:r>
          </a:p>
          <a:p>
            <a:pPr algn="r">
              <a:lnSpc>
                <a:spcPct val="90000"/>
              </a:lnSpc>
            </a:pPr>
            <a:r>
              <a:rPr lang="en-US" sz="1800" dirty="0">
                <a:solidFill>
                  <a:schemeClr val="bg1"/>
                </a:solidFill>
                <a:latin typeface="Calibri" panose="020F0502020204030204" pitchFamily="34" charset="0"/>
                <a:cs typeface="Calibri" panose="020F0502020204030204" pitchFamily="34" charset="0"/>
              </a:rPr>
              <a:t>Professor: Fadi Alsaleem</a:t>
            </a:r>
          </a:p>
          <a:p>
            <a:pPr algn="r">
              <a:lnSpc>
                <a:spcPct val="90000"/>
              </a:lnSpc>
            </a:pPr>
            <a:r>
              <a:rPr lang="en-US" sz="1800" dirty="0">
                <a:solidFill>
                  <a:schemeClr val="bg1"/>
                </a:solidFill>
                <a:latin typeface="Calibri" panose="020F0502020204030204" pitchFamily="34" charset="0"/>
                <a:cs typeface="Calibri" panose="020F0502020204030204" pitchFamily="34" charset="0"/>
              </a:rPr>
              <a:t>Student: Ramkumar Perumalagaram Subramanian</a:t>
            </a:r>
          </a:p>
          <a:p>
            <a:pPr algn="r">
              <a:lnSpc>
                <a:spcPct val="90000"/>
              </a:lnSpc>
            </a:pPr>
            <a:r>
              <a:rPr lang="en-US" sz="1800" dirty="0">
                <a:solidFill>
                  <a:schemeClr val="bg1"/>
                </a:solidFill>
                <a:latin typeface="Calibri" panose="020F0502020204030204" pitchFamily="34" charset="0"/>
                <a:cs typeface="Calibri" panose="020F0502020204030204" pitchFamily="34" charset="0"/>
              </a:rPr>
              <a:t>Date: 01/03/2025</a:t>
            </a:r>
          </a:p>
        </p:txBody>
      </p:sp>
    </p:spTree>
    <p:extLst>
      <p:ext uri="{BB962C8B-B14F-4D97-AF65-F5344CB8AC3E}">
        <p14:creationId xmlns:p14="http://schemas.microsoft.com/office/powerpoint/2010/main" val="17514885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2D2FDC-5BE9-3563-80B1-8EC88339E2E9}"/>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8974E2-60D5-E65E-854F-B49EFFA45E0B}"/>
              </a:ext>
            </a:extLst>
          </p:cNvPr>
          <p:cNvSpPr>
            <a:spLocks noGrp="1"/>
          </p:cNvSpPr>
          <p:nvPr>
            <p:ph type="title"/>
          </p:nvPr>
        </p:nvSpPr>
        <p:spPr>
          <a:xfrm>
            <a:off x="521208" y="976160"/>
            <a:ext cx="6267414" cy="1463040"/>
          </a:xfrm>
        </p:spPr>
        <p:txBody>
          <a:bodyPr>
            <a:normAutofit/>
          </a:bodyPr>
          <a:lstStyle/>
          <a:p>
            <a:r>
              <a:rPr lang="en-US" sz="4400" dirty="0"/>
              <a:t>Analysis from PMF</a:t>
            </a:r>
          </a:p>
        </p:txBody>
      </p:sp>
      <p:sp>
        <p:nvSpPr>
          <p:cNvPr id="3" name="Content Placeholder 2">
            <a:extLst>
              <a:ext uri="{FF2B5EF4-FFF2-40B4-BE49-F238E27FC236}">
                <a16:creationId xmlns:a16="http://schemas.microsoft.com/office/drawing/2014/main" id="{2B97C539-AFF6-11F7-54CB-44CD0CAD63C4}"/>
              </a:ext>
            </a:extLst>
          </p:cNvPr>
          <p:cNvSpPr>
            <a:spLocks noGrp="1"/>
          </p:cNvSpPr>
          <p:nvPr>
            <p:ph idx="1"/>
          </p:nvPr>
        </p:nvSpPr>
        <p:spPr>
          <a:xfrm>
            <a:off x="521207" y="2166026"/>
            <a:ext cx="6690231" cy="4179910"/>
          </a:xfrm>
        </p:spPr>
        <p:txBody>
          <a:bodyPr>
            <a:normAutofit/>
          </a:bodyPr>
          <a:lstStyle/>
          <a:p>
            <a:pPr marL="285750" indent="-285750">
              <a:lnSpc>
                <a:spcPct val="100000"/>
              </a:lnSpc>
              <a:buFont typeface="Arial" panose="020B0604020202020204" pitchFamily="34" charset="0"/>
              <a:buChar char="•"/>
            </a:pPr>
            <a:r>
              <a:rPr lang="en-US" sz="1400" dirty="0"/>
              <a:t>Most crashes (both military and commercial) have a low number of fatalities</a:t>
            </a:r>
          </a:p>
          <a:p>
            <a:pPr marL="560070" lvl="1" indent="-285750">
              <a:lnSpc>
                <a:spcPct val="100000"/>
              </a:lnSpc>
            </a:pPr>
            <a:r>
              <a:rPr lang="en-US" sz="1400" dirty="0"/>
              <a:t>The highest probability is concentrated around zero fatalities</a:t>
            </a:r>
          </a:p>
          <a:p>
            <a:pPr marL="560070" lvl="1" indent="-285750">
              <a:lnSpc>
                <a:spcPct val="100000"/>
              </a:lnSpc>
            </a:pPr>
            <a:r>
              <a:rPr lang="en-US" sz="1400" dirty="0"/>
              <a:t>Many incidents have few or no deaths, indicating successful emergency landings or survivable crashes</a:t>
            </a:r>
          </a:p>
          <a:p>
            <a:pPr marL="285750" indent="-285750">
              <a:lnSpc>
                <a:spcPct val="100000"/>
              </a:lnSpc>
              <a:buFont typeface="Arial" panose="020B0604020202020204" pitchFamily="34" charset="0"/>
              <a:buChar char="•"/>
            </a:pPr>
            <a:r>
              <a:rPr lang="en-US" sz="1400" dirty="0"/>
              <a:t>Military crashes tend to have higher fatality probabilities than commercial crashes</a:t>
            </a:r>
          </a:p>
          <a:p>
            <a:pPr marL="560070" lvl="1" indent="-285750">
              <a:lnSpc>
                <a:spcPct val="100000"/>
              </a:lnSpc>
            </a:pPr>
            <a:r>
              <a:rPr lang="en-US" sz="1400" dirty="0"/>
              <a:t>The probability of crashes resulting in complete fatalities is higher in the military sector</a:t>
            </a:r>
          </a:p>
          <a:p>
            <a:pPr marL="560070" lvl="1" indent="-285750">
              <a:lnSpc>
                <a:spcPct val="100000"/>
              </a:lnSpc>
            </a:pPr>
            <a:r>
              <a:rPr lang="en-US" sz="1400" dirty="0"/>
              <a:t>This could be due to riskier operations, combat-related incidents, and smaller aircraft</a:t>
            </a:r>
          </a:p>
          <a:p>
            <a:pPr marL="285750" indent="-285750">
              <a:lnSpc>
                <a:spcPct val="100000"/>
              </a:lnSpc>
              <a:buFont typeface="Arial" panose="020B0604020202020204" pitchFamily="34" charset="0"/>
              <a:buChar char="•"/>
            </a:pPr>
            <a:r>
              <a:rPr lang="en-US" sz="1400" dirty="0"/>
              <a:t>Commercial crashes have a long-tailed distribution</a:t>
            </a:r>
          </a:p>
          <a:p>
            <a:pPr marL="560070" lvl="1" indent="-285750">
              <a:lnSpc>
                <a:spcPct val="100000"/>
              </a:lnSpc>
            </a:pPr>
            <a:r>
              <a:rPr lang="en-US" sz="1400" dirty="0"/>
              <a:t>A few extreme cases (major airline disasters) lead to high fatalities</a:t>
            </a:r>
          </a:p>
          <a:p>
            <a:pPr marL="560070" lvl="1" indent="-285750">
              <a:lnSpc>
                <a:spcPct val="100000"/>
              </a:lnSpc>
            </a:pPr>
            <a:r>
              <a:rPr lang="en-US" sz="1400" dirty="0"/>
              <a:t>Although rare, these events significantly impact commercial aviation safety</a:t>
            </a:r>
            <a:br>
              <a:rPr lang="en-US" sz="1400" dirty="0"/>
            </a:br>
            <a:endParaRPr lang="en-US" sz="1400" dirty="0"/>
          </a:p>
        </p:txBody>
      </p:sp>
      <p:sp>
        <p:nvSpPr>
          <p:cNvPr id="40" name="Freeform: Shape 39">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927245BE-2807-F28A-83AB-A41095B618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339935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1EC94-14D9-ACE1-AC8D-8202C4C5992F}"/>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0E60090-8003-CB17-C8BD-9F79D4163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B17DE8-373B-555B-6EC0-33C5EA62B9D0}"/>
              </a:ext>
            </a:extLst>
          </p:cNvPr>
          <p:cNvSpPr>
            <a:spLocks noGrp="1"/>
          </p:cNvSpPr>
          <p:nvPr>
            <p:ph type="title"/>
          </p:nvPr>
        </p:nvSpPr>
        <p:spPr>
          <a:xfrm>
            <a:off x="517870" y="789437"/>
            <a:ext cx="11032104" cy="794274"/>
          </a:xfrm>
        </p:spPr>
        <p:txBody>
          <a:bodyPr>
            <a:normAutofit/>
          </a:bodyPr>
          <a:lstStyle/>
          <a:p>
            <a:r>
              <a:rPr lang="en-US" sz="4400" dirty="0"/>
              <a:t>Cumulative Distributive Function (CDF)</a:t>
            </a:r>
          </a:p>
        </p:txBody>
      </p:sp>
      <p:sp>
        <p:nvSpPr>
          <p:cNvPr id="3" name="Content Placeholder 2">
            <a:extLst>
              <a:ext uri="{FF2B5EF4-FFF2-40B4-BE49-F238E27FC236}">
                <a16:creationId xmlns:a16="http://schemas.microsoft.com/office/drawing/2014/main" id="{A63B5A66-099B-2B02-B28B-8A9485416554}"/>
              </a:ext>
            </a:extLst>
          </p:cNvPr>
          <p:cNvSpPr>
            <a:spLocks noGrp="1"/>
          </p:cNvSpPr>
          <p:nvPr>
            <p:ph idx="1"/>
          </p:nvPr>
        </p:nvSpPr>
        <p:spPr>
          <a:xfrm>
            <a:off x="517870" y="1640732"/>
            <a:ext cx="11093618" cy="4114042"/>
          </a:xfrm>
        </p:spPr>
        <p:txBody>
          <a:bodyPr>
            <a:normAutofit/>
          </a:bodyPr>
          <a:lstStyle/>
          <a:p>
            <a:pPr>
              <a:lnSpc>
                <a:spcPct val="100000"/>
              </a:lnSpc>
            </a:pPr>
            <a:r>
              <a:rPr lang="en-US" sz="1000" dirty="0"/>
              <a:t>Cumulative Distributive Function was performed on the Fatalities dataset </a:t>
            </a:r>
          </a:p>
          <a:p>
            <a:pPr>
              <a:lnSpc>
                <a:spcPct val="100000"/>
              </a:lnSpc>
            </a:pPr>
            <a:endParaRPr lang="en-US" sz="1000" dirty="0"/>
          </a:p>
          <a:p>
            <a:pPr>
              <a:lnSpc>
                <a:spcPct val="100000"/>
              </a:lnSpc>
            </a:pPr>
            <a:endParaRPr lang="en-US" sz="1000" dirty="0"/>
          </a:p>
        </p:txBody>
      </p:sp>
      <p:sp>
        <p:nvSpPr>
          <p:cNvPr id="26" name="Freeform: Shape 25">
            <a:extLst>
              <a:ext uri="{FF2B5EF4-FFF2-40B4-BE49-F238E27FC236}">
                <a16:creationId xmlns:a16="http://schemas.microsoft.com/office/drawing/2014/main" id="{BE9F679B-ABDE-FAF6-DBAB-C6E383983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06F3643-AB9F-7F60-19D1-3D07993D3194}"/>
              </a:ext>
            </a:extLst>
          </p:cNvPr>
          <p:cNvPicPr>
            <a:picLocks noChangeAspect="1"/>
          </p:cNvPicPr>
          <p:nvPr/>
        </p:nvPicPr>
        <p:blipFill>
          <a:blip r:embed="rId2"/>
          <a:stretch>
            <a:fillRect/>
          </a:stretch>
        </p:blipFill>
        <p:spPr>
          <a:xfrm>
            <a:off x="2564131" y="2379060"/>
            <a:ext cx="6939581" cy="3803979"/>
          </a:xfrm>
          <a:prstGeom prst="rect">
            <a:avLst/>
          </a:prstGeom>
        </p:spPr>
      </p:pic>
    </p:spTree>
    <p:extLst>
      <p:ext uri="{BB962C8B-B14F-4D97-AF65-F5344CB8AC3E}">
        <p14:creationId xmlns:p14="http://schemas.microsoft.com/office/powerpoint/2010/main" val="421500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396E00-7506-CAFA-EBE3-F31C14F30CBA}"/>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F668F07-0818-CFA1-E8D5-828D88D55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47FF3-45E6-5CD3-4866-20ECDF8F0C92}"/>
              </a:ext>
            </a:extLst>
          </p:cNvPr>
          <p:cNvSpPr>
            <a:spLocks noGrp="1"/>
          </p:cNvSpPr>
          <p:nvPr>
            <p:ph type="title"/>
          </p:nvPr>
        </p:nvSpPr>
        <p:spPr>
          <a:xfrm>
            <a:off x="521208" y="976160"/>
            <a:ext cx="6267414" cy="1463040"/>
          </a:xfrm>
        </p:spPr>
        <p:txBody>
          <a:bodyPr>
            <a:normAutofit/>
          </a:bodyPr>
          <a:lstStyle/>
          <a:p>
            <a:r>
              <a:rPr lang="en-US" sz="4400" dirty="0"/>
              <a:t>Analysis from CDF</a:t>
            </a:r>
          </a:p>
        </p:txBody>
      </p:sp>
      <p:sp>
        <p:nvSpPr>
          <p:cNvPr id="3" name="Content Placeholder 2">
            <a:extLst>
              <a:ext uri="{FF2B5EF4-FFF2-40B4-BE49-F238E27FC236}">
                <a16:creationId xmlns:a16="http://schemas.microsoft.com/office/drawing/2014/main" id="{C1F2CA75-0872-7717-700C-3B8B81A766DC}"/>
              </a:ext>
            </a:extLst>
          </p:cNvPr>
          <p:cNvSpPr>
            <a:spLocks noGrp="1"/>
          </p:cNvSpPr>
          <p:nvPr>
            <p:ph idx="1"/>
          </p:nvPr>
        </p:nvSpPr>
        <p:spPr>
          <a:xfrm>
            <a:off x="521207" y="2367064"/>
            <a:ext cx="6657805" cy="3978872"/>
          </a:xfrm>
        </p:spPr>
        <p:txBody>
          <a:bodyPr>
            <a:normAutofit/>
          </a:bodyPr>
          <a:lstStyle/>
          <a:p>
            <a:pPr marL="171450" indent="-171450">
              <a:lnSpc>
                <a:spcPct val="100000"/>
              </a:lnSpc>
              <a:buFont typeface="Arial" panose="020B0604020202020204" pitchFamily="34" charset="0"/>
              <a:buChar char="•"/>
            </a:pPr>
            <a:r>
              <a:rPr lang="en-US" sz="1600" dirty="0"/>
              <a:t>Most crashes result in low fatalities</a:t>
            </a:r>
          </a:p>
          <a:p>
            <a:pPr marL="445770" lvl="1" indent="-171450">
              <a:lnSpc>
                <a:spcPct val="100000"/>
              </a:lnSpc>
            </a:pPr>
            <a:r>
              <a:rPr lang="en-US" sz="1200" dirty="0"/>
              <a:t>The CDF rises steeply near zero, indicating that a large percentage of crashes have low fatalities</a:t>
            </a:r>
          </a:p>
          <a:p>
            <a:pPr marL="445770" lvl="1" indent="-171450">
              <a:lnSpc>
                <a:spcPct val="100000"/>
              </a:lnSpc>
            </a:pPr>
            <a:r>
              <a:rPr lang="en-US" sz="1200" dirty="0"/>
              <a:t>More than 80% of crashes have fewer than 50 fatalities</a:t>
            </a:r>
          </a:p>
          <a:p>
            <a:pPr marL="171450" indent="-171450">
              <a:lnSpc>
                <a:spcPct val="100000"/>
              </a:lnSpc>
              <a:buFont typeface="Arial" panose="020B0604020202020204" pitchFamily="34" charset="0"/>
              <a:buChar char="•"/>
            </a:pPr>
            <a:r>
              <a:rPr lang="en-US" sz="1600" dirty="0"/>
              <a:t>There are rare but extreme fatality events</a:t>
            </a:r>
          </a:p>
          <a:p>
            <a:pPr marL="445770" lvl="1" indent="-171450">
              <a:lnSpc>
                <a:spcPct val="100000"/>
              </a:lnSpc>
            </a:pPr>
            <a:r>
              <a:rPr lang="en-US" sz="1200" dirty="0"/>
              <a:t>The curve flattens toward the upper tail, suggesting that a small percentage of crashes result in very high fatalities (200-500 deaths)</a:t>
            </a:r>
          </a:p>
          <a:p>
            <a:pPr marL="445770" lvl="1" indent="-171450">
              <a:lnSpc>
                <a:spcPct val="100000"/>
              </a:lnSpc>
            </a:pPr>
            <a:r>
              <a:rPr lang="en-US" sz="1200" dirty="0"/>
              <a:t>These represent major aviation disasters with near-total loss of life</a:t>
            </a:r>
          </a:p>
          <a:p>
            <a:pPr marL="171450" indent="-171450">
              <a:lnSpc>
                <a:spcPct val="100000"/>
              </a:lnSpc>
              <a:buFont typeface="Arial" panose="020B0604020202020204" pitchFamily="34" charset="0"/>
              <a:buChar char="•"/>
            </a:pPr>
            <a:r>
              <a:rPr lang="en-US" sz="1600" dirty="0"/>
              <a:t>Comparison to Statistical Questions</a:t>
            </a:r>
          </a:p>
          <a:p>
            <a:pPr marL="445770" lvl="1" indent="-171450">
              <a:lnSpc>
                <a:spcPct val="100000"/>
              </a:lnSpc>
            </a:pPr>
            <a:r>
              <a:rPr lang="en-US" sz="1200" dirty="0"/>
              <a:t>This analysis helps address the question of survival rates over time by providing an understanding of fatality distributions</a:t>
            </a:r>
          </a:p>
          <a:p>
            <a:pPr marL="445770" lvl="1" indent="-171450">
              <a:lnSpc>
                <a:spcPct val="100000"/>
              </a:lnSpc>
            </a:pPr>
            <a:r>
              <a:rPr lang="en-US" sz="1200" dirty="0"/>
              <a:t>The steep rise at low fatalities suggests that survival rates may have improved over time, supporting the hypothesis that aviation safety has increased</a:t>
            </a:r>
          </a:p>
        </p:txBody>
      </p:sp>
      <p:sp>
        <p:nvSpPr>
          <p:cNvPr id="40" name="Freeform: Shape 39">
            <a:extLst>
              <a:ext uri="{FF2B5EF4-FFF2-40B4-BE49-F238E27FC236}">
                <a16:creationId xmlns:a16="http://schemas.microsoft.com/office/drawing/2014/main" id="{BBD4E563-EE7C-B5C8-847F-6F4EF3045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87D36B4A-9EB0-D533-AF91-0185A5B9E1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355862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45848A-E26B-9925-8298-121108F7905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E6ED926-9F71-814A-FA55-C46F0CCA8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F410F-EFAA-B499-EDDB-E0C6845A0045}"/>
              </a:ext>
            </a:extLst>
          </p:cNvPr>
          <p:cNvSpPr>
            <a:spLocks noGrp="1"/>
          </p:cNvSpPr>
          <p:nvPr>
            <p:ph type="title"/>
          </p:nvPr>
        </p:nvSpPr>
        <p:spPr>
          <a:xfrm>
            <a:off x="517870" y="789437"/>
            <a:ext cx="11032104" cy="794274"/>
          </a:xfrm>
        </p:spPr>
        <p:txBody>
          <a:bodyPr>
            <a:normAutofit/>
          </a:bodyPr>
          <a:lstStyle/>
          <a:p>
            <a:r>
              <a:rPr lang="en-US" sz="4400" dirty="0"/>
              <a:t>Analytical Distribution</a:t>
            </a:r>
          </a:p>
        </p:txBody>
      </p:sp>
      <p:sp>
        <p:nvSpPr>
          <p:cNvPr id="3" name="Content Placeholder 2">
            <a:extLst>
              <a:ext uri="{FF2B5EF4-FFF2-40B4-BE49-F238E27FC236}">
                <a16:creationId xmlns:a16="http://schemas.microsoft.com/office/drawing/2014/main" id="{6F624D1C-B679-A183-0B63-DE9E347DFFA1}"/>
              </a:ext>
            </a:extLst>
          </p:cNvPr>
          <p:cNvSpPr>
            <a:spLocks noGrp="1"/>
          </p:cNvSpPr>
          <p:nvPr>
            <p:ph idx="1"/>
          </p:nvPr>
        </p:nvSpPr>
        <p:spPr>
          <a:xfrm>
            <a:off x="517870" y="1640732"/>
            <a:ext cx="11093618" cy="4114042"/>
          </a:xfrm>
        </p:spPr>
        <p:txBody>
          <a:bodyPr>
            <a:normAutofit/>
          </a:bodyPr>
          <a:lstStyle/>
          <a:p>
            <a:pPr>
              <a:lnSpc>
                <a:spcPct val="100000"/>
              </a:lnSpc>
            </a:pPr>
            <a:endParaRPr lang="en-US" sz="1000" dirty="0"/>
          </a:p>
          <a:p>
            <a:pPr>
              <a:lnSpc>
                <a:spcPct val="100000"/>
              </a:lnSpc>
            </a:pPr>
            <a:endParaRPr lang="en-US" sz="1000" dirty="0"/>
          </a:p>
        </p:txBody>
      </p:sp>
      <p:sp>
        <p:nvSpPr>
          <p:cNvPr id="26" name="Freeform: Shape 25">
            <a:extLst>
              <a:ext uri="{FF2B5EF4-FFF2-40B4-BE49-F238E27FC236}">
                <a16:creationId xmlns:a16="http://schemas.microsoft.com/office/drawing/2014/main" id="{4CD282E3-9DFD-4593-ED68-E288E6DAD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7597DB6-D235-4AAC-ACBC-000DE0319C99}"/>
              </a:ext>
            </a:extLst>
          </p:cNvPr>
          <p:cNvPicPr>
            <a:picLocks noChangeAspect="1"/>
          </p:cNvPicPr>
          <p:nvPr/>
        </p:nvPicPr>
        <p:blipFill>
          <a:blip r:embed="rId2"/>
          <a:stretch>
            <a:fillRect/>
          </a:stretch>
        </p:blipFill>
        <p:spPr>
          <a:xfrm>
            <a:off x="2431489" y="2112537"/>
            <a:ext cx="7325974" cy="3956026"/>
          </a:xfrm>
          <a:prstGeom prst="rect">
            <a:avLst/>
          </a:prstGeom>
        </p:spPr>
      </p:pic>
    </p:spTree>
    <p:extLst>
      <p:ext uri="{BB962C8B-B14F-4D97-AF65-F5344CB8AC3E}">
        <p14:creationId xmlns:p14="http://schemas.microsoft.com/office/powerpoint/2010/main" val="5506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06FE5-4EB5-BF5D-F8AE-3D3AE8E420A5}"/>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FF8D8D-6811-4081-6867-77330C048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AF9978-FFA2-E933-F2C2-D040003E4321}"/>
              </a:ext>
            </a:extLst>
          </p:cNvPr>
          <p:cNvSpPr>
            <a:spLocks noGrp="1"/>
          </p:cNvSpPr>
          <p:nvPr>
            <p:ph type="title"/>
          </p:nvPr>
        </p:nvSpPr>
        <p:spPr>
          <a:xfrm>
            <a:off x="521207" y="657370"/>
            <a:ext cx="10529413" cy="775840"/>
          </a:xfrm>
        </p:spPr>
        <p:txBody>
          <a:bodyPr>
            <a:normAutofit/>
          </a:bodyPr>
          <a:lstStyle/>
          <a:p>
            <a:r>
              <a:rPr lang="en-US" sz="4400" dirty="0"/>
              <a:t>Analysis from Analytical Distribution</a:t>
            </a:r>
          </a:p>
        </p:txBody>
      </p:sp>
      <p:sp>
        <p:nvSpPr>
          <p:cNvPr id="3" name="Content Placeholder 2">
            <a:extLst>
              <a:ext uri="{FF2B5EF4-FFF2-40B4-BE49-F238E27FC236}">
                <a16:creationId xmlns:a16="http://schemas.microsoft.com/office/drawing/2014/main" id="{A1FE7A30-86A6-D466-963E-31AAB912101D}"/>
              </a:ext>
            </a:extLst>
          </p:cNvPr>
          <p:cNvSpPr>
            <a:spLocks noGrp="1"/>
          </p:cNvSpPr>
          <p:nvPr>
            <p:ph idx="1"/>
          </p:nvPr>
        </p:nvSpPr>
        <p:spPr>
          <a:xfrm>
            <a:off x="517870" y="2103282"/>
            <a:ext cx="7296683" cy="3978872"/>
          </a:xfrm>
        </p:spPr>
        <p:txBody>
          <a:bodyPr>
            <a:normAutofit/>
          </a:bodyPr>
          <a:lstStyle/>
          <a:p>
            <a:pPr>
              <a:lnSpc>
                <a:spcPct val="100000"/>
              </a:lnSpc>
            </a:pPr>
            <a:r>
              <a:rPr lang="en-US" sz="1600" dirty="0"/>
              <a:t>Analytical Distribution: Normal Distribution Fit for Fatalities</a:t>
            </a:r>
          </a:p>
          <a:p>
            <a:pPr marL="171450" indent="-171450">
              <a:lnSpc>
                <a:spcPct val="100000"/>
              </a:lnSpc>
              <a:buFont typeface="Arial" panose="020B0604020202020204" pitchFamily="34" charset="0"/>
              <a:buChar char="•"/>
            </a:pPr>
            <a:r>
              <a:rPr lang="en-US" sz="1600" dirty="0"/>
              <a:t>Fatalities Do Not Follow a Normal Distribution</a:t>
            </a:r>
          </a:p>
          <a:p>
            <a:pPr marL="445770" lvl="1" indent="-171450">
              <a:lnSpc>
                <a:spcPct val="100000"/>
              </a:lnSpc>
            </a:pPr>
            <a:r>
              <a:rPr lang="en-US" sz="1100" dirty="0"/>
              <a:t>The histogram is highly skewed to the right, meaning most crashes have low fatalities, but a few crashes have very high fatalities</a:t>
            </a:r>
          </a:p>
          <a:p>
            <a:pPr marL="445770" lvl="1" indent="-171450">
              <a:lnSpc>
                <a:spcPct val="100000"/>
              </a:lnSpc>
            </a:pPr>
            <a:r>
              <a:rPr lang="en-US" sz="1100" dirty="0"/>
              <a:t>The normal distribution assumes symmetry, which does not hold true for this dataset</a:t>
            </a:r>
          </a:p>
          <a:p>
            <a:pPr marL="171450" indent="-171450">
              <a:lnSpc>
                <a:spcPct val="100000"/>
              </a:lnSpc>
              <a:buFont typeface="Arial" panose="020B0604020202020204" pitchFamily="34" charset="0"/>
              <a:buChar char="•"/>
            </a:pPr>
            <a:r>
              <a:rPr lang="en-US" sz="1600" dirty="0"/>
              <a:t>Mismatch Between Data and the Normal Curve</a:t>
            </a:r>
          </a:p>
          <a:p>
            <a:pPr marL="445770" lvl="1" indent="-171450">
              <a:lnSpc>
                <a:spcPct val="100000"/>
              </a:lnSpc>
            </a:pPr>
            <a:r>
              <a:rPr lang="en-US" sz="1100" dirty="0"/>
              <a:t>The normal distribution underestimates the peak near zero fatalities and fails to capture the extreme right tail of high-fatality crashes</a:t>
            </a:r>
          </a:p>
          <a:p>
            <a:pPr marL="445770" lvl="1" indent="-171450">
              <a:lnSpc>
                <a:spcPct val="100000"/>
              </a:lnSpc>
            </a:pPr>
            <a:r>
              <a:rPr lang="en-US" sz="1100" dirty="0"/>
              <a:t>This suggests that fatalities follow a long-tailed distribution rather than a symmetric normal distribution</a:t>
            </a:r>
          </a:p>
          <a:p>
            <a:pPr marL="171450" indent="-171450">
              <a:lnSpc>
                <a:spcPct val="100000"/>
              </a:lnSpc>
              <a:buFont typeface="Arial" panose="020B0604020202020204" pitchFamily="34" charset="0"/>
              <a:buChar char="•"/>
            </a:pPr>
            <a:r>
              <a:rPr lang="en-US" sz="1600" dirty="0"/>
              <a:t>Why Normality Assumption Fails</a:t>
            </a:r>
          </a:p>
          <a:p>
            <a:pPr marL="445770" lvl="1" indent="-171450">
              <a:lnSpc>
                <a:spcPct val="100000"/>
              </a:lnSpc>
            </a:pPr>
            <a:r>
              <a:rPr lang="en-US" sz="1100" dirty="0"/>
              <a:t>A high proportion of crashes have zero or very few fatalities, creating a high peak at the lower end</a:t>
            </a:r>
          </a:p>
          <a:p>
            <a:pPr marL="445770" lvl="1" indent="-171450">
              <a:lnSpc>
                <a:spcPct val="100000"/>
              </a:lnSpc>
            </a:pPr>
            <a:r>
              <a:rPr lang="en-US" sz="1100" dirty="0"/>
              <a:t>There are extreme outliers (e.g., crashes with 200+ fatalities) that the normal model does not predict well</a:t>
            </a:r>
          </a:p>
        </p:txBody>
      </p:sp>
      <p:sp>
        <p:nvSpPr>
          <p:cNvPr id="40" name="Freeform: Shape 39">
            <a:extLst>
              <a:ext uri="{FF2B5EF4-FFF2-40B4-BE49-F238E27FC236}">
                <a16:creationId xmlns:a16="http://schemas.microsoft.com/office/drawing/2014/main" id="{3C8AB3DB-DCE7-EF77-5DAC-B5FD26EF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A0870F3E-5227-A6F4-E77D-6BBCB0C77B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1687" y="1575387"/>
            <a:ext cx="4364590" cy="4364590"/>
          </a:xfrm>
          <a:prstGeom prst="rect">
            <a:avLst/>
          </a:prstGeom>
        </p:spPr>
      </p:pic>
    </p:spTree>
    <p:extLst>
      <p:ext uri="{BB962C8B-B14F-4D97-AF65-F5344CB8AC3E}">
        <p14:creationId xmlns:p14="http://schemas.microsoft.com/office/powerpoint/2010/main" val="282713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2D847-1D39-E6DE-524D-E81F0201350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03A4D11-C1FC-57D8-51BF-0E71BFDDB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DEA7A7-CD95-C308-C629-F28B854FE4C9}"/>
              </a:ext>
            </a:extLst>
          </p:cNvPr>
          <p:cNvSpPr>
            <a:spLocks noGrp="1"/>
          </p:cNvSpPr>
          <p:nvPr>
            <p:ph type="title"/>
          </p:nvPr>
        </p:nvSpPr>
        <p:spPr>
          <a:xfrm>
            <a:off x="517870" y="789437"/>
            <a:ext cx="11032104" cy="794274"/>
          </a:xfrm>
        </p:spPr>
        <p:txBody>
          <a:bodyPr>
            <a:normAutofit/>
          </a:bodyPr>
          <a:lstStyle/>
          <a:p>
            <a:r>
              <a:rPr lang="en-US" sz="4400" dirty="0"/>
              <a:t>Scatter Plots</a:t>
            </a:r>
          </a:p>
        </p:txBody>
      </p:sp>
      <p:sp>
        <p:nvSpPr>
          <p:cNvPr id="3" name="Content Placeholder 2">
            <a:extLst>
              <a:ext uri="{FF2B5EF4-FFF2-40B4-BE49-F238E27FC236}">
                <a16:creationId xmlns:a16="http://schemas.microsoft.com/office/drawing/2014/main" id="{BC3C7B69-CAB2-C8D5-5DE5-699BBFB8E234}"/>
              </a:ext>
            </a:extLst>
          </p:cNvPr>
          <p:cNvSpPr>
            <a:spLocks noGrp="1"/>
          </p:cNvSpPr>
          <p:nvPr>
            <p:ph idx="1"/>
          </p:nvPr>
        </p:nvSpPr>
        <p:spPr>
          <a:xfrm>
            <a:off x="517870" y="1640732"/>
            <a:ext cx="11093618" cy="4114042"/>
          </a:xfrm>
        </p:spPr>
        <p:txBody>
          <a:bodyPr>
            <a:normAutofit/>
          </a:bodyPr>
          <a:lstStyle/>
          <a:p>
            <a:pPr>
              <a:lnSpc>
                <a:spcPct val="100000"/>
              </a:lnSpc>
            </a:pPr>
            <a:r>
              <a:rPr lang="en-US" sz="1000" dirty="0"/>
              <a:t>Scatter Plot analysis was performed for Aboard vs Fatalities and Aboard vs Ground Fatalities</a:t>
            </a:r>
          </a:p>
          <a:p>
            <a:pPr>
              <a:lnSpc>
                <a:spcPct val="100000"/>
              </a:lnSpc>
            </a:pPr>
            <a:endParaRPr lang="en-US" sz="1000" dirty="0"/>
          </a:p>
          <a:p>
            <a:pPr>
              <a:lnSpc>
                <a:spcPct val="100000"/>
              </a:lnSpc>
            </a:pPr>
            <a:endParaRPr lang="en-US" sz="1000" dirty="0"/>
          </a:p>
        </p:txBody>
      </p:sp>
      <p:sp>
        <p:nvSpPr>
          <p:cNvPr id="26" name="Freeform: Shape 25">
            <a:extLst>
              <a:ext uri="{FF2B5EF4-FFF2-40B4-BE49-F238E27FC236}">
                <a16:creationId xmlns:a16="http://schemas.microsoft.com/office/drawing/2014/main" id="{1312CF8C-117D-B53A-7AF1-80DA85BB0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A997598-6660-5DB5-DDC8-1CADBE7592F0}"/>
              </a:ext>
            </a:extLst>
          </p:cNvPr>
          <p:cNvPicPr>
            <a:picLocks noChangeAspect="1"/>
          </p:cNvPicPr>
          <p:nvPr/>
        </p:nvPicPr>
        <p:blipFill>
          <a:blip r:embed="rId2"/>
          <a:stretch>
            <a:fillRect/>
          </a:stretch>
        </p:blipFill>
        <p:spPr>
          <a:xfrm>
            <a:off x="1859019" y="2418944"/>
            <a:ext cx="8470914" cy="3459849"/>
          </a:xfrm>
          <a:prstGeom prst="rect">
            <a:avLst/>
          </a:prstGeom>
        </p:spPr>
      </p:pic>
    </p:spTree>
    <p:extLst>
      <p:ext uri="{BB962C8B-B14F-4D97-AF65-F5344CB8AC3E}">
        <p14:creationId xmlns:p14="http://schemas.microsoft.com/office/powerpoint/2010/main" val="51796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D1E2AB-0805-D3CF-DD86-DE50A7879CC8}"/>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7BD99F1-E5B7-8356-10E8-8FAA2A2FE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520720-2610-7DDE-1D37-E483BEB2C0F6}"/>
              </a:ext>
            </a:extLst>
          </p:cNvPr>
          <p:cNvSpPr>
            <a:spLocks noGrp="1"/>
          </p:cNvSpPr>
          <p:nvPr>
            <p:ph type="title"/>
          </p:nvPr>
        </p:nvSpPr>
        <p:spPr>
          <a:xfrm>
            <a:off x="521207" y="657370"/>
            <a:ext cx="10529413" cy="775840"/>
          </a:xfrm>
        </p:spPr>
        <p:txBody>
          <a:bodyPr>
            <a:normAutofit/>
          </a:bodyPr>
          <a:lstStyle/>
          <a:p>
            <a:r>
              <a:rPr lang="en-US" sz="4400" dirty="0"/>
              <a:t>Analysis from Scatter Plots</a:t>
            </a:r>
          </a:p>
        </p:txBody>
      </p:sp>
      <p:sp>
        <p:nvSpPr>
          <p:cNvPr id="3" name="Content Placeholder 2">
            <a:extLst>
              <a:ext uri="{FF2B5EF4-FFF2-40B4-BE49-F238E27FC236}">
                <a16:creationId xmlns:a16="http://schemas.microsoft.com/office/drawing/2014/main" id="{57A3DA7D-D6DD-BDB5-32FF-2B7469A47405}"/>
              </a:ext>
            </a:extLst>
          </p:cNvPr>
          <p:cNvSpPr>
            <a:spLocks noGrp="1"/>
          </p:cNvSpPr>
          <p:nvPr>
            <p:ph idx="1"/>
          </p:nvPr>
        </p:nvSpPr>
        <p:spPr>
          <a:xfrm>
            <a:off x="517870" y="1822315"/>
            <a:ext cx="7296683" cy="4645555"/>
          </a:xfrm>
        </p:spPr>
        <p:txBody>
          <a:bodyPr>
            <a:normAutofit fontScale="77500" lnSpcReduction="20000"/>
          </a:bodyPr>
          <a:lstStyle/>
          <a:p>
            <a:pPr>
              <a:lnSpc>
                <a:spcPct val="100000"/>
              </a:lnSpc>
            </a:pPr>
            <a:r>
              <a:rPr lang="en-US" sz="1600" b="1" dirty="0"/>
              <a:t>Scatter Plot 1: Number Aboard vs. Fatalities</a:t>
            </a:r>
          </a:p>
          <a:p>
            <a:pPr marL="285750" indent="-285750">
              <a:lnSpc>
                <a:spcPct val="100000"/>
              </a:lnSpc>
              <a:buFont typeface="Arial" panose="020B0604020202020204" pitchFamily="34" charset="0"/>
              <a:buChar char="•"/>
            </a:pPr>
            <a:r>
              <a:rPr lang="en-US" sz="1600" dirty="0"/>
              <a:t>This scatter plot shows the relationship between the number of people aboard the aircraft and the number of fatalities in a crash</a:t>
            </a:r>
          </a:p>
          <a:p>
            <a:pPr marL="285750" indent="-285750">
              <a:lnSpc>
                <a:spcPct val="100000"/>
              </a:lnSpc>
              <a:buFont typeface="Arial" panose="020B0604020202020204" pitchFamily="34" charset="0"/>
              <a:buChar char="•"/>
            </a:pPr>
            <a:r>
              <a:rPr lang="en-US" sz="1600" dirty="0"/>
              <a:t>A strong positive correlation (Pearson's r = 0.76) indicates that crashes with more people aboard tend to have more fatalities</a:t>
            </a:r>
          </a:p>
          <a:p>
            <a:pPr marL="285750" indent="-285750">
              <a:lnSpc>
                <a:spcPct val="100000"/>
              </a:lnSpc>
              <a:buFont typeface="Arial" panose="020B0604020202020204" pitchFamily="34" charset="0"/>
              <a:buChar char="•"/>
            </a:pPr>
            <a:r>
              <a:rPr lang="en-US" sz="1600" dirty="0"/>
              <a:t>Covariance = 1083.39, suggesting a strong linear relationship, but this does not imply causation</a:t>
            </a:r>
          </a:p>
          <a:p>
            <a:pPr marL="285750" indent="-285750">
              <a:lnSpc>
                <a:spcPct val="100000"/>
              </a:lnSpc>
              <a:buFont typeface="Arial" panose="020B0604020202020204" pitchFamily="34" charset="0"/>
              <a:buChar char="•"/>
            </a:pPr>
            <a:r>
              <a:rPr lang="en-US" sz="1600" dirty="0"/>
              <a:t>Other factors like crash severity and aircraft type matter</a:t>
            </a:r>
          </a:p>
          <a:p>
            <a:pPr marL="285750" indent="-285750">
              <a:lnSpc>
                <a:spcPct val="100000"/>
              </a:lnSpc>
              <a:buFont typeface="Arial" panose="020B0604020202020204" pitchFamily="34" charset="0"/>
              <a:buChar char="•"/>
            </a:pPr>
            <a:r>
              <a:rPr lang="en-US" sz="1600" dirty="0"/>
              <a:t>The linear pattern suggests that in most crashes, fatalities increase proportionally with the number of people aboard</a:t>
            </a:r>
          </a:p>
          <a:p>
            <a:pPr marL="285750" indent="-285750">
              <a:lnSpc>
                <a:spcPct val="100000"/>
              </a:lnSpc>
              <a:buFont typeface="Arial" panose="020B0604020202020204" pitchFamily="34" charset="0"/>
              <a:buChar char="•"/>
            </a:pPr>
            <a:r>
              <a:rPr lang="en-US" sz="1600" dirty="0"/>
              <a:t>However, there are cases where survival is possible, showing some variation</a:t>
            </a:r>
          </a:p>
          <a:p>
            <a:pPr>
              <a:lnSpc>
                <a:spcPct val="100000"/>
              </a:lnSpc>
            </a:pPr>
            <a:r>
              <a:rPr lang="en-US" sz="1600" b="1" dirty="0"/>
              <a:t>Scatter Plot 2: Number Aboard vs. Ground Fatalities</a:t>
            </a:r>
          </a:p>
          <a:p>
            <a:pPr marL="285750" indent="-285750">
              <a:lnSpc>
                <a:spcPct val="100000"/>
              </a:lnSpc>
              <a:buFont typeface="Arial" panose="020B0604020202020204" pitchFamily="34" charset="0"/>
              <a:buChar char="•"/>
            </a:pPr>
            <a:r>
              <a:rPr lang="en-US" sz="1600" dirty="0"/>
              <a:t>This plot examines the relationship between the number of people aboard and the number of ground fatalities</a:t>
            </a:r>
          </a:p>
          <a:p>
            <a:pPr marL="285750" indent="-285750">
              <a:lnSpc>
                <a:spcPct val="100000"/>
              </a:lnSpc>
              <a:buFont typeface="Arial" panose="020B0604020202020204" pitchFamily="34" charset="0"/>
              <a:buChar char="•"/>
            </a:pPr>
            <a:r>
              <a:rPr lang="en-US" sz="1600" dirty="0"/>
              <a:t>The Pearson correlation is very weak (r = 0.02), indicating little to no relationship between these variables</a:t>
            </a:r>
          </a:p>
          <a:p>
            <a:pPr marL="285750" indent="-285750">
              <a:lnSpc>
                <a:spcPct val="100000"/>
              </a:lnSpc>
              <a:buFont typeface="Arial" panose="020B0604020202020204" pitchFamily="34" charset="0"/>
              <a:buChar char="•"/>
            </a:pPr>
            <a:r>
              <a:rPr lang="en-US" sz="1600" dirty="0"/>
              <a:t>Covariance = 54.03, which is low, reinforcing the lack of a strong relationship</a:t>
            </a:r>
          </a:p>
          <a:p>
            <a:pPr marL="285750" indent="-285750">
              <a:lnSpc>
                <a:spcPct val="100000"/>
              </a:lnSpc>
              <a:buFont typeface="Arial" panose="020B0604020202020204" pitchFamily="34" charset="0"/>
              <a:buChar char="•"/>
            </a:pPr>
            <a:r>
              <a:rPr lang="en-US" sz="1600" dirty="0"/>
              <a:t>The data is highly dispersed, with a few extreme outliers where ground fatalities are extremely high (</a:t>
            </a:r>
            <a:r>
              <a:rPr lang="en-US" sz="1600" dirty="0" err="1"/>
              <a:t>eg.</a:t>
            </a:r>
            <a:r>
              <a:rPr lang="en-US" sz="1600" dirty="0"/>
              <a:t> events like 9/11)</a:t>
            </a:r>
          </a:p>
          <a:p>
            <a:pPr marL="285750" indent="-285750">
              <a:lnSpc>
                <a:spcPct val="100000"/>
              </a:lnSpc>
              <a:buFont typeface="Arial" panose="020B0604020202020204" pitchFamily="34" charset="0"/>
              <a:buChar char="•"/>
            </a:pPr>
            <a:r>
              <a:rPr lang="en-US" sz="1600" dirty="0"/>
              <a:t>Most crashes have zero or very low ground fatalities, suggesting that ground casualties are rare and depend on factors unrelated to the number of people aboard</a:t>
            </a:r>
          </a:p>
        </p:txBody>
      </p:sp>
      <p:sp>
        <p:nvSpPr>
          <p:cNvPr id="40" name="Freeform: Shape 39">
            <a:extLst>
              <a:ext uri="{FF2B5EF4-FFF2-40B4-BE49-F238E27FC236}">
                <a16:creationId xmlns:a16="http://schemas.microsoft.com/office/drawing/2014/main" id="{3E613821-D550-7339-3C78-ECA07B703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40B8B49A-8679-8DE9-B777-65B91EAC46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1687" y="1575387"/>
            <a:ext cx="4364590" cy="4364590"/>
          </a:xfrm>
          <a:prstGeom prst="rect">
            <a:avLst/>
          </a:prstGeom>
        </p:spPr>
      </p:pic>
    </p:spTree>
    <p:extLst>
      <p:ext uri="{BB962C8B-B14F-4D97-AF65-F5344CB8AC3E}">
        <p14:creationId xmlns:p14="http://schemas.microsoft.com/office/powerpoint/2010/main" val="237230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AD8036-BE26-4ED9-2A16-E8659C140D3A}"/>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F9D7F86-C94E-EDA5-382E-D2D386716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414412-6E36-A14F-D297-84ED1A55F0E8}"/>
              </a:ext>
            </a:extLst>
          </p:cNvPr>
          <p:cNvSpPr>
            <a:spLocks noGrp="1"/>
          </p:cNvSpPr>
          <p:nvPr>
            <p:ph type="title"/>
          </p:nvPr>
        </p:nvSpPr>
        <p:spPr>
          <a:xfrm>
            <a:off x="517870" y="789437"/>
            <a:ext cx="11032104" cy="794274"/>
          </a:xfrm>
        </p:spPr>
        <p:txBody>
          <a:bodyPr>
            <a:normAutofit/>
          </a:bodyPr>
          <a:lstStyle/>
          <a:p>
            <a:r>
              <a:rPr lang="en-US" sz="4400" dirty="0"/>
              <a:t>Hypothesis Testing</a:t>
            </a:r>
          </a:p>
        </p:txBody>
      </p:sp>
      <p:sp>
        <p:nvSpPr>
          <p:cNvPr id="3" name="Content Placeholder 2">
            <a:extLst>
              <a:ext uri="{FF2B5EF4-FFF2-40B4-BE49-F238E27FC236}">
                <a16:creationId xmlns:a16="http://schemas.microsoft.com/office/drawing/2014/main" id="{8812473D-FE63-BF11-78D4-2BBBC872E5FE}"/>
              </a:ext>
            </a:extLst>
          </p:cNvPr>
          <p:cNvSpPr>
            <a:spLocks noGrp="1"/>
          </p:cNvSpPr>
          <p:nvPr>
            <p:ph idx="1"/>
          </p:nvPr>
        </p:nvSpPr>
        <p:spPr>
          <a:xfrm>
            <a:off x="517870" y="1640732"/>
            <a:ext cx="8425092" cy="4709178"/>
          </a:xfrm>
        </p:spPr>
        <p:txBody>
          <a:bodyPr>
            <a:normAutofit fontScale="92500" lnSpcReduction="10000"/>
          </a:bodyPr>
          <a:lstStyle/>
          <a:p>
            <a:pPr>
              <a:lnSpc>
                <a:spcPct val="100000"/>
              </a:lnSpc>
            </a:pPr>
            <a:r>
              <a:rPr lang="en-US" sz="1000" dirty="0"/>
              <a:t>Based on the various hypothesis testing scenarios that were mentioned earlier, one scenario was picked, and Chi-Square Test was applied to test our hypothesis:</a:t>
            </a:r>
          </a:p>
          <a:p>
            <a:pPr>
              <a:lnSpc>
                <a:spcPct val="100000"/>
              </a:lnSpc>
            </a:pPr>
            <a:r>
              <a:rPr lang="en-US" sz="1000" b="1" dirty="0"/>
              <a:t>H0 (Null Hypothesis): </a:t>
            </a:r>
            <a:r>
              <a:rPr lang="en-US" sz="1000" dirty="0"/>
              <a:t>Airplane crashes are evenly distributed across all countries.</a:t>
            </a:r>
          </a:p>
          <a:p>
            <a:pPr>
              <a:lnSpc>
                <a:spcPct val="100000"/>
              </a:lnSpc>
            </a:pPr>
            <a:r>
              <a:rPr lang="en-US" sz="1000" b="1" dirty="0"/>
              <a:t>H1 (Alternative Hypothesis): </a:t>
            </a:r>
            <a:r>
              <a:rPr lang="en-US" sz="1000" dirty="0"/>
              <a:t>Certain countries have significantly higher crash frequencies.</a:t>
            </a:r>
          </a:p>
          <a:p>
            <a:pPr>
              <a:lnSpc>
                <a:spcPct val="100000"/>
              </a:lnSpc>
            </a:pPr>
            <a:r>
              <a:rPr lang="en-US" sz="1000" b="1" dirty="0"/>
              <a:t>Method: Chi-Square Test</a:t>
            </a:r>
          </a:p>
          <a:p>
            <a:pPr marL="171450" indent="-171450">
              <a:lnSpc>
                <a:spcPct val="100000"/>
              </a:lnSpc>
              <a:buFont typeface="Arial" panose="020B0604020202020204" pitchFamily="34" charset="0"/>
              <a:buChar char="•"/>
            </a:pPr>
            <a:r>
              <a:rPr lang="en-US" sz="1000" dirty="0"/>
              <a:t>We selected the top 10 countries with the highest number of crashes</a:t>
            </a:r>
          </a:p>
          <a:p>
            <a:pPr marL="171450" indent="-171450">
              <a:lnSpc>
                <a:spcPct val="100000"/>
              </a:lnSpc>
              <a:buFont typeface="Arial" panose="020B0604020202020204" pitchFamily="34" charset="0"/>
              <a:buChar char="•"/>
            </a:pPr>
            <a:r>
              <a:rPr lang="en-US" sz="1000" dirty="0"/>
              <a:t>We compared the observed crash counts in these countries to an expected uniform distribution (assuming crashes were equally likely across these countries)</a:t>
            </a:r>
          </a:p>
          <a:p>
            <a:pPr marL="171450" indent="-171450">
              <a:lnSpc>
                <a:spcPct val="100000"/>
              </a:lnSpc>
              <a:buFont typeface="Arial" panose="020B0604020202020204" pitchFamily="34" charset="0"/>
              <a:buChar char="•"/>
            </a:pPr>
            <a:r>
              <a:rPr lang="en-US" sz="1000" dirty="0"/>
              <a:t>We applied the Chi-Square Test to assess whether the differences in crash counts were statistically significant</a:t>
            </a:r>
          </a:p>
          <a:p>
            <a:pPr>
              <a:lnSpc>
                <a:spcPct val="100000"/>
              </a:lnSpc>
            </a:pPr>
            <a:r>
              <a:rPr lang="en-US" sz="1000" b="1" dirty="0"/>
              <a:t>Results</a:t>
            </a:r>
          </a:p>
          <a:p>
            <a:pPr marL="171450" indent="-171450">
              <a:lnSpc>
                <a:spcPct val="100000"/>
              </a:lnSpc>
              <a:buFont typeface="Arial" panose="020B0604020202020204" pitchFamily="34" charset="0"/>
              <a:buChar char="•"/>
            </a:pPr>
            <a:r>
              <a:rPr lang="en-US" sz="1000" dirty="0"/>
              <a:t>Chi-Square Statistic: 717.98</a:t>
            </a:r>
          </a:p>
          <a:p>
            <a:pPr marL="171450" indent="-171450">
              <a:lnSpc>
                <a:spcPct val="100000"/>
              </a:lnSpc>
              <a:buFont typeface="Arial" panose="020B0604020202020204" pitchFamily="34" charset="0"/>
              <a:buChar char="•"/>
            </a:pPr>
            <a:r>
              <a:rPr lang="en-US" sz="1000" dirty="0"/>
              <a:t>p-value: 9.42e-149 (which is essentially 0)</a:t>
            </a:r>
          </a:p>
          <a:p>
            <a:pPr>
              <a:lnSpc>
                <a:spcPct val="100000"/>
              </a:lnSpc>
            </a:pPr>
            <a:r>
              <a:rPr lang="en-US" sz="1000" b="1" dirty="0"/>
              <a:t>Interpretation</a:t>
            </a:r>
          </a:p>
          <a:p>
            <a:pPr marL="171450" indent="-171450">
              <a:lnSpc>
                <a:spcPct val="100000"/>
              </a:lnSpc>
              <a:buFont typeface="Arial" panose="020B0604020202020204" pitchFamily="34" charset="0"/>
              <a:buChar char="•"/>
            </a:pPr>
            <a:r>
              <a:rPr lang="en-US" sz="1000" dirty="0"/>
              <a:t>The extremely low p-value (&lt; 0.05) suggests that the observed distribution of crashes is not uniform across countries</a:t>
            </a:r>
          </a:p>
          <a:p>
            <a:pPr marL="171450" indent="-171450">
              <a:lnSpc>
                <a:spcPct val="100000"/>
              </a:lnSpc>
              <a:buFont typeface="Arial" panose="020B0604020202020204" pitchFamily="34" charset="0"/>
              <a:buChar char="•"/>
            </a:pPr>
            <a:r>
              <a:rPr lang="en-US" sz="1000" dirty="0"/>
              <a:t>Since the Chi-Square statistic is very high (717.98), the variation in crash counts among countries is highly significant</a:t>
            </a:r>
          </a:p>
          <a:p>
            <a:pPr marL="171450" indent="-171450">
              <a:lnSpc>
                <a:spcPct val="100000"/>
              </a:lnSpc>
              <a:buFont typeface="Arial" panose="020B0604020202020204" pitchFamily="34" charset="0"/>
              <a:buChar char="•"/>
            </a:pPr>
            <a:r>
              <a:rPr lang="en-US" sz="1000" dirty="0"/>
              <a:t>This means that certain countries experience significantly more crashes than others, rejecting the null hypothesis</a:t>
            </a:r>
          </a:p>
          <a:p>
            <a:pPr>
              <a:lnSpc>
                <a:spcPct val="100000"/>
              </a:lnSpc>
            </a:pPr>
            <a:r>
              <a:rPr lang="en-US" sz="1000" b="1" dirty="0"/>
              <a:t>Conclusion</a:t>
            </a:r>
          </a:p>
          <a:p>
            <a:pPr marL="171450" indent="-171450">
              <a:lnSpc>
                <a:spcPct val="100000"/>
              </a:lnSpc>
              <a:buFont typeface="Arial" panose="020B0604020202020204" pitchFamily="34" charset="0"/>
              <a:buChar char="•"/>
            </a:pPr>
            <a:r>
              <a:rPr lang="en-US" sz="1000" dirty="0"/>
              <a:t>Airplane crashes are not evenly distributed across all countries</a:t>
            </a:r>
          </a:p>
          <a:p>
            <a:pPr marL="171450" indent="-171450">
              <a:lnSpc>
                <a:spcPct val="100000"/>
              </a:lnSpc>
              <a:buFont typeface="Arial" panose="020B0604020202020204" pitchFamily="34" charset="0"/>
              <a:buChar char="•"/>
            </a:pPr>
            <a:r>
              <a:rPr lang="en-US" sz="1000" dirty="0"/>
              <a:t>Certain countries experience higher crash frequencies, possibly due to higher air traffic volumes, safety regulations, or geographic factors</a:t>
            </a:r>
          </a:p>
          <a:p>
            <a:pPr marL="171450" indent="-171450">
              <a:lnSpc>
                <a:spcPct val="100000"/>
              </a:lnSpc>
              <a:buFont typeface="Arial" panose="020B0604020202020204" pitchFamily="34" charset="0"/>
              <a:buChar char="•"/>
            </a:pPr>
            <a:r>
              <a:rPr lang="en-US" sz="1000" dirty="0"/>
              <a:t>This result aligns with expectations, as countries with major aviation hubs or difficult terrain (</a:t>
            </a:r>
            <a:r>
              <a:rPr lang="en-US" sz="1000" dirty="0" err="1"/>
              <a:t>eg.</a:t>
            </a:r>
            <a:r>
              <a:rPr lang="en-US" sz="1000" dirty="0"/>
              <a:t> mountains, extreme weather) may experience more crashes</a:t>
            </a:r>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p:txBody>
      </p:sp>
      <p:sp>
        <p:nvSpPr>
          <p:cNvPr id="26" name="Freeform: Shape 25">
            <a:extLst>
              <a:ext uri="{FF2B5EF4-FFF2-40B4-BE49-F238E27FC236}">
                <a16:creationId xmlns:a16="http://schemas.microsoft.com/office/drawing/2014/main" id="{1E405AB6-F8D8-08C3-244F-022946ADD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Airplane">
            <a:extLst>
              <a:ext uri="{FF2B5EF4-FFF2-40B4-BE49-F238E27FC236}">
                <a16:creationId xmlns:a16="http://schemas.microsoft.com/office/drawing/2014/main" id="{209AAEB5-5C5D-D26D-A402-1C3AC6D946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264" y="1577226"/>
            <a:ext cx="4364590" cy="4364590"/>
          </a:xfrm>
          <a:prstGeom prst="rect">
            <a:avLst/>
          </a:prstGeom>
        </p:spPr>
      </p:pic>
    </p:spTree>
    <p:extLst>
      <p:ext uri="{BB962C8B-B14F-4D97-AF65-F5344CB8AC3E}">
        <p14:creationId xmlns:p14="http://schemas.microsoft.com/office/powerpoint/2010/main" val="376765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1BCB7-A1B2-5D0C-1134-B1CA9441DC1F}"/>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8CEA49B-3CC8-DC41-217F-0AC4F015F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46F191-DA2A-195B-B9FD-0FCDCFC9DD9C}"/>
              </a:ext>
            </a:extLst>
          </p:cNvPr>
          <p:cNvSpPr>
            <a:spLocks noGrp="1"/>
          </p:cNvSpPr>
          <p:nvPr>
            <p:ph type="title"/>
          </p:nvPr>
        </p:nvSpPr>
        <p:spPr>
          <a:xfrm>
            <a:off x="517870" y="789437"/>
            <a:ext cx="11032104" cy="794274"/>
          </a:xfrm>
        </p:spPr>
        <p:txBody>
          <a:bodyPr>
            <a:normAutofit/>
          </a:bodyPr>
          <a:lstStyle/>
          <a:p>
            <a:r>
              <a:rPr lang="en-US" sz="4400" dirty="0"/>
              <a:t>Regression Analysis</a:t>
            </a:r>
          </a:p>
        </p:txBody>
      </p:sp>
      <p:sp>
        <p:nvSpPr>
          <p:cNvPr id="3" name="Content Placeholder 2">
            <a:extLst>
              <a:ext uri="{FF2B5EF4-FFF2-40B4-BE49-F238E27FC236}">
                <a16:creationId xmlns:a16="http://schemas.microsoft.com/office/drawing/2014/main" id="{16B9AF68-6764-74FD-4C02-32D2AD307C5D}"/>
              </a:ext>
            </a:extLst>
          </p:cNvPr>
          <p:cNvSpPr>
            <a:spLocks noGrp="1"/>
          </p:cNvSpPr>
          <p:nvPr>
            <p:ph idx="1"/>
          </p:nvPr>
        </p:nvSpPr>
        <p:spPr>
          <a:xfrm>
            <a:off x="517870" y="1783404"/>
            <a:ext cx="11093618" cy="3971370"/>
          </a:xfrm>
        </p:spPr>
        <p:txBody>
          <a:bodyPr>
            <a:normAutofit/>
          </a:bodyPr>
          <a:lstStyle/>
          <a:p>
            <a:pPr>
              <a:lnSpc>
                <a:spcPct val="100000"/>
              </a:lnSpc>
            </a:pPr>
            <a:r>
              <a:rPr lang="en-US" sz="1000" dirty="0"/>
              <a:t>Ordinary Least Squares (OLS) regression was performed on Fatalities vs Aboard to analyze the relationship between:</a:t>
            </a:r>
          </a:p>
          <a:p>
            <a:pPr marL="445770" lvl="1" indent="-171450">
              <a:lnSpc>
                <a:spcPct val="100000"/>
              </a:lnSpc>
            </a:pPr>
            <a:r>
              <a:rPr lang="en-US" sz="1000" dirty="0"/>
              <a:t>Dependent Variable (Y): Number of fatalities in a crash</a:t>
            </a:r>
          </a:p>
          <a:p>
            <a:pPr marL="445770" lvl="1" indent="-171450">
              <a:lnSpc>
                <a:spcPct val="100000"/>
              </a:lnSpc>
            </a:pPr>
            <a:r>
              <a:rPr lang="en-US" sz="1000" dirty="0"/>
              <a:t>Explanatory Variable (X): Number of people onboard the aircraft</a:t>
            </a:r>
          </a:p>
          <a:p>
            <a:pPr marL="445770" lvl="1" indent="-171450">
              <a:lnSpc>
                <a:spcPct val="100000"/>
              </a:lnSpc>
            </a:pPr>
            <a:endParaRPr lang="en-US" sz="1000" dirty="0"/>
          </a:p>
          <a:p>
            <a:pPr marL="445770" lvl="1" indent="-171450">
              <a:lnSpc>
                <a:spcPct val="100000"/>
              </a:lnSpc>
            </a:pPr>
            <a:endParaRPr lang="en-US" sz="800" dirty="0"/>
          </a:p>
          <a:p>
            <a:pPr>
              <a:lnSpc>
                <a:spcPct val="100000"/>
              </a:lnSpc>
            </a:pPr>
            <a:endParaRPr lang="en-US" sz="1000" dirty="0"/>
          </a:p>
          <a:p>
            <a:pPr>
              <a:lnSpc>
                <a:spcPct val="100000"/>
              </a:lnSpc>
            </a:pPr>
            <a:endParaRPr lang="en-US" sz="1000" dirty="0"/>
          </a:p>
        </p:txBody>
      </p:sp>
      <p:sp>
        <p:nvSpPr>
          <p:cNvPr id="26" name="Freeform: Shape 25">
            <a:extLst>
              <a:ext uri="{FF2B5EF4-FFF2-40B4-BE49-F238E27FC236}">
                <a16:creationId xmlns:a16="http://schemas.microsoft.com/office/drawing/2014/main" id="{CE17D72E-D458-3B98-8433-18830FC74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5C9AE96-230E-244F-8464-E76DF4418DB7}"/>
              </a:ext>
            </a:extLst>
          </p:cNvPr>
          <p:cNvPicPr>
            <a:picLocks noChangeAspect="1"/>
          </p:cNvPicPr>
          <p:nvPr/>
        </p:nvPicPr>
        <p:blipFill>
          <a:blip r:embed="rId2"/>
          <a:stretch>
            <a:fillRect/>
          </a:stretch>
        </p:blipFill>
        <p:spPr>
          <a:xfrm>
            <a:off x="2147722" y="2993391"/>
            <a:ext cx="7772400" cy="3179916"/>
          </a:xfrm>
          <a:prstGeom prst="rect">
            <a:avLst/>
          </a:prstGeom>
        </p:spPr>
      </p:pic>
    </p:spTree>
    <p:extLst>
      <p:ext uri="{BB962C8B-B14F-4D97-AF65-F5344CB8AC3E}">
        <p14:creationId xmlns:p14="http://schemas.microsoft.com/office/powerpoint/2010/main" val="1478314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4BB34-C31B-150C-C3BF-80245FD78EFE}"/>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6882852-2F74-7FBB-DD9F-A0B04ACC5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4CB5ED-DC13-C66F-7AC3-BEB973EA7E40}"/>
              </a:ext>
            </a:extLst>
          </p:cNvPr>
          <p:cNvSpPr>
            <a:spLocks noGrp="1"/>
          </p:cNvSpPr>
          <p:nvPr>
            <p:ph type="title"/>
          </p:nvPr>
        </p:nvSpPr>
        <p:spPr>
          <a:xfrm>
            <a:off x="521207" y="657370"/>
            <a:ext cx="10529413" cy="775840"/>
          </a:xfrm>
        </p:spPr>
        <p:txBody>
          <a:bodyPr>
            <a:normAutofit/>
          </a:bodyPr>
          <a:lstStyle/>
          <a:p>
            <a:r>
              <a:rPr lang="en-US" sz="4400" dirty="0"/>
              <a:t>Analysis from Regression Analysis</a:t>
            </a:r>
          </a:p>
        </p:txBody>
      </p:sp>
      <p:sp>
        <p:nvSpPr>
          <p:cNvPr id="3" name="Content Placeholder 2">
            <a:extLst>
              <a:ext uri="{FF2B5EF4-FFF2-40B4-BE49-F238E27FC236}">
                <a16:creationId xmlns:a16="http://schemas.microsoft.com/office/drawing/2014/main" id="{8017F22C-6E00-CC02-DCF2-03EDBCBEEEB0}"/>
              </a:ext>
            </a:extLst>
          </p:cNvPr>
          <p:cNvSpPr>
            <a:spLocks noGrp="1"/>
          </p:cNvSpPr>
          <p:nvPr>
            <p:ph idx="1"/>
          </p:nvPr>
        </p:nvSpPr>
        <p:spPr>
          <a:xfrm>
            <a:off x="517870" y="1731523"/>
            <a:ext cx="7439356" cy="4736347"/>
          </a:xfrm>
        </p:spPr>
        <p:txBody>
          <a:bodyPr>
            <a:normAutofit lnSpcReduction="10000"/>
          </a:bodyPr>
          <a:lstStyle/>
          <a:p>
            <a:pPr marL="285750" indent="-285750">
              <a:lnSpc>
                <a:spcPct val="100000"/>
              </a:lnSpc>
              <a:buFont typeface="Arial" panose="020B0604020202020204" pitchFamily="34" charset="0"/>
              <a:buChar char="•"/>
            </a:pPr>
            <a:r>
              <a:rPr lang="en-US" sz="1600" dirty="0"/>
              <a:t>Positive Relationship Between Aboard and Fatalities</a:t>
            </a:r>
          </a:p>
          <a:p>
            <a:pPr marL="560070" lvl="1" indent="-285750">
              <a:lnSpc>
                <a:spcPct val="100000"/>
              </a:lnSpc>
            </a:pPr>
            <a:r>
              <a:rPr lang="en-US" sz="1400" dirty="0"/>
              <a:t>The coefficient 0.5837 suggests that for every additional person aboard, the expected number of fatalities increases by ~0.58</a:t>
            </a:r>
          </a:p>
          <a:p>
            <a:pPr marL="560070" lvl="1" indent="-285750">
              <a:lnSpc>
                <a:spcPct val="100000"/>
              </a:lnSpc>
            </a:pPr>
            <a:r>
              <a:rPr lang="en-US" sz="1400" dirty="0"/>
              <a:t>This confirms that larger aircraft crashes tend to have higher fatalities</a:t>
            </a:r>
          </a:p>
          <a:p>
            <a:pPr marL="285750" indent="-285750">
              <a:lnSpc>
                <a:spcPct val="100000"/>
              </a:lnSpc>
              <a:buFont typeface="Arial" panose="020B0604020202020204" pitchFamily="34" charset="0"/>
              <a:buChar char="•"/>
            </a:pPr>
            <a:r>
              <a:rPr lang="en-US" sz="1600" dirty="0"/>
              <a:t>Strong Statistical Significance</a:t>
            </a:r>
          </a:p>
          <a:p>
            <a:pPr marL="560070" lvl="1" indent="-285750">
              <a:lnSpc>
                <a:spcPct val="100000"/>
              </a:lnSpc>
            </a:pPr>
            <a:r>
              <a:rPr lang="en-US" sz="1400" dirty="0"/>
              <a:t>The p-value (0.000) for the Aboard variable indicates that the relationship is highly statistically significant</a:t>
            </a:r>
          </a:p>
          <a:p>
            <a:pPr marL="560070" lvl="1" indent="-285750">
              <a:lnSpc>
                <a:spcPct val="100000"/>
              </a:lnSpc>
            </a:pPr>
            <a:r>
              <a:rPr lang="en-US" sz="1400" dirty="0"/>
              <a:t>The F-statistic (7065) with a p-value of 0.000 shows that the model has explanatory power</a:t>
            </a:r>
          </a:p>
          <a:p>
            <a:pPr marL="285750" indent="-285750">
              <a:lnSpc>
                <a:spcPct val="100000"/>
              </a:lnSpc>
              <a:buFont typeface="Arial" panose="020B0604020202020204" pitchFamily="34" charset="0"/>
              <a:buChar char="•"/>
            </a:pPr>
            <a:r>
              <a:rPr lang="en-US" sz="1600" dirty="0"/>
              <a:t>Model Fit (R-squared = 0.573)</a:t>
            </a:r>
          </a:p>
          <a:p>
            <a:pPr marL="560070" lvl="1" indent="-285750">
              <a:lnSpc>
                <a:spcPct val="100000"/>
              </a:lnSpc>
            </a:pPr>
            <a:r>
              <a:rPr lang="en-US" sz="1400" dirty="0"/>
              <a:t>57.3% of the variability in fatalities is explained by the number aboard</a:t>
            </a:r>
          </a:p>
          <a:p>
            <a:pPr marL="560070" lvl="1" indent="-285750">
              <a:lnSpc>
                <a:spcPct val="100000"/>
              </a:lnSpc>
            </a:pPr>
            <a:r>
              <a:rPr lang="en-US" sz="1400" dirty="0"/>
              <a:t>While this suggests a strong correlation, other factors such as crash severity, safety measures, emergency response also contribute</a:t>
            </a:r>
          </a:p>
          <a:p>
            <a:pPr marL="285750" indent="-285750">
              <a:lnSpc>
                <a:spcPct val="100000"/>
              </a:lnSpc>
              <a:buFont typeface="Arial" panose="020B0604020202020204" pitchFamily="34" charset="0"/>
              <a:buChar char="•"/>
            </a:pPr>
            <a:r>
              <a:rPr lang="en-US" sz="1600" dirty="0"/>
              <a:t>Potential Issues</a:t>
            </a:r>
          </a:p>
          <a:p>
            <a:pPr marL="560070" lvl="1" indent="-285750">
              <a:lnSpc>
                <a:spcPct val="100000"/>
              </a:lnSpc>
            </a:pPr>
            <a:r>
              <a:rPr lang="en-US" sz="1400" dirty="0"/>
              <a:t>Skewness &amp; Kurtosis: The model residuals exhibit high kurtosis (36.119), suggesting the presence of outliers or non-normality</a:t>
            </a:r>
          </a:p>
          <a:p>
            <a:pPr marL="560070" lvl="1" indent="-285750">
              <a:lnSpc>
                <a:spcPct val="100000"/>
              </a:lnSpc>
            </a:pPr>
            <a:r>
              <a:rPr lang="en-US" sz="1400" dirty="0"/>
              <a:t>Heteroscedasticity: Variance may not be constant, and transformations may be necessary</a:t>
            </a:r>
          </a:p>
        </p:txBody>
      </p:sp>
      <p:sp>
        <p:nvSpPr>
          <p:cNvPr id="40" name="Freeform: Shape 39">
            <a:extLst>
              <a:ext uri="{FF2B5EF4-FFF2-40B4-BE49-F238E27FC236}">
                <a16:creationId xmlns:a16="http://schemas.microsoft.com/office/drawing/2014/main" id="{143AC31E-9613-3B5A-AC3C-706CC193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E2D9D750-6F63-941F-3007-759FE8E2F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1687" y="1575387"/>
            <a:ext cx="4364590" cy="4364590"/>
          </a:xfrm>
          <a:prstGeom prst="rect">
            <a:avLst/>
          </a:prstGeom>
        </p:spPr>
      </p:pic>
    </p:spTree>
    <p:extLst>
      <p:ext uri="{BB962C8B-B14F-4D97-AF65-F5344CB8AC3E}">
        <p14:creationId xmlns:p14="http://schemas.microsoft.com/office/powerpoint/2010/main" val="239212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B6545-C867-3B9A-B61C-93F1ECDF8652}"/>
              </a:ext>
            </a:extLst>
          </p:cNvPr>
          <p:cNvSpPr>
            <a:spLocks noGrp="1"/>
          </p:cNvSpPr>
          <p:nvPr>
            <p:ph type="title"/>
          </p:nvPr>
        </p:nvSpPr>
        <p:spPr>
          <a:xfrm>
            <a:off x="521208" y="976160"/>
            <a:ext cx="6267414" cy="859125"/>
          </a:xfrm>
        </p:spPr>
        <p:txBody>
          <a:bodyPr>
            <a:normAutofit/>
          </a:bodyPr>
          <a:lstStyle/>
          <a:p>
            <a:r>
              <a:rPr lang="en-US" sz="4400" dirty="0"/>
              <a:t>Introduction</a:t>
            </a:r>
          </a:p>
        </p:txBody>
      </p:sp>
      <p:sp>
        <p:nvSpPr>
          <p:cNvPr id="3" name="Content Placeholder 2">
            <a:extLst>
              <a:ext uri="{FF2B5EF4-FFF2-40B4-BE49-F238E27FC236}">
                <a16:creationId xmlns:a16="http://schemas.microsoft.com/office/drawing/2014/main" id="{7B6E86EB-A24F-6235-C2E2-D389DA39ADE7}"/>
              </a:ext>
            </a:extLst>
          </p:cNvPr>
          <p:cNvSpPr>
            <a:spLocks noGrp="1"/>
          </p:cNvSpPr>
          <p:nvPr>
            <p:ph idx="1"/>
          </p:nvPr>
        </p:nvSpPr>
        <p:spPr>
          <a:xfrm>
            <a:off x="521207" y="1981346"/>
            <a:ext cx="7105277" cy="4364590"/>
          </a:xfrm>
        </p:spPr>
        <p:txBody>
          <a:bodyPr>
            <a:normAutofit/>
          </a:bodyPr>
          <a:lstStyle/>
          <a:p>
            <a:pPr marL="342900" indent="-342900">
              <a:lnSpc>
                <a:spcPct val="100000"/>
              </a:lnSpc>
              <a:buFont typeface="Arial" panose="020B0604020202020204" pitchFamily="34" charset="0"/>
              <a:buChar char="•"/>
            </a:pPr>
            <a:r>
              <a:rPr lang="en-US" sz="1600" dirty="0"/>
              <a:t>This project analyzes airplane crashes and fatalities using statistical methods to explore trends, survival rates, and potential risk factors. The primary focus is on the following:</a:t>
            </a:r>
          </a:p>
          <a:p>
            <a:pPr marL="617220" lvl="1" indent="-342900">
              <a:lnSpc>
                <a:spcPct val="100000"/>
              </a:lnSpc>
            </a:pPr>
            <a:r>
              <a:rPr lang="en-US" sz="1600" dirty="0"/>
              <a:t>Presenting the statistical questions and hypothesis relevant to aircraft crashes and fatalities</a:t>
            </a:r>
          </a:p>
          <a:p>
            <a:pPr marL="617220" lvl="1" indent="-342900">
              <a:lnSpc>
                <a:spcPct val="100000"/>
              </a:lnSpc>
            </a:pPr>
            <a:r>
              <a:rPr lang="en-US" sz="1600" dirty="0"/>
              <a:t>Identifying the key variables from the dataset to aid with statistical analysis</a:t>
            </a:r>
          </a:p>
          <a:p>
            <a:pPr marL="617220" lvl="1" indent="-342900">
              <a:lnSpc>
                <a:spcPct val="100000"/>
              </a:lnSpc>
            </a:pPr>
            <a:r>
              <a:rPr lang="en-US" sz="1600" dirty="0"/>
              <a:t>Applying various EDA methods to the dataset </a:t>
            </a:r>
          </a:p>
          <a:p>
            <a:pPr marL="617220" lvl="1" indent="-342900">
              <a:lnSpc>
                <a:spcPct val="100000"/>
              </a:lnSpc>
            </a:pPr>
            <a:r>
              <a:rPr lang="en-US" sz="1600" dirty="0"/>
              <a:t>Understanding crash distribution over time and geography</a:t>
            </a:r>
          </a:p>
          <a:p>
            <a:pPr marL="617220" lvl="1" indent="-342900">
              <a:lnSpc>
                <a:spcPct val="100000"/>
              </a:lnSpc>
            </a:pPr>
            <a:r>
              <a:rPr lang="en-US" sz="1600" dirty="0"/>
              <a:t>Identifying key factors influencing fatalities</a:t>
            </a:r>
          </a:p>
          <a:p>
            <a:pPr marL="617220" lvl="1" indent="-342900">
              <a:lnSpc>
                <a:spcPct val="100000"/>
              </a:lnSpc>
            </a:pPr>
            <a:r>
              <a:rPr lang="en-US" sz="1600" dirty="0"/>
              <a:t>Testing hypotheses and performing regression analysis to gain insights</a:t>
            </a:r>
          </a:p>
          <a:p>
            <a:pPr marL="617220" lvl="1" indent="-342900">
              <a:lnSpc>
                <a:spcPct val="100000"/>
              </a:lnSpc>
            </a:pPr>
            <a:r>
              <a:rPr lang="en-US" sz="1600" dirty="0"/>
              <a:t>Conducting a regression analysis to analyze the relationship between a dependent variable and explanatory variable</a:t>
            </a:r>
          </a:p>
        </p:txBody>
      </p:sp>
      <p:sp>
        <p:nvSpPr>
          <p:cNvPr id="19" name="Freeform: Shape 18">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6611F17E-15A4-CCEB-850E-EB8C629D2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1246702"/>
            <a:ext cx="4364590" cy="4364590"/>
          </a:xfrm>
          <a:prstGeom prst="rect">
            <a:avLst/>
          </a:prstGeom>
        </p:spPr>
      </p:pic>
    </p:spTree>
    <p:extLst>
      <p:ext uri="{BB962C8B-B14F-4D97-AF65-F5344CB8AC3E}">
        <p14:creationId xmlns:p14="http://schemas.microsoft.com/office/powerpoint/2010/main" val="137345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75A8DB-E49A-A6B5-6905-E825128B5B5F}"/>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C1B0E0-DBD6-BD49-AB70-43DE01015891}"/>
              </a:ext>
            </a:extLst>
          </p:cNvPr>
          <p:cNvSpPr>
            <a:spLocks noGrp="1"/>
          </p:cNvSpPr>
          <p:nvPr>
            <p:ph type="title"/>
          </p:nvPr>
        </p:nvSpPr>
        <p:spPr>
          <a:xfrm>
            <a:off x="521208" y="976160"/>
            <a:ext cx="6267414" cy="1463040"/>
          </a:xfrm>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6437C239-421B-54E2-BB99-4302877D881E}"/>
              </a:ext>
            </a:extLst>
          </p:cNvPr>
          <p:cNvSpPr>
            <a:spLocks noGrp="1"/>
          </p:cNvSpPr>
          <p:nvPr>
            <p:ph idx="1"/>
          </p:nvPr>
        </p:nvSpPr>
        <p:spPr>
          <a:xfrm>
            <a:off x="521208" y="2191966"/>
            <a:ext cx="6267414" cy="4153970"/>
          </a:xfrm>
        </p:spPr>
        <p:txBody>
          <a:bodyPr>
            <a:normAutofit/>
          </a:bodyPr>
          <a:lstStyle/>
          <a:p>
            <a:pPr marL="285750" indent="-285750">
              <a:lnSpc>
                <a:spcPct val="100000"/>
              </a:lnSpc>
              <a:buFont typeface="Arial" panose="020B0604020202020204" pitchFamily="34" charset="0"/>
              <a:buChar char="•"/>
            </a:pPr>
            <a:r>
              <a:rPr lang="en-US" sz="1500" dirty="0"/>
              <a:t>The analysis confirms that survival rates have improved over time</a:t>
            </a:r>
          </a:p>
          <a:p>
            <a:pPr marL="285750" indent="-285750">
              <a:lnSpc>
                <a:spcPct val="100000"/>
              </a:lnSpc>
              <a:buFont typeface="Arial" panose="020B0604020202020204" pitchFamily="34" charset="0"/>
              <a:buChar char="•"/>
            </a:pPr>
            <a:r>
              <a:rPr lang="en-US" sz="1500" dirty="0"/>
              <a:t>Certain countries experience more crashes due to higher air traffic volume and geography</a:t>
            </a:r>
          </a:p>
          <a:p>
            <a:pPr marL="285750" indent="-285750">
              <a:lnSpc>
                <a:spcPct val="100000"/>
              </a:lnSpc>
              <a:buFont typeface="Arial" panose="020B0604020202020204" pitchFamily="34" charset="0"/>
              <a:buChar char="•"/>
            </a:pPr>
            <a:r>
              <a:rPr lang="en-US" sz="1500" dirty="0"/>
              <a:t>Larger crashes result in higher fatalities, however correlation does not imply causation</a:t>
            </a:r>
          </a:p>
          <a:p>
            <a:pPr marL="285750" indent="-285750">
              <a:lnSpc>
                <a:spcPct val="100000"/>
              </a:lnSpc>
              <a:buFont typeface="Arial" panose="020B0604020202020204" pitchFamily="34" charset="0"/>
              <a:buChar char="•"/>
            </a:pPr>
            <a:r>
              <a:rPr lang="en-US" sz="1500" dirty="0"/>
              <a:t>There are still some disparities in crash distributions and fatality causes</a:t>
            </a:r>
          </a:p>
          <a:p>
            <a:pPr marL="285750" indent="-285750">
              <a:lnSpc>
                <a:spcPct val="100000"/>
              </a:lnSpc>
              <a:buFont typeface="Arial" panose="020B0604020202020204" pitchFamily="34" charset="0"/>
              <a:buChar char="•"/>
            </a:pPr>
            <a:r>
              <a:rPr lang="en-US" sz="1500" dirty="0"/>
              <a:t>Future research should integrate additional external factors mentioned below to create a more comprehensive safety analysis</a:t>
            </a:r>
          </a:p>
          <a:p>
            <a:pPr marL="560070" lvl="1" indent="-285750">
              <a:lnSpc>
                <a:spcPct val="100000"/>
              </a:lnSpc>
            </a:pPr>
            <a:r>
              <a:rPr lang="en-US" sz="1500" dirty="0"/>
              <a:t>Weather</a:t>
            </a:r>
          </a:p>
          <a:p>
            <a:pPr marL="560070" lvl="1" indent="-285750">
              <a:lnSpc>
                <a:spcPct val="100000"/>
              </a:lnSpc>
            </a:pPr>
            <a:r>
              <a:rPr lang="en-US" sz="1500" dirty="0"/>
              <a:t>Aircraft Maintenance</a:t>
            </a:r>
          </a:p>
          <a:p>
            <a:pPr marL="560070" lvl="1" indent="-285750">
              <a:lnSpc>
                <a:spcPct val="100000"/>
              </a:lnSpc>
            </a:pPr>
            <a:r>
              <a:rPr lang="en-US" sz="1500" dirty="0"/>
              <a:t>Regulatory Measures</a:t>
            </a:r>
          </a:p>
        </p:txBody>
      </p:sp>
      <p:sp>
        <p:nvSpPr>
          <p:cNvPr id="47" name="Freeform: Shape 46">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FCE045D3-A3B4-C487-3497-90902F155D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119614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8BA315-319E-A01C-59CB-2CEB10A618A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BF483F6-E9B9-185D-F65E-3888A8A4C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0963A5-4F95-3C42-0DBA-7D215268F073}"/>
              </a:ext>
            </a:extLst>
          </p:cNvPr>
          <p:cNvSpPr>
            <a:spLocks noGrp="1"/>
          </p:cNvSpPr>
          <p:nvPr>
            <p:ph type="title"/>
          </p:nvPr>
        </p:nvSpPr>
        <p:spPr>
          <a:xfrm>
            <a:off x="521208" y="976160"/>
            <a:ext cx="6267414" cy="859125"/>
          </a:xfrm>
        </p:spPr>
        <p:txBody>
          <a:bodyPr>
            <a:normAutofit/>
          </a:bodyPr>
          <a:lstStyle/>
          <a:p>
            <a:r>
              <a:rPr lang="en-US" sz="4400" dirty="0"/>
              <a:t>Dataset Overview</a:t>
            </a:r>
          </a:p>
        </p:txBody>
      </p:sp>
      <p:sp>
        <p:nvSpPr>
          <p:cNvPr id="3" name="Content Placeholder 2">
            <a:extLst>
              <a:ext uri="{FF2B5EF4-FFF2-40B4-BE49-F238E27FC236}">
                <a16:creationId xmlns:a16="http://schemas.microsoft.com/office/drawing/2014/main" id="{79BD26E5-FA61-79B4-8577-C530DE18248B}"/>
              </a:ext>
            </a:extLst>
          </p:cNvPr>
          <p:cNvSpPr>
            <a:spLocks noGrp="1"/>
          </p:cNvSpPr>
          <p:nvPr>
            <p:ph idx="1"/>
          </p:nvPr>
        </p:nvSpPr>
        <p:spPr>
          <a:xfrm>
            <a:off x="521207" y="1981346"/>
            <a:ext cx="7105277" cy="4364590"/>
          </a:xfrm>
        </p:spPr>
        <p:txBody>
          <a:bodyPr>
            <a:normAutofit fontScale="85000" lnSpcReduction="20000"/>
          </a:bodyPr>
          <a:lstStyle/>
          <a:p>
            <a:pPr marL="285750" indent="-285750">
              <a:buFont typeface="Arial" panose="020B0604020202020204" pitchFamily="34" charset="0"/>
              <a:buChar char="•"/>
            </a:pPr>
            <a:r>
              <a:rPr lang="en-US" sz="1800" dirty="0"/>
              <a:t>The dataset was obtained from Kaggle titled </a:t>
            </a:r>
            <a:r>
              <a:rPr lang="en-US" sz="1800" dirty="0">
                <a:hlinkClick r:id="rId2"/>
              </a:rPr>
              <a:t>Airplane Crashes and Fatalities</a:t>
            </a:r>
            <a:endParaRPr lang="en-US" sz="1800" dirty="0"/>
          </a:p>
          <a:p>
            <a:pPr marL="285750" indent="-285750">
              <a:buFont typeface="Arial" panose="020B0604020202020204" pitchFamily="34" charset="0"/>
              <a:buChar char="•"/>
            </a:pPr>
            <a:r>
              <a:rPr lang="en-US" sz="1800" dirty="0"/>
              <a:t>The following data is presented in the dataset:</a:t>
            </a:r>
          </a:p>
          <a:p>
            <a:pPr marL="560070" lvl="1" indent="-285750"/>
            <a:r>
              <a:rPr lang="en-US" sz="1600" b="1" dirty="0"/>
              <a:t>index</a:t>
            </a:r>
            <a:r>
              <a:rPr lang="en-US" sz="1600" dirty="0"/>
              <a:t>: the index of the row</a:t>
            </a:r>
          </a:p>
          <a:p>
            <a:pPr marL="560070" lvl="1" indent="-285750"/>
            <a:r>
              <a:rPr lang="en-US" sz="1600" b="1" dirty="0"/>
              <a:t>Date</a:t>
            </a:r>
            <a:r>
              <a:rPr lang="en-US" sz="1600" dirty="0"/>
              <a:t>: the date of the incident</a:t>
            </a:r>
          </a:p>
          <a:p>
            <a:pPr marL="560070" lvl="1" indent="-285750"/>
            <a:r>
              <a:rPr lang="en-US" sz="1600" b="1" dirty="0"/>
              <a:t>Time</a:t>
            </a:r>
            <a:r>
              <a:rPr lang="en-US" sz="1600" dirty="0"/>
              <a:t>: the time of the incident</a:t>
            </a:r>
          </a:p>
          <a:p>
            <a:pPr marL="560070" lvl="1" indent="-285750"/>
            <a:r>
              <a:rPr lang="en-US" sz="1600" b="1" dirty="0"/>
              <a:t>Location</a:t>
            </a:r>
            <a:r>
              <a:rPr lang="en-US" sz="1600" dirty="0"/>
              <a:t>: the location of the incident</a:t>
            </a:r>
          </a:p>
          <a:p>
            <a:pPr marL="560070" lvl="1" indent="-285750"/>
            <a:r>
              <a:rPr lang="en-US" sz="1600" b="1" dirty="0"/>
              <a:t>Operator</a:t>
            </a:r>
            <a:r>
              <a:rPr lang="en-US" sz="1600" dirty="0"/>
              <a:t>: the operator of the aircraft</a:t>
            </a:r>
          </a:p>
          <a:p>
            <a:pPr marL="560070" lvl="1" indent="-285750"/>
            <a:r>
              <a:rPr lang="en-US" sz="1600" b="1" dirty="0"/>
              <a:t>Flight #: </a:t>
            </a:r>
            <a:r>
              <a:rPr lang="en-US" sz="1600" dirty="0"/>
              <a:t>the flight number of the aircraft</a:t>
            </a:r>
          </a:p>
          <a:p>
            <a:pPr marL="560070" lvl="1" indent="-285750"/>
            <a:r>
              <a:rPr lang="en-US" sz="1600" b="1" dirty="0"/>
              <a:t>Route</a:t>
            </a:r>
            <a:r>
              <a:rPr lang="en-US" sz="1600" dirty="0"/>
              <a:t>: the route of the aircraft</a:t>
            </a:r>
          </a:p>
          <a:p>
            <a:pPr marL="560070" lvl="1" indent="-285750"/>
            <a:r>
              <a:rPr lang="en-US" sz="1600" b="1" dirty="0"/>
              <a:t>Type</a:t>
            </a:r>
            <a:r>
              <a:rPr lang="en-US" sz="1600" dirty="0"/>
              <a:t>: the type of aircraft</a:t>
            </a:r>
          </a:p>
          <a:p>
            <a:pPr marL="560070" lvl="1" indent="-285750"/>
            <a:r>
              <a:rPr lang="en-US" sz="1600" b="1" dirty="0"/>
              <a:t>Registration</a:t>
            </a:r>
            <a:r>
              <a:rPr lang="en-US" sz="1600" dirty="0"/>
              <a:t>: the registration of the aircraft</a:t>
            </a:r>
          </a:p>
          <a:p>
            <a:pPr marL="560070" lvl="1" indent="-285750"/>
            <a:r>
              <a:rPr lang="en-US" sz="1600" b="1" dirty="0" err="1"/>
              <a:t>cn</a:t>
            </a:r>
            <a:r>
              <a:rPr lang="en-US" sz="1600" b="1" dirty="0"/>
              <a:t>/In</a:t>
            </a:r>
            <a:r>
              <a:rPr lang="en-US" sz="1600" dirty="0"/>
              <a:t>: the construction number/serial number of the aircraft</a:t>
            </a:r>
          </a:p>
          <a:p>
            <a:pPr marL="560070" lvl="1" indent="-285750"/>
            <a:r>
              <a:rPr lang="en-US" sz="1600" b="1" dirty="0"/>
              <a:t>Aboard</a:t>
            </a:r>
            <a:r>
              <a:rPr lang="en-US" sz="1600" dirty="0"/>
              <a:t>: the number of people on board the aircraft</a:t>
            </a:r>
          </a:p>
          <a:p>
            <a:pPr marL="560070" lvl="1" indent="-285750"/>
            <a:r>
              <a:rPr lang="en-US" sz="1600" b="1" dirty="0"/>
              <a:t>Fatalities</a:t>
            </a:r>
            <a:r>
              <a:rPr lang="en-US" sz="1600" dirty="0"/>
              <a:t>: the number of fatalities in the incident</a:t>
            </a:r>
          </a:p>
          <a:p>
            <a:pPr marL="560070" lvl="1" indent="-285750"/>
            <a:r>
              <a:rPr lang="en-US" sz="1600" b="1" dirty="0"/>
              <a:t>Ground</a:t>
            </a:r>
            <a:r>
              <a:rPr lang="en-US" sz="1600" dirty="0"/>
              <a:t>: the number of people on the ground killed in the incident</a:t>
            </a:r>
          </a:p>
          <a:p>
            <a:pPr marL="560070" lvl="1" indent="-285750"/>
            <a:r>
              <a:rPr lang="en-US" sz="1600" b="1" dirty="0"/>
              <a:t>Summary</a:t>
            </a:r>
            <a:r>
              <a:rPr lang="en-US" sz="1600" dirty="0"/>
              <a:t>: a summary of the incident</a:t>
            </a:r>
          </a:p>
        </p:txBody>
      </p:sp>
      <p:sp>
        <p:nvSpPr>
          <p:cNvPr id="19" name="Freeform: Shape 18">
            <a:extLst>
              <a:ext uri="{FF2B5EF4-FFF2-40B4-BE49-F238E27FC236}">
                <a16:creationId xmlns:a16="http://schemas.microsoft.com/office/drawing/2014/main" id="{B471FA83-2C31-F069-9566-42F6820FC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44B21559-5D5D-7C60-19C8-8BABAD6B0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6492" y="1246702"/>
            <a:ext cx="4364590" cy="4364590"/>
          </a:xfrm>
          <a:prstGeom prst="rect">
            <a:avLst/>
          </a:prstGeom>
        </p:spPr>
      </p:pic>
    </p:spTree>
    <p:extLst>
      <p:ext uri="{BB962C8B-B14F-4D97-AF65-F5344CB8AC3E}">
        <p14:creationId xmlns:p14="http://schemas.microsoft.com/office/powerpoint/2010/main" val="201546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11B27A-62B5-AFDB-F331-EECE42DC918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EE756CB-660A-E607-29A8-A6A334C6E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3B434B-C885-3299-6C40-6D651CE257EE}"/>
              </a:ext>
            </a:extLst>
          </p:cNvPr>
          <p:cNvSpPr>
            <a:spLocks noGrp="1"/>
          </p:cNvSpPr>
          <p:nvPr>
            <p:ph type="title"/>
          </p:nvPr>
        </p:nvSpPr>
        <p:spPr>
          <a:xfrm>
            <a:off x="521208" y="816764"/>
            <a:ext cx="6267414" cy="859125"/>
          </a:xfrm>
        </p:spPr>
        <p:txBody>
          <a:bodyPr>
            <a:normAutofit/>
          </a:bodyPr>
          <a:lstStyle/>
          <a:p>
            <a:r>
              <a:rPr lang="en-US" sz="4400"/>
              <a:t>Statistical Questions</a:t>
            </a:r>
            <a:endParaRPr lang="en-US" sz="4400" dirty="0"/>
          </a:p>
        </p:txBody>
      </p:sp>
      <p:sp>
        <p:nvSpPr>
          <p:cNvPr id="3" name="Content Placeholder 2">
            <a:extLst>
              <a:ext uri="{FF2B5EF4-FFF2-40B4-BE49-F238E27FC236}">
                <a16:creationId xmlns:a16="http://schemas.microsoft.com/office/drawing/2014/main" id="{45EF4487-12C4-6134-60BB-CA3C7BE74A4F}"/>
              </a:ext>
            </a:extLst>
          </p:cNvPr>
          <p:cNvSpPr>
            <a:spLocks noGrp="1"/>
          </p:cNvSpPr>
          <p:nvPr>
            <p:ph idx="1"/>
          </p:nvPr>
        </p:nvSpPr>
        <p:spPr>
          <a:xfrm>
            <a:off x="521207" y="1835285"/>
            <a:ext cx="7105277" cy="4510651"/>
          </a:xfrm>
        </p:spPr>
        <p:txBody>
          <a:bodyPr>
            <a:normAutofit fontScale="62500" lnSpcReduction="20000"/>
          </a:bodyPr>
          <a:lstStyle/>
          <a:p>
            <a:r>
              <a:rPr lang="en-US" sz="1800"/>
              <a:t>Following statistical questions were outlined as part of analysis:</a:t>
            </a:r>
          </a:p>
          <a:p>
            <a:r>
              <a:rPr lang="en-US" sz="1800"/>
              <a:t>Descriptive Statistics:</a:t>
            </a:r>
          </a:p>
          <a:p>
            <a:pPr marL="560070" lvl="1" indent="-285750"/>
            <a:r>
              <a:rPr lang="en-US" sz="1600"/>
              <a:t>How has the frequency of airplane crashes changed over time?</a:t>
            </a:r>
          </a:p>
          <a:p>
            <a:pPr marL="560070" lvl="1" indent="-285750"/>
            <a:r>
              <a:rPr lang="en-US" sz="1600"/>
              <a:t>What percentage of crashes had no fatalities?</a:t>
            </a:r>
          </a:p>
          <a:p>
            <a:pPr marL="560070" lvl="1" indent="-285750"/>
            <a:r>
              <a:rPr lang="en-US" sz="1600"/>
              <a:t>What is the average number of fatalities per crash?</a:t>
            </a:r>
          </a:p>
          <a:p>
            <a:pPr marL="560070" lvl="1" indent="-285750"/>
            <a:r>
              <a:rPr lang="en-US" sz="1600"/>
              <a:t>Which airlines have the highest number of crashes?</a:t>
            </a:r>
          </a:p>
          <a:p>
            <a:r>
              <a:rPr lang="en-US" sz="1800"/>
              <a:t>Geographical Analysis:</a:t>
            </a:r>
          </a:p>
          <a:p>
            <a:pPr marL="617220" lvl="1" indent="-342900"/>
            <a:r>
              <a:rPr lang="en-US"/>
              <a:t>Which countries have the highest number of airplane crashes?</a:t>
            </a:r>
          </a:p>
          <a:p>
            <a:pPr marL="617220" lvl="1" indent="-342900"/>
            <a:r>
              <a:rPr lang="en-US"/>
              <a:t>Is there a correlation between a country's air traffic volume and the number of crashes?</a:t>
            </a:r>
          </a:p>
          <a:p>
            <a:r>
              <a:rPr lang="en-US" sz="1800"/>
              <a:t>Hypothesis Testing:</a:t>
            </a:r>
          </a:p>
          <a:p>
            <a:pPr marL="617220" lvl="1" indent="-342900"/>
            <a:r>
              <a:rPr lang="en-US"/>
              <a:t>H0: The number of airplane crashes has remained constant over decades | H1: The number of airplane crashes has decreased over time.</a:t>
            </a:r>
          </a:p>
          <a:p>
            <a:pPr marL="617220" lvl="1" indent="-342900"/>
            <a:r>
              <a:rPr lang="en-US"/>
              <a:t>H0: The survival rate of airplane crashes is independent of the decade in which the crash occurred. | H1: The survival rate of airplane crashes has improved in recent decades.</a:t>
            </a:r>
          </a:p>
          <a:p>
            <a:pPr marL="617220" lvl="1" indent="-342900"/>
            <a:r>
              <a:rPr lang="en-US"/>
              <a:t>H0: There is no significant difference in the number of crashes between different airlines. | H1: Certain airlines have a significantly higher crash rate than others.</a:t>
            </a:r>
          </a:p>
          <a:p>
            <a:pPr marL="617220" lvl="1" indent="-342900"/>
            <a:r>
              <a:rPr lang="en-US"/>
              <a:t>H0: Airplane crashes are evenly distributed across all countries. | H1: Certain countries have significantly higher crash frequencies.</a:t>
            </a:r>
          </a:p>
          <a:p>
            <a:pPr marL="617220" lvl="1" indent="-342900"/>
            <a:r>
              <a:rPr lang="en-US"/>
              <a:t>H0: Crashes are equally likely to occur in all months of the year. | H1: Certain months or seasons have higher crash rates.</a:t>
            </a:r>
            <a:endParaRPr lang="en-US" dirty="0"/>
          </a:p>
        </p:txBody>
      </p:sp>
      <p:sp>
        <p:nvSpPr>
          <p:cNvPr id="19" name="Freeform: Shape 18">
            <a:extLst>
              <a:ext uri="{FF2B5EF4-FFF2-40B4-BE49-F238E27FC236}">
                <a16:creationId xmlns:a16="http://schemas.microsoft.com/office/drawing/2014/main" id="{B7CBBD30-B898-950E-F6A5-0F0B45C5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2B9A2E55-9DD3-FB54-FBE7-1B82621AAD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1246702"/>
            <a:ext cx="4364590" cy="4364590"/>
          </a:xfrm>
          <a:prstGeom prst="rect">
            <a:avLst/>
          </a:prstGeom>
        </p:spPr>
      </p:pic>
    </p:spTree>
    <p:extLst>
      <p:ext uri="{BB962C8B-B14F-4D97-AF65-F5344CB8AC3E}">
        <p14:creationId xmlns:p14="http://schemas.microsoft.com/office/powerpoint/2010/main" val="60935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0DBFE0-94C3-67E9-38CC-D50B39E7D433}"/>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BB4642-39EC-BD93-FE0E-A7B25AC61975}"/>
              </a:ext>
            </a:extLst>
          </p:cNvPr>
          <p:cNvSpPr>
            <a:spLocks noGrp="1"/>
          </p:cNvSpPr>
          <p:nvPr>
            <p:ph type="title"/>
          </p:nvPr>
        </p:nvSpPr>
        <p:spPr>
          <a:xfrm>
            <a:off x="521208" y="976160"/>
            <a:ext cx="6267414" cy="1463040"/>
          </a:xfrm>
        </p:spPr>
        <p:txBody>
          <a:bodyPr>
            <a:normAutofit/>
          </a:bodyPr>
          <a:lstStyle/>
          <a:p>
            <a:r>
              <a:rPr lang="en-US" sz="4400" dirty="0"/>
              <a:t>Key Variables</a:t>
            </a:r>
          </a:p>
        </p:txBody>
      </p:sp>
      <p:sp>
        <p:nvSpPr>
          <p:cNvPr id="3" name="Content Placeholder 2">
            <a:extLst>
              <a:ext uri="{FF2B5EF4-FFF2-40B4-BE49-F238E27FC236}">
                <a16:creationId xmlns:a16="http://schemas.microsoft.com/office/drawing/2014/main" id="{7145C778-0AEA-C7B8-9DE4-BBD200D4E528}"/>
              </a:ext>
            </a:extLst>
          </p:cNvPr>
          <p:cNvSpPr>
            <a:spLocks noGrp="1"/>
          </p:cNvSpPr>
          <p:nvPr>
            <p:ph idx="1"/>
          </p:nvPr>
        </p:nvSpPr>
        <p:spPr>
          <a:xfrm>
            <a:off x="521208" y="2153054"/>
            <a:ext cx="6267414" cy="4192881"/>
          </a:xfrm>
        </p:spPr>
        <p:txBody>
          <a:bodyPr>
            <a:normAutofit/>
          </a:bodyPr>
          <a:lstStyle/>
          <a:p>
            <a:pPr>
              <a:lnSpc>
                <a:spcPct val="100000"/>
              </a:lnSpc>
            </a:pPr>
            <a:r>
              <a:rPr lang="en-US" sz="1000" dirty="0"/>
              <a:t>A few key variables from the dataset were taken into consideration to perform Exploratory Data Analysis (EDA) on airplane crashes and fatalities:</a:t>
            </a:r>
          </a:p>
          <a:p>
            <a:pPr marL="617220" lvl="1" indent="-342900">
              <a:lnSpc>
                <a:spcPct val="100000"/>
              </a:lnSpc>
            </a:pPr>
            <a:r>
              <a:rPr lang="en-US" sz="1000" b="1" dirty="0"/>
              <a:t>Date</a:t>
            </a:r>
            <a:r>
              <a:rPr lang="en-US" sz="1000" dirty="0"/>
              <a:t> – The date of the crash, used for analyzing trends over time, such as changes in crash frequency, survival rates across decades, and seasonal variations</a:t>
            </a:r>
          </a:p>
          <a:p>
            <a:pPr marL="617220" lvl="1" indent="-342900">
              <a:lnSpc>
                <a:spcPct val="100000"/>
              </a:lnSpc>
            </a:pPr>
            <a:r>
              <a:rPr lang="en-US" sz="1000" b="1" dirty="0"/>
              <a:t>Location</a:t>
            </a:r>
            <a:r>
              <a:rPr lang="en-US" sz="1000" dirty="0"/>
              <a:t> (Country) – The geographical location of the crash. This is crucial for identifying which countries have the highest number of crashes and exploring potential correlations with air traffic volume</a:t>
            </a:r>
          </a:p>
          <a:p>
            <a:pPr marL="617220" lvl="1" indent="-342900">
              <a:lnSpc>
                <a:spcPct val="100000"/>
              </a:lnSpc>
            </a:pPr>
            <a:r>
              <a:rPr lang="en-US" sz="1000" b="1" dirty="0"/>
              <a:t>Operator</a:t>
            </a:r>
            <a:r>
              <a:rPr lang="en-US" sz="1000" dirty="0"/>
              <a:t> – The airline or entity operating the aircraft. This helps determine which airlines have the highest number of crashes and whether certain operators have significantly different crash rates</a:t>
            </a:r>
          </a:p>
          <a:p>
            <a:pPr marL="617220" lvl="1" indent="-342900">
              <a:lnSpc>
                <a:spcPct val="100000"/>
              </a:lnSpc>
            </a:pPr>
            <a:r>
              <a:rPr lang="en-US" sz="1000" b="1" dirty="0"/>
              <a:t>Aboard</a:t>
            </a:r>
            <a:r>
              <a:rPr lang="en-US" sz="1000" dirty="0"/>
              <a:t> – The total number of people on board the aircraft. This is important for calculating survival rates and understanding the severity of crashes</a:t>
            </a:r>
          </a:p>
          <a:p>
            <a:pPr marL="617220" lvl="1" indent="-342900">
              <a:lnSpc>
                <a:spcPct val="100000"/>
              </a:lnSpc>
            </a:pPr>
            <a:r>
              <a:rPr lang="en-US" sz="1000" b="1" dirty="0"/>
              <a:t>Fatalities</a:t>
            </a:r>
            <a:r>
              <a:rPr lang="en-US" sz="1000" dirty="0"/>
              <a:t> – The number of fatalities in the crash. This allows for analyzing crash severity, computing survival rates, and assessing whether fatality rates have changed over time</a:t>
            </a:r>
          </a:p>
          <a:p>
            <a:pPr marL="617220" lvl="1" indent="-342900">
              <a:lnSpc>
                <a:spcPct val="100000"/>
              </a:lnSpc>
            </a:pPr>
            <a:r>
              <a:rPr lang="en-US" sz="1000" b="1" dirty="0"/>
              <a:t>Ground</a:t>
            </a:r>
            <a:r>
              <a:rPr lang="en-US" sz="1000" dirty="0"/>
              <a:t> – The number of people killed on the ground. This helps understand the overall impact of crashes beyond just those on board, particularly for major incidents with high ground casualties</a:t>
            </a:r>
          </a:p>
          <a:p>
            <a:pPr marL="617220" lvl="1" indent="-342900">
              <a:lnSpc>
                <a:spcPct val="100000"/>
              </a:lnSpc>
            </a:pPr>
            <a:r>
              <a:rPr lang="en-US" sz="1000" b="1" dirty="0"/>
              <a:t>Type</a:t>
            </a:r>
            <a:r>
              <a:rPr lang="en-US" sz="1000" dirty="0"/>
              <a:t> – The type of aircraft involved in the crash. This provides insight into whether certain aircraft models/types are more prone to crashes, helping identify trends in aviation safety</a:t>
            </a:r>
          </a:p>
          <a:p>
            <a:pPr>
              <a:lnSpc>
                <a:spcPct val="100000"/>
              </a:lnSpc>
            </a:pPr>
            <a:r>
              <a:rPr lang="en-US" sz="1000" dirty="0"/>
              <a:t>These variables will be used to answer key statistical questions related to airplane crashes and fatalities, focusing on temporal trends, geographical distribution, airline safety, and crash severity</a:t>
            </a:r>
          </a:p>
          <a:p>
            <a:pPr>
              <a:lnSpc>
                <a:spcPct val="100000"/>
              </a:lnSpc>
            </a:pPr>
            <a:endParaRPr lang="en-US" sz="1000" dirty="0"/>
          </a:p>
        </p:txBody>
      </p:sp>
      <p:sp>
        <p:nvSpPr>
          <p:cNvPr id="26" name="Freeform: Shape 25">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E08601DC-FC0C-2F45-260B-F9CB414EDD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406283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ECD22B-6F1B-AB7D-C0DE-673570274333}"/>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F835A35-00AA-AE1E-0DD3-3BEEE4E30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FECC4B-4132-527B-C099-C2C1EAD3B72C}"/>
              </a:ext>
            </a:extLst>
          </p:cNvPr>
          <p:cNvSpPr>
            <a:spLocks noGrp="1"/>
          </p:cNvSpPr>
          <p:nvPr>
            <p:ph type="title"/>
          </p:nvPr>
        </p:nvSpPr>
        <p:spPr>
          <a:xfrm>
            <a:off x="517870" y="789437"/>
            <a:ext cx="6489192" cy="794274"/>
          </a:xfrm>
        </p:spPr>
        <p:txBody>
          <a:bodyPr>
            <a:normAutofit fontScale="90000"/>
          </a:bodyPr>
          <a:lstStyle/>
          <a:p>
            <a:r>
              <a:rPr lang="en-US" sz="4400" dirty="0"/>
              <a:t>Histogram of Key Variables</a:t>
            </a:r>
          </a:p>
        </p:txBody>
      </p:sp>
      <p:sp>
        <p:nvSpPr>
          <p:cNvPr id="3" name="Content Placeholder 2">
            <a:extLst>
              <a:ext uri="{FF2B5EF4-FFF2-40B4-BE49-F238E27FC236}">
                <a16:creationId xmlns:a16="http://schemas.microsoft.com/office/drawing/2014/main" id="{77F33A82-963C-50A7-52B2-3A748C03E683}"/>
              </a:ext>
            </a:extLst>
          </p:cNvPr>
          <p:cNvSpPr>
            <a:spLocks noGrp="1"/>
          </p:cNvSpPr>
          <p:nvPr>
            <p:ph idx="1"/>
          </p:nvPr>
        </p:nvSpPr>
        <p:spPr>
          <a:xfrm>
            <a:off x="517870" y="1561893"/>
            <a:ext cx="11093618" cy="4192881"/>
          </a:xfrm>
        </p:spPr>
        <p:txBody>
          <a:bodyPr>
            <a:normAutofit/>
          </a:bodyPr>
          <a:lstStyle/>
          <a:p>
            <a:pPr>
              <a:lnSpc>
                <a:spcPct val="100000"/>
              </a:lnSpc>
            </a:pPr>
            <a:r>
              <a:rPr lang="en-US" sz="1000" dirty="0"/>
              <a:t>A histogram was conducted for the selected key variables to visually represent the data distribution and identify any outliers in the dataset</a:t>
            </a:r>
          </a:p>
          <a:p>
            <a:pPr>
              <a:lnSpc>
                <a:spcPct val="100000"/>
              </a:lnSpc>
            </a:pPr>
            <a:endParaRPr lang="en-US" sz="1000" dirty="0"/>
          </a:p>
        </p:txBody>
      </p:sp>
      <p:sp>
        <p:nvSpPr>
          <p:cNvPr id="26" name="Freeform: Shape 25">
            <a:extLst>
              <a:ext uri="{FF2B5EF4-FFF2-40B4-BE49-F238E27FC236}">
                <a16:creationId xmlns:a16="http://schemas.microsoft.com/office/drawing/2014/main" id="{E1353EE0-1276-526A-4509-54E033F93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4477E00-C93B-7D72-362F-1E7E0CFE939B}"/>
              </a:ext>
            </a:extLst>
          </p:cNvPr>
          <p:cNvPicPr>
            <a:picLocks noChangeAspect="1"/>
          </p:cNvPicPr>
          <p:nvPr/>
        </p:nvPicPr>
        <p:blipFill>
          <a:blip r:embed="rId2"/>
          <a:stretch>
            <a:fillRect/>
          </a:stretch>
        </p:blipFill>
        <p:spPr>
          <a:xfrm>
            <a:off x="112677" y="1914410"/>
            <a:ext cx="2402678" cy="2446100"/>
          </a:xfrm>
          <a:prstGeom prst="rect">
            <a:avLst/>
          </a:prstGeom>
        </p:spPr>
      </p:pic>
      <p:pic>
        <p:nvPicPr>
          <p:cNvPr id="6" name="Picture 5">
            <a:extLst>
              <a:ext uri="{FF2B5EF4-FFF2-40B4-BE49-F238E27FC236}">
                <a16:creationId xmlns:a16="http://schemas.microsoft.com/office/drawing/2014/main" id="{0EBD21F0-46C2-375E-1579-EE8A0ACDA10A}"/>
              </a:ext>
            </a:extLst>
          </p:cNvPr>
          <p:cNvPicPr>
            <a:picLocks noChangeAspect="1"/>
          </p:cNvPicPr>
          <p:nvPr/>
        </p:nvPicPr>
        <p:blipFill>
          <a:blip r:embed="rId3"/>
          <a:stretch>
            <a:fillRect/>
          </a:stretch>
        </p:blipFill>
        <p:spPr>
          <a:xfrm>
            <a:off x="2515354" y="1914410"/>
            <a:ext cx="2402677" cy="2446100"/>
          </a:xfrm>
          <a:prstGeom prst="rect">
            <a:avLst/>
          </a:prstGeom>
        </p:spPr>
      </p:pic>
      <p:pic>
        <p:nvPicPr>
          <p:cNvPr id="7" name="Picture 6">
            <a:extLst>
              <a:ext uri="{FF2B5EF4-FFF2-40B4-BE49-F238E27FC236}">
                <a16:creationId xmlns:a16="http://schemas.microsoft.com/office/drawing/2014/main" id="{D16196E7-D308-787C-9BCB-23AA7BC9A687}"/>
              </a:ext>
            </a:extLst>
          </p:cNvPr>
          <p:cNvPicPr>
            <a:picLocks noChangeAspect="1"/>
          </p:cNvPicPr>
          <p:nvPr/>
        </p:nvPicPr>
        <p:blipFill>
          <a:blip r:embed="rId4"/>
          <a:stretch>
            <a:fillRect/>
          </a:stretch>
        </p:blipFill>
        <p:spPr>
          <a:xfrm>
            <a:off x="4918031" y="1914410"/>
            <a:ext cx="2354961" cy="3608962"/>
          </a:xfrm>
          <a:prstGeom prst="rect">
            <a:avLst/>
          </a:prstGeom>
        </p:spPr>
      </p:pic>
      <p:pic>
        <p:nvPicPr>
          <p:cNvPr id="8" name="Picture 7">
            <a:extLst>
              <a:ext uri="{FF2B5EF4-FFF2-40B4-BE49-F238E27FC236}">
                <a16:creationId xmlns:a16="http://schemas.microsoft.com/office/drawing/2014/main" id="{D99BF866-425A-4E20-1F09-BB3C54679282}"/>
              </a:ext>
            </a:extLst>
          </p:cNvPr>
          <p:cNvPicPr>
            <a:picLocks noChangeAspect="1"/>
          </p:cNvPicPr>
          <p:nvPr/>
        </p:nvPicPr>
        <p:blipFill>
          <a:blip r:embed="rId5"/>
          <a:stretch>
            <a:fillRect/>
          </a:stretch>
        </p:blipFill>
        <p:spPr>
          <a:xfrm>
            <a:off x="7457690" y="1914410"/>
            <a:ext cx="2331197" cy="2446100"/>
          </a:xfrm>
          <a:prstGeom prst="rect">
            <a:avLst/>
          </a:prstGeom>
        </p:spPr>
      </p:pic>
      <p:pic>
        <p:nvPicPr>
          <p:cNvPr id="9" name="Picture 8">
            <a:extLst>
              <a:ext uri="{FF2B5EF4-FFF2-40B4-BE49-F238E27FC236}">
                <a16:creationId xmlns:a16="http://schemas.microsoft.com/office/drawing/2014/main" id="{84E9637A-87E4-F6FE-5B4B-9A526791E088}"/>
              </a:ext>
            </a:extLst>
          </p:cNvPr>
          <p:cNvPicPr>
            <a:picLocks noChangeAspect="1"/>
          </p:cNvPicPr>
          <p:nvPr/>
        </p:nvPicPr>
        <p:blipFill>
          <a:blip r:embed="rId6"/>
          <a:stretch>
            <a:fillRect/>
          </a:stretch>
        </p:blipFill>
        <p:spPr>
          <a:xfrm>
            <a:off x="111944" y="4300322"/>
            <a:ext cx="2388769" cy="2446100"/>
          </a:xfrm>
          <a:prstGeom prst="rect">
            <a:avLst/>
          </a:prstGeom>
        </p:spPr>
      </p:pic>
      <p:pic>
        <p:nvPicPr>
          <p:cNvPr id="10" name="Picture 9">
            <a:extLst>
              <a:ext uri="{FF2B5EF4-FFF2-40B4-BE49-F238E27FC236}">
                <a16:creationId xmlns:a16="http://schemas.microsoft.com/office/drawing/2014/main" id="{FDBF0D50-22B6-7B0B-F784-E7FBD6825E07}"/>
              </a:ext>
            </a:extLst>
          </p:cNvPr>
          <p:cNvPicPr>
            <a:picLocks noChangeAspect="1"/>
          </p:cNvPicPr>
          <p:nvPr/>
        </p:nvPicPr>
        <p:blipFill>
          <a:blip r:embed="rId7"/>
          <a:stretch>
            <a:fillRect/>
          </a:stretch>
        </p:blipFill>
        <p:spPr>
          <a:xfrm>
            <a:off x="2557874" y="4229532"/>
            <a:ext cx="2316170" cy="2502035"/>
          </a:xfrm>
          <a:prstGeom prst="rect">
            <a:avLst/>
          </a:prstGeom>
        </p:spPr>
      </p:pic>
      <p:pic>
        <p:nvPicPr>
          <p:cNvPr id="11" name="Picture 10">
            <a:extLst>
              <a:ext uri="{FF2B5EF4-FFF2-40B4-BE49-F238E27FC236}">
                <a16:creationId xmlns:a16="http://schemas.microsoft.com/office/drawing/2014/main" id="{CA2C3D1F-EEE6-EE42-0E6C-DDF5BC3220CC}"/>
              </a:ext>
            </a:extLst>
          </p:cNvPr>
          <p:cNvPicPr>
            <a:picLocks noChangeAspect="1"/>
          </p:cNvPicPr>
          <p:nvPr/>
        </p:nvPicPr>
        <p:blipFill>
          <a:blip r:embed="rId8"/>
          <a:stretch>
            <a:fillRect/>
          </a:stretch>
        </p:blipFill>
        <p:spPr>
          <a:xfrm>
            <a:off x="9788887" y="1914410"/>
            <a:ext cx="2331197" cy="3891750"/>
          </a:xfrm>
          <a:prstGeom prst="rect">
            <a:avLst/>
          </a:prstGeom>
        </p:spPr>
      </p:pic>
    </p:spTree>
    <p:extLst>
      <p:ext uri="{BB962C8B-B14F-4D97-AF65-F5344CB8AC3E}">
        <p14:creationId xmlns:p14="http://schemas.microsoft.com/office/powerpoint/2010/main" val="20795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921A55-9A80-2314-5035-FA8C13F1D40A}"/>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94E188-74EE-3750-256E-A1145529CB1F}"/>
              </a:ext>
            </a:extLst>
          </p:cNvPr>
          <p:cNvSpPr>
            <a:spLocks noGrp="1"/>
          </p:cNvSpPr>
          <p:nvPr>
            <p:ph type="title"/>
          </p:nvPr>
        </p:nvSpPr>
        <p:spPr>
          <a:xfrm>
            <a:off x="521208" y="976160"/>
            <a:ext cx="6267414" cy="1463040"/>
          </a:xfrm>
        </p:spPr>
        <p:txBody>
          <a:bodyPr>
            <a:normAutofit/>
          </a:bodyPr>
          <a:lstStyle/>
          <a:p>
            <a:r>
              <a:rPr lang="en-US" sz="4400" dirty="0"/>
              <a:t>Analysis from Histogram</a:t>
            </a:r>
          </a:p>
        </p:txBody>
      </p:sp>
      <p:sp>
        <p:nvSpPr>
          <p:cNvPr id="3" name="Content Placeholder 2">
            <a:extLst>
              <a:ext uri="{FF2B5EF4-FFF2-40B4-BE49-F238E27FC236}">
                <a16:creationId xmlns:a16="http://schemas.microsoft.com/office/drawing/2014/main" id="{1BEEB0BE-2931-8C38-7AA1-3A5EE8FB93C7}"/>
              </a:ext>
            </a:extLst>
          </p:cNvPr>
          <p:cNvSpPr>
            <a:spLocks noGrp="1"/>
          </p:cNvSpPr>
          <p:nvPr>
            <p:ph idx="1"/>
          </p:nvPr>
        </p:nvSpPr>
        <p:spPr>
          <a:xfrm>
            <a:off x="521208" y="2578608"/>
            <a:ext cx="6267414" cy="3767328"/>
          </a:xfrm>
        </p:spPr>
        <p:txBody>
          <a:bodyPr>
            <a:normAutofit/>
          </a:bodyPr>
          <a:lstStyle/>
          <a:p>
            <a:pPr marL="171450" indent="-171450">
              <a:lnSpc>
                <a:spcPct val="100000"/>
              </a:lnSpc>
              <a:buFont typeface="Arial" panose="020B0604020202020204" pitchFamily="34" charset="0"/>
              <a:buChar char="•"/>
            </a:pPr>
            <a:r>
              <a:rPr lang="en-US" sz="1500" dirty="0"/>
              <a:t>Crashes peaked in the 1970s-80s, then declined; early aviation years had few crashes.</a:t>
            </a:r>
          </a:p>
          <a:p>
            <a:pPr marL="171450" indent="-171450">
              <a:lnSpc>
                <a:spcPct val="100000"/>
              </a:lnSpc>
              <a:buFont typeface="Arial" panose="020B0604020202020204" pitchFamily="34" charset="0"/>
              <a:buChar char="•"/>
            </a:pPr>
            <a:r>
              <a:rPr lang="en-US" sz="1500" dirty="0"/>
              <a:t>The USA has the highest crash count, reflecting its dominant aviation traffic.</a:t>
            </a:r>
          </a:p>
          <a:p>
            <a:pPr marL="171450" indent="-171450">
              <a:lnSpc>
                <a:spcPct val="100000"/>
              </a:lnSpc>
              <a:buFont typeface="Arial" panose="020B0604020202020204" pitchFamily="34" charset="0"/>
              <a:buChar char="•"/>
            </a:pPr>
            <a:r>
              <a:rPr lang="en-US" sz="1500" dirty="0"/>
              <a:t>Aeroflot, U.S. Air Force, and other operators show high crash counts; military and commercial airlines should be analyzed separately.</a:t>
            </a:r>
          </a:p>
          <a:p>
            <a:pPr marL="171450" indent="-171450">
              <a:lnSpc>
                <a:spcPct val="100000"/>
              </a:lnSpc>
              <a:buFont typeface="Arial" panose="020B0604020202020204" pitchFamily="34" charset="0"/>
              <a:buChar char="•"/>
            </a:pPr>
            <a:r>
              <a:rPr lang="en-US" sz="1500" dirty="0"/>
              <a:t>Most flights had under 100 passengers, but some exceeded 500.</a:t>
            </a:r>
          </a:p>
          <a:p>
            <a:pPr marL="171450" indent="-171450">
              <a:lnSpc>
                <a:spcPct val="100000"/>
              </a:lnSpc>
              <a:buFont typeface="Arial" panose="020B0604020202020204" pitchFamily="34" charset="0"/>
              <a:buChar char="•"/>
            </a:pPr>
            <a:r>
              <a:rPr lang="en-US" sz="1500" dirty="0"/>
              <a:t>Fatalities were usually low, though some crashes had over 500 deaths.</a:t>
            </a:r>
          </a:p>
          <a:p>
            <a:pPr marL="171450" indent="-171450">
              <a:lnSpc>
                <a:spcPct val="100000"/>
              </a:lnSpc>
              <a:buFont typeface="Arial" panose="020B0604020202020204" pitchFamily="34" charset="0"/>
              <a:buChar char="•"/>
            </a:pPr>
            <a:r>
              <a:rPr lang="en-US" sz="1500" dirty="0"/>
              <a:t>Most crashes caused no ground fatalities, but rare events (</a:t>
            </a:r>
            <a:r>
              <a:rPr lang="en-US" sz="1500" dirty="0" err="1"/>
              <a:t>eg.</a:t>
            </a:r>
            <a:r>
              <a:rPr lang="en-US" sz="1500" dirty="0"/>
              <a:t> 9/11) had extreme casualties.</a:t>
            </a:r>
          </a:p>
          <a:p>
            <a:pPr marL="171450" indent="-171450">
              <a:lnSpc>
                <a:spcPct val="100000"/>
              </a:lnSpc>
              <a:buFont typeface="Arial" panose="020B0604020202020204" pitchFamily="34" charset="0"/>
              <a:buChar char="•"/>
            </a:pPr>
            <a:r>
              <a:rPr lang="en-US" sz="1500" dirty="0"/>
              <a:t>Certain aircraft models (</a:t>
            </a:r>
            <a:r>
              <a:rPr lang="en-US" sz="1500" dirty="0" err="1"/>
              <a:t>eg.</a:t>
            </a:r>
            <a:r>
              <a:rPr lang="en-US" sz="1500" dirty="0"/>
              <a:t> Douglas DC-3) had high crash counts, possibly indicating safety concerns.</a:t>
            </a:r>
          </a:p>
        </p:txBody>
      </p:sp>
      <p:sp>
        <p:nvSpPr>
          <p:cNvPr id="40" name="Freeform: Shape 39">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114C2DB6-423E-89B0-F9F7-CDF309A5B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285386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89E9D3-3B2D-0071-EE41-F5CA48437111}"/>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F80544-82B1-E5AC-0D61-30F0C65FC7F5}"/>
              </a:ext>
            </a:extLst>
          </p:cNvPr>
          <p:cNvSpPr>
            <a:spLocks noGrp="1"/>
          </p:cNvSpPr>
          <p:nvPr>
            <p:ph type="title"/>
          </p:nvPr>
        </p:nvSpPr>
        <p:spPr>
          <a:xfrm>
            <a:off x="521208" y="976160"/>
            <a:ext cx="6267414" cy="1463040"/>
          </a:xfrm>
        </p:spPr>
        <p:txBody>
          <a:bodyPr>
            <a:normAutofit/>
          </a:bodyPr>
          <a:lstStyle/>
          <a:p>
            <a:r>
              <a:rPr lang="en-US" sz="4400" dirty="0"/>
              <a:t>Descriptive Statistics</a:t>
            </a:r>
          </a:p>
        </p:txBody>
      </p:sp>
      <p:sp>
        <p:nvSpPr>
          <p:cNvPr id="3" name="Content Placeholder 2">
            <a:extLst>
              <a:ext uri="{FF2B5EF4-FFF2-40B4-BE49-F238E27FC236}">
                <a16:creationId xmlns:a16="http://schemas.microsoft.com/office/drawing/2014/main" id="{C5277940-F1FA-B556-60EC-4A331CC83D54}"/>
              </a:ext>
            </a:extLst>
          </p:cNvPr>
          <p:cNvSpPr>
            <a:spLocks noGrp="1"/>
          </p:cNvSpPr>
          <p:nvPr>
            <p:ph idx="1"/>
          </p:nvPr>
        </p:nvSpPr>
        <p:spPr>
          <a:xfrm>
            <a:off x="521208" y="2107660"/>
            <a:ext cx="6267414" cy="4238276"/>
          </a:xfrm>
        </p:spPr>
        <p:txBody>
          <a:bodyPr>
            <a:normAutofit lnSpcReduction="10000"/>
          </a:bodyPr>
          <a:lstStyle/>
          <a:p>
            <a:pPr>
              <a:lnSpc>
                <a:spcPct val="100000"/>
              </a:lnSpc>
            </a:pPr>
            <a:r>
              <a:rPr lang="en-US" sz="1050" dirty="0"/>
              <a:t>Descriptive Statistical Analysis was performed to provide key insights into the spread and distribution of the numerical variables in the dataset. Based on the results, we can make some interpretations for each variable</a:t>
            </a:r>
          </a:p>
          <a:p>
            <a:pPr>
              <a:lnSpc>
                <a:spcPct val="100000"/>
              </a:lnSpc>
            </a:pPr>
            <a:r>
              <a:rPr lang="en-US" sz="1050" b="1" dirty="0"/>
              <a:t>People Onboard</a:t>
            </a:r>
          </a:p>
          <a:p>
            <a:pPr marL="560070" lvl="1" indent="-285750">
              <a:lnSpc>
                <a:spcPct val="100000"/>
              </a:lnSpc>
            </a:pPr>
            <a:r>
              <a:rPr lang="en-US" sz="1050" dirty="0"/>
              <a:t>Most crashes involved few passengers, but some had over 600.</a:t>
            </a:r>
          </a:p>
          <a:p>
            <a:pPr marL="560070" lvl="1" indent="-285750">
              <a:lnSpc>
                <a:spcPct val="100000"/>
              </a:lnSpc>
            </a:pPr>
            <a:r>
              <a:rPr lang="en-US" sz="1050" dirty="0"/>
              <a:t>High skewness and kurtosis indicate rare extreme cases, which should be retained.</a:t>
            </a:r>
          </a:p>
          <a:p>
            <a:pPr>
              <a:lnSpc>
                <a:spcPct val="100000"/>
              </a:lnSpc>
            </a:pPr>
            <a:r>
              <a:rPr lang="en-US" sz="1050" b="1" dirty="0"/>
              <a:t>Fatalities</a:t>
            </a:r>
          </a:p>
          <a:p>
            <a:pPr marL="560070" lvl="1" indent="-285750">
              <a:lnSpc>
                <a:spcPct val="100000"/>
              </a:lnSpc>
            </a:pPr>
            <a:r>
              <a:rPr lang="en-US" sz="1050" dirty="0"/>
              <a:t>Most crashes had low fatalities, but some exceeded 500.</a:t>
            </a:r>
          </a:p>
          <a:p>
            <a:pPr marL="560070" lvl="1" indent="-285750">
              <a:lnSpc>
                <a:spcPct val="100000"/>
              </a:lnSpc>
            </a:pPr>
            <a:r>
              <a:rPr lang="en-US" sz="1050" dirty="0"/>
              <a:t>Extreme fatality events create a highly skewed distribution, requiring separate analysis.</a:t>
            </a:r>
          </a:p>
          <a:p>
            <a:pPr>
              <a:lnSpc>
                <a:spcPct val="100000"/>
              </a:lnSpc>
            </a:pPr>
            <a:r>
              <a:rPr lang="en-US" sz="1050" b="1" dirty="0"/>
              <a:t>Ground Fatalities</a:t>
            </a:r>
          </a:p>
          <a:p>
            <a:pPr marL="560070" lvl="1" indent="-285750">
              <a:lnSpc>
                <a:spcPct val="100000"/>
              </a:lnSpc>
            </a:pPr>
            <a:r>
              <a:rPr lang="en-US" sz="1050" dirty="0"/>
              <a:t>Most crashes had no ground fatalities, but rare events (</a:t>
            </a:r>
            <a:r>
              <a:rPr lang="en-US" sz="1050" dirty="0" err="1"/>
              <a:t>eg.</a:t>
            </a:r>
            <a:r>
              <a:rPr lang="en-US" sz="1050" dirty="0"/>
              <a:t> 9/11) caused severe casualties.</a:t>
            </a:r>
          </a:p>
          <a:p>
            <a:pPr marL="560070" lvl="1" indent="-285750">
              <a:lnSpc>
                <a:spcPct val="100000"/>
              </a:lnSpc>
            </a:pPr>
            <a:r>
              <a:rPr lang="en-US" sz="1050" dirty="0"/>
              <a:t>Right-skewed distribution highlights rare, high-impact cases.</a:t>
            </a:r>
          </a:p>
          <a:p>
            <a:pPr>
              <a:lnSpc>
                <a:spcPct val="100000"/>
              </a:lnSpc>
            </a:pPr>
            <a:r>
              <a:rPr lang="en-US" sz="1050" b="1" dirty="0"/>
              <a:t>Summary</a:t>
            </a:r>
          </a:p>
          <a:p>
            <a:pPr marL="560070" lvl="1" indent="-285750">
              <a:lnSpc>
                <a:spcPct val="100000"/>
              </a:lnSpc>
            </a:pPr>
            <a:r>
              <a:rPr lang="en-US" sz="1050" dirty="0"/>
              <a:t>Data is right-skewed with rare severe events.</a:t>
            </a:r>
          </a:p>
          <a:p>
            <a:pPr marL="560070" lvl="1" indent="-285750">
              <a:lnSpc>
                <a:spcPct val="100000"/>
              </a:lnSpc>
            </a:pPr>
            <a:r>
              <a:rPr lang="en-US" sz="1050" dirty="0"/>
              <a:t>Outliers are essential for aviation safety insights.</a:t>
            </a:r>
          </a:p>
          <a:p>
            <a:pPr>
              <a:lnSpc>
                <a:spcPct val="100000"/>
              </a:lnSpc>
            </a:pPr>
            <a:endParaRPr lang="en-US" sz="1050" dirty="0"/>
          </a:p>
          <a:p>
            <a:pPr>
              <a:lnSpc>
                <a:spcPct val="100000"/>
              </a:lnSpc>
            </a:pPr>
            <a:endParaRPr lang="en-US" sz="1050" dirty="0"/>
          </a:p>
          <a:p>
            <a:pPr>
              <a:lnSpc>
                <a:spcPct val="100000"/>
              </a:lnSpc>
            </a:pPr>
            <a:br>
              <a:rPr lang="en-US" sz="1050" dirty="0"/>
            </a:br>
            <a:endParaRPr lang="en-US" sz="1050" dirty="0"/>
          </a:p>
        </p:txBody>
      </p:sp>
      <p:sp>
        <p:nvSpPr>
          <p:cNvPr id="40" name="Freeform: Shape 39">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Airplane">
            <a:extLst>
              <a:ext uri="{FF2B5EF4-FFF2-40B4-BE49-F238E27FC236}">
                <a16:creationId xmlns:a16="http://schemas.microsoft.com/office/drawing/2014/main" id="{049A9C66-6BEA-B6A4-A4DD-8A709F48C2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398299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3C95BD-210A-091E-1600-096E56196823}"/>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48A75F5-775D-8336-DF5D-0D7753D4D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5EF529-5D67-E90D-DB9C-1034EF8573CF}"/>
              </a:ext>
            </a:extLst>
          </p:cNvPr>
          <p:cNvSpPr>
            <a:spLocks noGrp="1"/>
          </p:cNvSpPr>
          <p:nvPr>
            <p:ph type="title"/>
          </p:nvPr>
        </p:nvSpPr>
        <p:spPr>
          <a:xfrm>
            <a:off x="517870" y="789437"/>
            <a:ext cx="11032104" cy="794274"/>
          </a:xfrm>
        </p:spPr>
        <p:txBody>
          <a:bodyPr>
            <a:normAutofit/>
          </a:bodyPr>
          <a:lstStyle/>
          <a:p>
            <a:r>
              <a:rPr lang="en-US" sz="4400" dirty="0"/>
              <a:t>Probability Mass Function (PMF)</a:t>
            </a:r>
          </a:p>
        </p:txBody>
      </p:sp>
      <p:sp>
        <p:nvSpPr>
          <p:cNvPr id="3" name="Content Placeholder 2">
            <a:extLst>
              <a:ext uri="{FF2B5EF4-FFF2-40B4-BE49-F238E27FC236}">
                <a16:creationId xmlns:a16="http://schemas.microsoft.com/office/drawing/2014/main" id="{23DE41E2-0D91-4E48-9E99-A372F2340E9F}"/>
              </a:ext>
            </a:extLst>
          </p:cNvPr>
          <p:cNvSpPr>
            <a:spLocks noGrp="1"/>
          </p:cNvSpPr>
          <p:nvPr>
            <p:ph idx="1"/>
          </p:nvPr>
        </p:nvSpPr>
        <p:spPr>
          <a:xfrm>
            <a:off x="517870" y="1640732"/>
            <a:ext cx="11093618" cy="4114042"/>
          </a:xfrm>
        </p:spPr>
        <p:txBody>
          <a:bodyPr>
            <a:normAutofit/>
          </a:bodyPr>
          <a:lstStyle/>
          <a:p>
            <a:pPr>
              <a:lnSpc>
                <a:spcPct val="100000"/>
              </a:lnSpc>
            </a:pPr>
            <a:r>
              <a:rPr lang="en-US" sz="1000" dirty="0"/>
              <a:t>Probability Mass Function was performed to compare the distribution of fatalities in military and commercial airplane crashes. </a:t>
            </a:r>
          </a:p>
          <a:p>
            <a:pPr>
              <a:lnSpc>
                <a:spcPct val="100000"/>
              </a:lnSpc>
            </a:pPr>
            <a:endParaRPr lang="en-US" sz="1000" dirty="0"/>
          </a:p>
          <a:p>
            <a:pPr>
              <a:lnSpc>
                <a:spcPct val="100000"/>
              </a:lnSpc>
            </a:pPr>
            <a:endParaRPr lang="en-US" sz="1000" dirty="0"/>
          </a:p>
          <a:p>
            <a:pPr>
              <a:lnSpc>
                <a:spcPct val="100000"/>
              </a:lnSpc>
            </a:pPr>
            <a:endParaRPr lang="en-US" sz="1000" dirty="0"/>
          </a:p>
        </p:txBody>
      </p:sp>
      <p:sp>
        <p:nvSpPr>
          <p:cNvPr id="26" name="Freeform: Shape 25">
            <a:extLst>
              <a:ext uri="{FF2B5EF4-FFF2-40B4-BE49-F238E27FC236}">
                <a16:creationId xmlns:a16="http://schemas.microsoft.com/office/drawing/2014/main" id="{6A224E98-EB54-B9EA-99A0-0629561B8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68D60E5-73A0-F255-2B30-6A2B0667567D}"/>
              </a:ext>
            </a:extLst>
          </p:cNvPr>
          <p:cNvPicPr>
            <a:picLocks noChangeAspect="1"/>
          </p:cNvPicPr>
          <p:nvPr/>
        </p:nvPicPr>
        <p:blipFill>
          <a:blip r:embed="rId2"/>
          <a:stretch>
            <a:fillRect/>
          </a:stretch>
        </p:blipFill>
        <p:spPr>
          <a:xfrm>
            <a:off x="1901047" y="2356167"/>
            <a:ext cx="8265749" cy="3398607"/>
          </a:xfrm>
          <a:prstGeom prst="rect">
            <a:avLst/>
          </a:prstGeom>
        </p:spPr>
      </p:pic>
    </p:spTree>
    <p:extLst>
      <p:ext uri="{BB962C8B-B14F-4D97-AF65-F5344CB8AC3E}">
        <p14:creationId xmlns:p14="http://schemas.microsoft.com/office/powerpoint/2010/main" val="2242201448"/>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2214</Words>
  <Application>Microsoft Macintosh PowerPoint</Application>
  <PresentationFormat>Widescreen</PresentationFormat>
  <Paragraphs>194</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Bierstadt</vt:lpstr>
      <vt:lpstr>Calibri</vt:lpstr>
      <vt:lpstr>Times New Roman</vt:lpstr>
      <vt:lpstr>GestaltVTI</vt:lpstr>
      <vt:lpstr>Analysis of Airplane Crashes and Fatalities</vt:lpstr>
      <vt:lpstr>Introduction</vt:lpstr>
      <vt:lpstr>Dataset Overview</vt:lpstr>
      <vt:lpstr>Statistical Questions</vt:lpstr>
      <vt:lpstr>Key Variables</vt:lpstr>
      <vt:lpstr>Histogram of Key Variables</vt:lpstr>
      <vt:lpstr>Analysis from Histogram</vt:lpstr>
      <vt:lpstr>Descriptive Statistics</vt:lpstr>
      <vt:lpstr>Probability Mass Function (PMF)</vt:lpstr>
      <vt:lpstr>Analysis from PMF</vt:lpstr>
      <vt:lpstr>Cumulative Distributive Function (CDF)</vt:lpstr>
      <vt:lpstr>Analysis from CDF</vt:lpstr>
      <vt:lpstr>Analytical Distribution</vt:lpstr>
      <vt:lpstr>Analysis from Analytical Distribution</vt:lpstr>
      <vt:lpstr>Scatter Plots</vt:lpstr>
      <vt:lpstr>Analysis from Scatter Plots</vt:lpstr>
      <vt:lpstr>Hypothesis Testing</vt:lpstr>
      <vt:lpstr>Regression Analysis</vt:lpstr>
      <vt:lpstr>Analysis from 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Ramkumar Subramanian</dc:creator>
  <cp:lastModifiedBy>Ramkumar Subramanian</cp:lastModifiedBy>
  <cp:revision>27</cp:revision>
  <dcterms:created xsi:type="dcterms:W3CDTF">2025-03-02T01:01:42Z</dcterms:created>
  <dcterms:modified xsi:type="dcterms:W3CDTF">2025-03-02T03:11:59Z</dcterms:modified>
</cp:coreProperties>
</file>