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1320" y="108"/>
      </p:cViewPr>
      <p:guideLst/>
    </p:cSldViewPr>
  </p:slideViewPr>
  <p:outlineViewPr>
    <p:cViewPr>
      <p:scale>
        <a:sx n="33" d="100"/>
        <a:sy n="33" d="100"/>
      </p:scale>
      <p:origin x="0" y="-73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59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ZA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ZA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ZA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27DFBD1-9A5D-4319-BDF9-8CE57508F573}" type="slidenum">
              <a:t>‹#›</a:t>
            </a:fld>
            <a:endParaRPr lang="en-ZA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BA409-A60B-4ABE-B891-2DE42537D812}" type="datetimeFigureOut">
              <a:rPr lang="en-US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130FD-521A-44FD-86AB-2BB9090C10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9D720-33A3-4FF5-A162-185F9264A36C}" type="datetimeFigureOut">
              <a:rPr lang="en-US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ZA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ZA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ZA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ZA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ZA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ZA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ZA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540E95FE-C1B5-4191-BEE2-F2D1CA0A1240}" type="slidenum">
              <a:t>‹#›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F114-E285-4189-A013-2E135F8331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ZA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008743-21AB-4A37-B000-BA08EEFDA73F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65C148-502E-4AFA-B7B9-BA3ADAF28B4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1FB6D-CD36-4EB2-B841-B0BF701E6674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E4F9EB-0791-45D4-A688-A2B44CFB4AA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01272-B7E0-4758-AAD7-0C1AC6A5D996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625210-5E6E-41FE-AC33-A348A968217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C2A06-0AA9-41B1-9C7F-580B37B6E152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1E39F2-D072-45D3-8F00-B8740296835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171501-3E94-4A8E-AA2C-8CC98A43E1B3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C64321-6DE1-47C5-9CD6-1EBE1BFA3F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18CC0D-B440-452E-9459-DD0800A20D11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0272F-3CB2-4A34-8A65-1203F9F8C12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BFD59D-4DB9-407D-8372-C8483807D286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513EF-7319-4D3C-B3AB-C804CE67F7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9ABC0-1275-4700-B083-AE174BFE5FB6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804D5-6244-4FC1-A816-9C97E05AA94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FA9147-916A-431C-BCF8-ADE38163A115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F441E-EC6D-48C2-9902-748991C00AA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198C47-8D36-4533-B49A-56B7951F7DF7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B3243-B995-4465-91A0-82A08D6BA4C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BB72F-C32B-47BB-A107-873E0EFCCAD3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02ECC-9E1E-444F-AF77-7A5AC2B6D99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8A36B-5C71-49D8-B55E-2786C07DAB35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6E425-AA0E-4110-9DE8-2E9206FB373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2B798E-35ED-4F29-A845-3248EB729011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44A4A-E734-4C21-A5E1-6FC2A9FC96D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7B7789-A34F-479E-A607-8D12D6868EEB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1ED9B-3FB3-4734-8157-4B211B12C37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4E909-A8EF-400B-BDF0-AADF6E7DF35A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34DFB1-3110-43EC-A49E-95BB5E8C7A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B15F0D-AF92-497D-9FF7-63B0C17B74CA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BD439C-F53E-46C1-A12A-0BB092E4A07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D7B5C-BF65-428E-916D-3A5B724794E6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4C02F8-149E-4FCB-84D6-736F4875212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7E9F3A-09D1-46A4-A6E6-B930031B4245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7E2E7-E2CE-45C8-AB0E-E8DFFFDA8B6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0E501-1975-42DA-AC0E-1CDB5F616D9A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1AFCB6-A23C-431A-A01E-1C94C7AF011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761976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/>
            <a:endParaRPr lang="en-Z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140D1-BF31-4B8F-865C-704BF0EF8F27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25F921-5997-41E7-BE2F-405C3FD2318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en-ZA"/>
              <a:t>Protocol Specification vs API</a:t>
            </a:r>
          </a:p>
          <a:p>
            <a:pPr lvl="0"/>
            <a:r>
              <a:rPr lang="en-ZA"/>
              <a:t>Would you want to write a library communicating with DB2 at TCP/IP level to perform SQL quesries?</a:t>
            </a:r>
          </a:p>
          <a:p>
            <a:pPr lvl="0"/>
            <a:r>
              <a:rPr lang="en-ZA"/>
              <a:t>HTTP -&gt; JSON -&gt; Rest?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AF5ABE-18EC-4388-B41A-98D78335FCDD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95354A-81EB-41A0-8117-1541AD4EB5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Z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365F8-22A0-45F5-B512-07D5799466FC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10BE4-B0A7-4E54-9349-9BA395BCFC0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641D93-8151-4170-A673-9F2776FC5672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97458-3F15-4C5B-8EA0-304BF847217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9D720-33A3-4FF5-A162-185F9264A36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F188E-AFCA-41DE-9E33-D2FA4111DE0D}" type="slidenum">
              <a:rPr kumimoji="0" lang="en-Z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Z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15C593-BB73-4E37-A236-A6E5BBB5DA9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EDB179-63C9-4098-807B-BCD5E2A8EC90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712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9CA8B0-7FF6-4853-AB4B-AC9EC26087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724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80613" cy="705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4487"/>
            <a:ext cx="2173635" cy="63492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4487"/>
            <a:ext cx="6394896" cy="6349221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CA759A-4430-4AA6-8F38-0B993BCCE5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272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2BCE4B-EB30-4345-8B42-3B2398D6844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20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028565-3993-4AA7-83D2-18FEB77BCFC6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416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D6BBA8-1D5B-465B-8C6D-D4792035E7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685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723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723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800598-D656-4748-9C18-808E0C9D2D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739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D0ED2-ED66-4536-8DDE-AB4D735683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742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44D41C-DFCF-4F0E-AB24-CF27CCBB34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145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183A26F4-86A8-4714-BDFB-9FC66ED40F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778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2194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8B5CCE-56CE-46FD-8F34-3C1D6952D3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335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88359317-9F2C-434C-8A99-5FE10E28D4C2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1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corneil.duplessis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neil/spring-data-rest-angular-demo" TargetMode="External"/><Relationship Id="rId7" Type="http://schemas.openxmlformats.org/officeDocument/2006/relationships/hyperlink" Target="https://projects.spring.io/spring-restdoc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ringfox.github.io/springfox" TargetMode="External"/><Relationship Id="rId5" Type="http://schemas.openxmlformats.org/officeDocument/2006/relationships/hyperlink" Target="http://swagger.io/" TargetMode="External"/><Relationship Id="rId4" Type="http://schemas.openxmlformats.org/officeDocument/2006/relationships/hyperlink" Target="http://raml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Empathic API Design</a:t>
            </a:r>
            <a:endParaRPr lang="en-ZA" dirty="0"/>
          </a:p>
        </p:txBody>
      </p:sp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>
          <a:xfrm>
            <a:off x="1260078" y="4322178"/>
            <a:ext cx="7560469" cy="1121974"/>
          </a:xfrm>
        </p:spPr>
        <p:txBody>
          <a:bodyPr anchor="ctr">
            <a:spAutoFit/>
          </a:bodyPr>
          <a:lstStyle/>
          <a:p>
            <a:pPr lvl="0" algn="ctr"/>
            <a:endParaRPr lang="en-ZA" dirty="0"/>
          </a:p>
          <a:p>
            <a:pPr lvl="0" algn="ctr"/>
            <a:endParaRPr lang="en-ZA" dirty="0"/>
          </a:p>
          <a:p>
            <a:pPr marL="0" lvl="0" indent="0" algn="ctr">
              <a:buNone/>
            </a:pPr>
            <a:r>
              <a:rPr lang="en-ZA" dirty="0"/>
              <a:t>Corneil du Plessis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Documenting your API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ZA"/>
              <a:t>Code is the document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Tools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/>
              <a:t>Javadoc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/>
              <a:t>Doxygen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/>
              <a:t>Asciidoc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Rest API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/>
              <a:t>RAML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/>
              <a:t>Swagger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/>
              <a:t>Spring Rest Docs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RAML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ZA" dirty="0"/>
              <a:t>RESTful API </a:t>
            </a:r>
            <a:r>
              <a:rPr lang="en-ZA" dirty="0" err="1"/>
              <a:t>Modeling</a:t>
            </a:r>
            <a:r>
              <a:rPr lang="en-ZA" dirty="0"/>
              <a:t> Language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 dirty="0"/>
              <a:t>RAML 0.8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YAML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Like RFC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 dirty="0"/>
              <a:t>RAML 1.0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YAML 1.2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Template URI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Data types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Annotations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Security Schemes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ZA" dirty="0"/>
              <a:t>RAML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#%RAML 1.0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title: Spring Data Rest Demo API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version: v1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protocols: [ HTTP ]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baseUri</a:t>
            </a: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  <a:hlinkClick r:id="rId3"/>
              </a:rPr>
              <a:t>http://localhost/api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mediaType</a:t>
            </a: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application/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json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types: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RAML - 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types: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User: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type: object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properties: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userId</a:t>
            </a: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string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emailAddress</a:t>
            </a: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string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fullName</a:t>
            </a: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string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dateOfBirth</a:t>
            </a: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date-only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hasImage</a:t>
            </a: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boolean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Group: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type: object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properties: 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description: string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groupName</a:t>
            </a: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string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groupOwner</a:t>
            </a: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User</a:t>
            </a:r>
            <a:br>
              <a:rPr lang="en-ZA" dirty="0"/>
            </a:br>
            <a:endParaRPr lang="en-Z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RAML – Operations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/users: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post: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body: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type: User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description: Create a User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responses: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200: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body: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type: User</a:t>
            </a:r>
            <a:br>
              <a:rPr lang="en-ZA" dirty="0"/>
            </a:br>
            <a:endParaRPr lang="en-Z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RAML - Operations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/users/{id}: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get: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description: Get a User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responses: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200: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body: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type: User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404: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description: User doesn't exist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/users/search: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get: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ZA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queryParameters</a:t>
            </a: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input: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description: Sub string to match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type: string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responses: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200: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body:</a:t>
            </a:r>
            <a:b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type: User[]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Swagger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ZA"/>
              <a:t>Swagger 2.0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JSON / YAML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JSON Schema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Swagger – </a:t>
            </a:r>
            <a:r>
              <a:rPr lang="en-ZA" dirty="0" err="1"/>
              <a:t>Springfox</a:t>
            </a:r>
            <a:endParaRPr lang="en-ZA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ZA"/>
              <a:t>Swagger from Annotations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Spring MVC - Rest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Swagger UI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ZA" dirty="0" err="1"/>
              <a:t>Springfox</a:t>
            </a:r>
            <a:r>
              <a:rPr lang="en-ZA" dirty="0"/>
              <a:t> - Configuration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@EnableSwagger2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@Configuration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 class </a:t>
            </a:r>
            <a:r>
              <a:rPr lang="en-ZA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SwaggerConfiguration</a:t>
            </a: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@Bean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public Docket </a:t>
            </a:r>
            <a:r>
              <a:rPr lang="en-ZA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swaggerSpringMvcPlugin</a:t>
            </a: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new Docket(DocumentationType.SWAGGER_2).</a:t>
            </a:r>
            <a:r>
              <a:rPr lang="en-ZA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apiInfo</a:t>
            </a: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ZA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apiInfo</a:t>
            </a: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());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private </a:t>
            </a:r>
            <a:r>
              <a:rPr lang="en-ZA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ApiInfo</a:t>
            </a: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ZA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apiInfo</a:t>
            </a: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new </a:t>
            </a:r>
            <a:r>
              <a:rPr lang="en-ZA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ApiInfo</a:t>
            </a: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("Spring Data Rest Demo",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"Demonstrate Spring Data </a:t>
            </a:r>
            <a:r>
              <a:rPr lang="en-ZA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RestController</a:t>
            </a: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"2",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"/",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new Contact("Corneil du Plessis", "", "</a:t>
            </a: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  <a:hlinkClick r:id="rId3"/>
              </a:rPr>
              <a:t>corneil.duplessis@gmail.com</a:t>
            </a: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"),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"",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"");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  <a:b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ZA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ZA" dirty="0" err="1"/>
              <a:t>Springfox</a:t>
            </a:r>
            <a:r>
              <a:rPr lang="en-ZA" dirty="0"/>
              <a:t> - Configuration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EnableWebMvc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@Configuration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 class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WebApplicationConfiguration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extends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WebMvcConfigurerAdapter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@Override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public void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addResourceHandlers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ResourceHandlerRegistry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registry) {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registry.addResourceHandler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("/swagger-ui.html")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.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addResourceLocations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classpath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:/META-INF/resources/");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registry.addResourceHandler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("/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webjars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/**")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.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addResourceLocations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"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classpath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:/META-INF/resources/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webjars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/");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ZA" dirty="0"/>
              <a:t>About Me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ZA" dirty="0"/>
              <a:t>Programmer since 1985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 dirty="0"/>
              <a:t>Smallest to very large systems.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 dirty="0"/>
              <a:t>Cobol, Pascal, Algol, C/C++, Java, Scala, Groovy and other JVM languages.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 dirty="0"/>
              <a:t>Scientific instrumentation, Sports event management, Mining, Banking, Treasury and Insurance.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 dirty="0"/>
              <a:t>Software Architect (coding included)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01900" y="5460245"/>
            <a:ext cx="1116000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ZA" dirty="0"/>
              <a:t>Swagger - </a:t>
            </a:r>
            <a:r>
              <a:rPr lang="en-ZA" dirty="0" err="1"/>
              <a:t>Springfox</a:t>
            </a:r>
            <a:endParaRPr lang="en-ZA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RequestMapping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(path = "/users/{id}", method =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RequestMethod.GET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ApiOperation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(value = "Get User")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ApiResponses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@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ApiResponse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(code = 200, message = "Success", response =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User.class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), 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@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ApiResponse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(code = 404, message = "Entity Not Found")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ResponseEntity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&lt;User&gt;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getUser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(@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PathVariable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("id") Long id)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throws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EntityNotFound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User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user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userRepository.findOne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(id);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if (user == null) {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throw new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EntityNotFound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return </a:t>
            </a:r>
            <a:r>
              <a:rPr lang="en-ZA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ResponseEntity.ok</a:t>
            </a: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(user);</a:t>
            </a:r>
            <a:b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ZA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ZA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ZA" dirty="0" err="1"/>
              <a:t>Springfox</a:t>
            </a:r>
            <a:r>
              <a:rPr lang="en-ZA" dirty="0"/>
              <a:t> - UI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ZA" dirty="0"/>
              <a:t>Demo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Spring Rest Docs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ZA"/>
              <a:t>Documentation driven by Unit Tests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/>
              <a:t>Asciidoc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/>
              <a:t>Snippets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/>
              <a:t>Conventions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/>
              <a:t>Test Methods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/>
              <a:t>Feedback on completeness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ZA" dirty="0"/>
              <a:t>Spring Rest Docs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SzPct val="45000"/>
              <a:buNone/>
            </a:pPr>
            <a:r>
              <a:rPr lang="en-ZA" dirty="0"/>
              <a:t>Demo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Conclusion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ZA" dirty="0"/>
              <a:t>Questions?</a:t>
            </a:r>
          </a:p>
          <a:p>
            <a:pPr lvl="0" algn="ctr"/>
            <a:endParaRPr lang="en-ZA" dirty="0"/>
          </a:p>
          <a:p>
            <a:pPr lvl="0" algn="ctr"/>
            <a:endParaRPr lang="en-ZA" dirty="0"/>
          </a:p>
          <a:p>
            <a:pPr lvl="0"/>
            <a:r>
              <a:rPr lang="en-ZA" dirty="0"/>
              <a:t>Resources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>
                <a:hlinkClick r:id="rId3"/>
              </a:rPr>
              <a:t>https://github.com/corneil/spring-data-rest-angular-demo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>
                <a:hlinkClick r:id="rId4"/>
              </a:rPr>
              <a:t>http://raml.org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>
                <a:hlinkClick r:id="rId5"/>
              </a:rPr>
              <a:t>http://swagger.io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>
                <a:hlinkClick r:id="rId6"/>
              </a:rPr>
              <a:t>http://springfox.github.io/springfox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>
                <a:hlinkClick r:id="rId7"/>
              </a:rPr>
              <a:t>https://projects.spring.io/spring-restdocs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endParaRPr lang="en-Z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ZA" dirty="0"/>
              <a:t>Quote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idx="1"/>
          </p:nvPr>
        </p:nvSpPr>
        <p:spPr/>
        <p:txBody>
          <a:bodyPr anchor="ctr">
            <a:spAutoFit/>
          </a:bodyPr>
          <a:lstStyle/>
          <a:p>
            <a:pPr marL="0" lvl="0" indent="0" algn="ctr">
              <a:buNone/>
            </a:pPr>
            <a:r>
              <a:rPr lang="en-ZA" dirty="0"/>
              <a:t>The Opposite of Empathy is Contempt.</a:t>
            </a:r>
          </a:p>
          <a:p>
            <a:pPr marL="0" lvl="0" indent="0" algn="r">
              <a:buNone/>
            </a:pPr>
            <a:br>
              <a:rPr lang="en-ZA" dirty="0"/>
            </a:br>
            <a:r>
              <a:rPr lang="en-ZA" dirty="0"/>
              <a:t>Anonymous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ZA" dirty="0"/>
              <a:t>Introduction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ZA" dirty="0"/>
              <a:t>What is an API?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 dirty="0"/>
              <a:t>Considerations in API Design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 dirty="0"/>
              <a:t>Why Empathy in API Design?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 dirty="0"/>
              <a:t>Documenting your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What is an API?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Definition: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ZA" dirty="0"/>
              <a:t>Application Programming Interface</a:t>
            </a:r>
          </a:p>
          <a:p>
            <a:pPr lvl="0"/>
            <a:r>
              <a:rPr lang="en-ZA" dirty="0"/>
              <a:t>Examples: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C </a:t>
            </a:r>
            <a:r>
              <a:rPr lang="en-ZA" dirty="0" err="1"/>
              <a:t>stdlib.h</a:t>
            </a:r>
            <a:endParaRPr lang="en-ZA" dirty="0"/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Java Standard Library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Spring Framework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Google Maps API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Facebook Graph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Considerations in API Design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ZA" dirty="0"/>
              <a:t>Quote:</a:t>
            </a:r>
          </a:p>
          <a:p>
            <a:pPr marL="0" lvl="0" indent="0">
              <a:buNone/>
            </a:pPr>
            <a:endParaRPr lang="en-ZA" dirty="0"/>
          </a:p>
          <a:p>
            <a:pPr marL="0" lvl="0" indent="0" algn="ctr">
              <a:buNone/>
            </a:pPr>
            <a:r>
              <a:rPr lang="en-ZA" dirty="0"/>
              <a:t>Everything should be made as simple as possible, but no simpler</a:t>
            </a:r>
          </a:p>
          <a:p>
            <a:pPr lvl="0" algn="l"/>
            <a:endParaRPr lang="en-ZA" dirty="0"/>
          </a:p>
          <a:p>
            <a:pPr marL="0" lvl="0" indent="0" algn="r">
              <a:buNone/>
            </a:pPr>
            <a:r>
              <a:rPr lang="en-ZA" dirty="0"/>
              <a:t>Albert Einstein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Considerations in API Design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ZA" dirty="0"/>
              <a:t>Joshua Bloch</a:t>
            </a:r>
            <a:br>
              <a:rPr lang="en-ZA" dirty="0"/>
            </a:br>
            <a:r>
              <a:rPr lang="en-ZA" dirty="0"/>
              <a:t>Principal Software Engineer at Google</a:t>
            </a:r>
            <a:br>
              <a:rPr lang="en-ZA" dirty="0"/>
            </a:br>
            <a:r>
              <a:rPr lang="en-ZA" dirty="0"/>
              <a:t>How to Design a Good API and Why it Matters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Easy to learn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Easy to use, even without documentation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Hard to misuse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Easy to read and maintain code that uses it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Sufficiently powerful to satisfy requirements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Easy to extend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ZA" dirty="0"/>
              <a:t>Appropriate to audience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Considerations in API Design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ZA"/>
              <a:t>Simple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Unambiguous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Usage oriented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Asset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Discipline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Why Empathy in API Design?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ZA"/>
              <a:t>When your audience doesn’t have an alternative.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When your audience is human.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Because they depend on it.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ZA"/>
              <a:t>Because they gave you money.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6099</TotalTime>
  <Words>459</Words>
  <Application>Microsoft Office PowerPoint</Application>
  <PresentationFormat>Custom</PresentationFormat>
  <Paragraphs>192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Microsoft YaHei</vt:lpstr>
      <vt:lpstr>Calibri</vt:lpstr>
      <vt:lpstr>Calibri Light</vt:lpstr>
      <vt:lpstr>Liberation Sans</vt:lpstr>
      <vt:lpstr>Liberation Serif</vt:lpstr>
      <vt:lpstr>Lucida Sans</vt:lpstr>
      <vt:lpstr>Segoe UI</vt:lpstr>
      <vt:lpstr>Source Code Pro</vt:lpstr>
      <vt:lpstr>StarSymbol</vt:lpstr>
      <vt:lpstr>Tahoma</vt:lpstr>
      <vt:lpstr>Retrospect</vt:lpstr>
      <vt:lpstr>Empathic API Design</vt:lpstr>
      <vt:lpstr>About Me</vt:lpstr>
      <vt:lpstr>Quote</vt:lpstr>
      <vt:lpstr>Introduction</vt:lpstr>
      <vt:lpstr>What is an API?</vt:lpstr>
      <vt:lpstr>Considerations in API Design</vt:lpstr>
      <vt:lpstr>Considerations in API Design</vt:lpstr>
      <vt:lpstr>Considerations in API Design</vt:lpstr>
      <vt:lpstr>Why Empathy in API Design?</vt:lpstr>
      <vt:lpstr>Documenting your API</vt:lpstr>
      <vt:lpstr>RAML</vt:lpstr>
      <vt:lpstr>RAML</vt:lpstr>
      <vt:lpstr>RAML - Types</vt:lpstr>
      <vt:lpstr>RAML – Operations</vt:lpstr>
      <vt:lpstr>RAML - Operations</vt:lpstr>
      <vt:lpstr>Swagger</vt:lpstr>
      <vt:lpstr>Swagger – Springfox</vt:lpstr>
      <vt:lpstr>Springfox - Configuration</vt:lpstr>
      <vt:lpstr>Springfox - Configuration</vt:lpstr>
      <vt:lpstr>Swagger - Springfox</vt:lpstr>
      <vt:lpstr>Springfox - UI</vt:lpstr>
      <vt:lpstr>Spring Rest Docs</vt:lpstr>
      <vt:lpstr>Spring Rest Docs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Jumpco Admin</cp:lastModifiedBy>
  <cp:revision>88</cp:revision>
  <dcterms:created xsi:type="dcterms:W3CDTF">2017-02-25T10:57:08Z</dcterms:created>
  <dcterms:modified xsi:type="dcterms:W3CDTF">2017-07-16T16:05:22Z</dcterms:modified>
</cp:coreProperties>
</file>