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2" r:id="rId6"/>
    <p:sldId id="274" r:id="rId7"/>
    <p:sldId id="283" r:id="rId8"/>
    <p:sldId id="288" r:id="rId9"/>
    <p:sldId id="282" r:id="rId10"/>
    <p:sldId id="284" r:id="rId11"/>
    <p:sldId id="285" r:id="rId12"/>
    <p:sldId id="286" r:id="rId13"/>
    <p:sldId id="287" r:id="rId14"/>
    <p:sldId id="260" r:id="rId15"/>
    <p:sldId id="261" r:id="rId16"/>
    <p:sldId id="262" r:id="rId17"/>
    <p:sldId id="264" r:id="rId18"/>
    <p:sldId id="272" r:id="rId19"/>
    <p:sldId id="263" r:id="rId20"/>
    <p:sldId id="266" r:id="rId21"/>
    <p:sldId id="265" r:id="rId22"/>
    <p:sldId id="267" r:id="rId23"/>
    <p:sldId id="268" r:id="rId24"/>
    <p:sldId id="269" r:id="rId25"/>
    <p:sldId id="270" r:id="rId26"/>
    <p:sldId id="271" r:id="rId27"/>
    <p:sldId id="273" r:id="rId28"/>
    <p:sldId id="275" r:id="rId29"/>
    <p:sldId id="276" r:id="rId30"/>
    <p:sldId id="289" r:id="rId31"/>
    <p:sldId id="291" r:id="rId32"/>
    <p:sldId id="280" r:id="rId33"/>
    <p:sldId id="277" r:id="rId34"/>
    <p:sldId id="278" r:id="rId35"/>
    <p:sldId id="279" r:id="rId36"/>
    <p:sldId id="281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6583-5F1F-450B-9602-F59E9A0C1996}" type="datetimeFigureOut">
              <a:rPr lang="en-US" smtClean="0"/>
              <a:pPr/>
              <a:t>9/7/2010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3E00-6314-4093-994B-73E03002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qp.org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zeromq.org/" TargetMode="External"/><Relationship Id="rId2" Type="http://schemas.openxmlformats.org/officeDocument/2006/relationships/hyperlink" Target="http://activemq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abbitmq.com/" TargetMode="External"/><Relationship Id="rId4" Type="http://schemas.openxmlformats.org/officeDocument/2006/relationships/hyperlink" Target="http://qpid.apache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springframework.org/mileston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spring-amqp" TargetMode="External"/><Relationship Id="rId2" Type="http://schemas.openxmlformats.org/officeDocument/2006/relationships/hyperlink" Target="http://github.com/jamescarr/nodejs-amqp-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springsource.com/2010/08/23/rabbitmq-plugin-for-grails-early-access/" TargetMode="External"/><Relationship Id="rId5" Type="http://schemas.openxmlformats.org/officeDocument/2006/relationships/hyperlink" Target="http://www.rabbitmq.com/" TargetMode="External"/><Relationship Id="rId4" Type="http://schemas.openxmlformats.org/officeDocument/2006/relationships/hyperlink" Target="http://camel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Powered Messaging with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Carr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OCI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95600"/>
            <a:ext cx="3438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channel that connects one sender with only one </a:t>
            </a:r>
            <a:r>
              <a:rPr lang="en-US" dirty="0" err="1" smtClean="0"/>
              <a:t>reciever</a:t>
            </a:r>
            <a:endParaRPr lang="en-US" dirty="0"/>
          </a:p>
        </p:txBody>
      </p:sp>
      <p:pic>
        <p:nvPicPr>
          <p:cNvPr id="41986" name="Picture 2" descr="http://www.eaipatterns.com/img/PointToPointSolu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81400"/>
            <a:ext cx="5876925" cy="990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Delivers a copy of the message to each receiver subscribing to the channel</a:t>
            </a:r>
            <a:endParaRPr lang="en-US" dirty="0"/>
          </a:p>
        </p:txBody>
      </p:sp>
      <p:pic>
        <p:nvPicPr>
          <p:cNvPr id="44034" name="Picture 2" descr="http://www.eaipatterns.com/img/PublishSubscribeSolu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4800600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Letter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 messaging system sends a message that is undeliverable</a:t>
            </a:r>
            <a:endParaRPr lang="en-US" dirty="0"/>
          </a:p>
        </p:txBody>
      </p:sp>
      <p:pic>
        <p:nvPicPr>
          <p:cNvPr id="45058" name="Picture 2" descr="http://www.eaipatterns.com/img/DeadLetterChannelSolu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95600"/>
            <a:ext cx="4371975" cy="2562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a message to different receiver based on some property of the message</a:t>
            </a:r>
            <a:endParaRPr lang="en-US" dirty="0"/>
          </a:p>
        </p:txBody>
      </p:sp>
      <p:pic>
        <p:nvPicPr>
          <p:cNvPr id="46082" name="Picture 2" descr="http://www.eaipatterns.com/img/DynamicRo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352800"/>
            <a:ext cx="4705350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Sad State of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Message oriented middleware is the “holy grail” of many enterprises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Lots and lots of vendor locked in solutions exist (yes, I’m looking at YOU, Oracle)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Complex, proprietary, and closed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Support contracts and licensing fees can shoot into the stratosphere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EPIC FAIL</a:t>
            </a:r>
            <a:endParaRPr lang="en-US" sz="7200" b="1" dirty="0">
              <a:solidFill>
                <a:srgbClr val="FF0000"/>
              </a:solidFill>
            </a:endParaRP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623" y="1600200"/>
            <a:ext cx="48827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Standards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AMQP</a:t>
            </a:r>
          </a:p>
          <a:p>
            <a:r>
              <a:rPr lang="en-US" dirty="0" smtClean="0"/>
              <a:t>STOMP</a:t>
            </a:r>
          </a:p>
          <a:p>
            <a:r>
              <a:rPr lang="en-US" dirty="0" smtClean="0"/>
              <a:t>XMPP</a:t>
            </a:r>
          </a:p>
          <a:p>
            <a:r>
              <a:rPr lang="en-US" dirty="0" smtClean="0"/>
              <a:t>JSON-RPC</a:t>
            </a:r>
          </a:p>
          <a:p>
            <a:endParaRPr lang="en-US" dirty="0"/>
          </a:p>
          <a:p>
            <a:r>
              <a:rPr lang="en-US" dirty="0" smtClean="0"/>
              <a:t>For this presentation I’ll mostly cover AMQP, but delve a little into STOMP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295400"/>
            <a:ext cx="261998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AMQP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6762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Where? Who?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3666" y="1600200"/>
            <a:ext cx="32166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2266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AMQP</a:t>
            </a:r>
            <a:br>
              <a:rPr lang="en-US" dirty="0" smtClean="0"/>
            </a:br>
            <a:r>
              <a:rPr lang="en-US" sz="3100" dirty="0" smtClean="0"/>
              <a:t>Advanced Message Queuing </a:t>
            </a:r>
            <a:r>
              <a:rPr lang="en-US" sz="3100" dirty="0" err="1" smtClean="0"/>
              <a:t>Prototcol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the wire level protocol (whereas JMS defines only an API)</a:t>
            </a:r>
          </a:p>
          <a:p>
            <a:r>
              <a:rPr lang="en-US" dirty="0" smtClean="0"/>
              <a:t>Completely open and specified by the AMQP Working Group</a:t>
            </a:r>
          </a:p>
          <a:p>
            <a:pPr lvl="1"/>
            <a:r>
              <a:rPr lang="en-US" dirty="0" smtClean="0"/>
              <a:t>Includes many companies, such as J.P. Morgan, Bank of America, Cisco, Red Hat, </a:t>
            </a:r>
            <a:r>
              <a:rPr lang="en-US" dirty="0" err="1" smtClean="0"/>
              <a:t>iMatrix</a:t>
            </a:r>
            <a:r>
              <a:rPr lang="en-US" dirty="0" smtClean="0"/>
              <a:t>, Rabbit Technologies, etc.</a:t>
            </a:r>
          </a:p>
          <a:p>
            <a:r>
              <a:rPr lang="en-US" dirty="0" smtClean="0"/>
              <a:t>Defines the semantics of server and client behavior to ensure interoperability.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Your Speaker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764" y="1600200"/>
            <a:ext cx="33944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Overview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AMQP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Broker – Manages exchanges, queues, etc.</a:t>
            </a:r>
          </a:p>
          <a:p>
            <a:r>
              <a:rPr lang="en-US" dirty="0" smtClean="0"/>
              <a:t>Channel – Logical representation of the connection, maintains state</a:t>
            </a:r>
          </a:p>
          <a:p>
            <a:r>
              <a:rPr lang="en-US" dirty="0" smtClean="0"/>
              <a:t>Exchanges – entities to which a message is sent</a:t>
            </a:r>
          </a:p>
          <a:p>
            <a:r>
              <a:rPr lang="en-US" dirty="0" smtClean="0"/>
              <a:t>Queues – receive messages sent to an exchange</a:t>
            </a:r>
          </a:p>
          <a:p>
            <a:r>
              <a:rPr lang="en-US" dirty="0" smtClean="0"/>
              <a:t>Binding – Relationship between an exchange and a queue</a:t>
            </a:r>
          </a:p>
          <a:p>
            <a:r>
              <a:rPr lang="en-US" dirty="0" smtClean="0"/>
              <a:t>Messages – The actual message sent and received. Two important parts: a routing key and the body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Routing Key – used to route messages, dependent on the type of exchange (more on this soon)</a:t>
            </a:r>
          </a:p>
          <a:p>
            <a:r>
              <a:rPr lang="en-US" dirty="0" smtClean="0"/>
              <a:t>Priority – a value 0 to 9 that indicates if this message has priority in queues over others</a:t>
            </a:r>
          </a:p>
          <a:p>
            <a:r>
              <a:rPr lang="en-US" dirty="0" smtClean="0"/>
              <a:t>Delivery-mode – can be used to indicate if the message will need persistence. </a:t>
            </a:r>
          </a:p>
          <a:p>
            <a:r>
              <a:rPr lang="en-US" dirty="0" smtClean="0"/>
              <a:t>Expiration – duration in milliseconds that the broker should use to </a:t>
            </a:r>
            <a:r>
              <a:rPr lang="en-US" dirty="0" err="1" smtClean="0"/>
              <a:t>dertermine</a:t>
            </a:r>
            <a:r>
              <a:rPr lang="en-US" dirty="0" smtClean="0"/>
              <a:t> of the  message is </a:t>
            </a:r>
            <a:r>
              <a:rPr lang="en-US" dirty="0" err="1" smtClean="0"/>
              <a:t>unroutable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Direct</a:t>
            </a:r>
            <a:r>
              <a:rPr lang="en-US" dirty="0" smtClean="0"/>
              <a:t>: if a queue is bound with routing key “A” only messages with that routing key will be sent to the queue. </a:t>
            </a:r>
          </a:p>
          <a:p>
            <a:r>
              <a:rPr lang="en-US" b="1" dirty="0" smtClean="0"/>
              <a:t>Topic</a:t>
            </a:r>
            <a:r>
              <a:rPr lang="en-US" dirty="0" smtClean="0"/>
              <a:t>: broker will match the routing key against a pattern to </a:t>
            </a:r>
            <a:r>
              <a:rPr lang="en-US" dirty="0" err="1" smtClean="0"/>
              <a:t>dermine</a:t>
            </a:r>
            <a:r>
              <a:rPr lang="en-US" dirty="0" smtClean="0"/>
              <a:t> which queue to send to. For example, “</a:t>
            </a:r>
            <a:r>
              <a:rPr lang="en-US" dirty="0" err="1" smtClean="0"/>
              <a:t>uk</a:t>
            </a:r>
            <a:r>
              <a:rPr lang="en-US" dirty="0" smtClean="0"/>
              <a:t>.#” will receive any messages with a key starting with “</a:t>
            </a:r>
            <a:r>
              <a:rPr lang="en-US" dirty="0" err="1" smtClean="0"/>
              <a:t>uk</a:t>
            </a:r>
            <a:r>
              <a:rPr lang="en-US" dirty="0" smtClean="0"/>
              <a:t>.”</a:t>
            </a:r>
          </a:p>
          <a:p>
            <a:r>
              <a:rPr lang="en-US" b="1" dirty="0" err="1" smtClean="0"/>
              <a:t>Fanout</a:t>
            </a:r>
            <a:r>
              <a:rPr lang="en-US" dirty="0" smtClean="0"/>
              <a:t>: 1 to N delivery pattern in which routing keys are ignored. All queues bound to the exchange will receive the message.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creates exchanges?</a:t>
            </a:r>
          </a:p>
          <a:p>
            <a:pPr lvl="1"/>
            <a:r>
              <a:rPr lang="en-US" dirty="0" smtClean="0"/>
              <a:t>Clients do. </a:t>
            </a:r>
          </a:p>
          <a:p>
            <a:r>
              <a:rPr lang="en-US" dirty="0" smtClean="0"/>
              <a:t>Other configurable properties: </a:t>
            </a:r>
          </a:p>
          <a:p>
            <a:pPr lvl="1"/>
            <a:r>
              <a:rPr lang="en-US" dirty="0" smtClean="0"/>
              <a:t>Passive: will not create the exchange, but will fail if it doesn’t exist.</a:t>
            </a:r>
          </a:p>
          <a:p>
            <a:pPr lvl="1"/>
            <a:r>
              <a:rPr lang="en-US" dirty="0" smtClean="0"/>
              <a:t>Durable: exchange will survive a broker restart</a:t>
            </a:r>
          </a:p>
          <a:p>
            <a:pPr lvl="1"/>
            <a:r>
              <a:rPr lang="en-US" dirty="0" smtClean="0"/>
              <a:t>Auto-delete: exchange will get deleted as soon as there are no more queues bound to it.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Queues receive messages, in order</a:t>
            </a:r>
          </a:p>
          <a:p>
            <a:r>
              <a:rPr lang="en-US" dirty="0" smtClean="0"/>
              <a:t>Consumers subscribe to queues</a:t>
            </a:r>
          </a:p>
          <a:p>
            <a:pPr lvl="1"/>
            <a:r>
              <a:rPr lang="en-US" dirty="0" smtClean="0"/>
              <a:t>Consumers can also consume the queue as they see fit </a:t>
            </a:r>
          </a:p>
          <a:p>
            <a:r>
              <a:rPr lang="en-US" dirty="0" smtClean="0"/>
              <a:t>Inherits the same properties an exchange has (durable, auto-</a:t>
            </a:r>
            <a:r>
              <a:rPr lang="en-US" dirty="0" err="1" smtClean="0"/>
              <a:t>delete,passive</a:t>
            </a:r>
            <a:r>
              <a:rPr lang="en-US" dirty="0" smtClean="0"/>
              <a:t>) with a couple additional ones:</a:t>
            </a:r>
          </a:p>
          <a:p>
            <a:pPr lvl="1"/>
            <a:r>
              <a:rPr lang="en-US" dirty="0" smtClean="0"/>
              <a:t>Exclusive: only one client can subscribe to this queue</a:t>
            </a:r>
          </a:p>
          <a:p>
            <a:pPr lvl="1"/>
            <a:r>
              <a:rPr lang="en-US" dirty="0" smtClean="0"/>
              <a:t>Alternate-exchange: exchange to reroute rejected or orphaned messages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how messages flow from exchange to queue</a:t>
            </a:r>
          </a:p>
          <a:p>
            <a:r>
              <a:rPr lang="en-US" dirty="0" smtClean="0"/>
              <a:t>Match the routing algorithm used in the exchange</a:t>
            </a:r>
          </a:p>
          <a:p>
            <a:pPr lvl="1"/>
            <a:r>
              <a:rPr lang="en-US" dirty="0" smtClean="0"/>
              <a:t>Direct: “</a:t>
            </a:r>
            <a:r>
              <a:rPr lang="en-US" dirty="0" err="1" smtClean="0"/>
              <a:t>foo.bar.baz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Fanout</a:t>
            </a:r>
            <a:r>
              <a:rPr lang="en-US" dirty="0" smtClean="0"/>
              <a:t>: “#”</a:t>
            </a:r>
          </a:p>
          <a:p>
            <a:pPr lvl="1"/>
            <a:r>
              <a:rPr lang="en-US" dirty="0" smtClean="0"/>
              <a:t>Topic: “</a:t>
            </a:r>
            <a:r>
              <a:rPr lang="en-US" dirty="0" err="1" smtClean="0"/>
              <a:t>foo</a:t>
            </a:r>
            <a:r>
              <a:rPr lang="en-US" dirty="0" smtClean="0"/>
              <a:t>.*.</a:t>
            </a:r>
            <a:r>
              <a:rPr lang="en-US" dirty="0" err="1" smtClean="0"/>
              <a:t>baz</a:t>
            </a:r>
            <a:r>
              <a:rPr lang="en-US" dirty="0" smtClean="0"/>
              <a:t>” or “</a:t>
            </a:r>
            <a:r>
              <a:rPr lang="en-US" dirty="0" err="1" smtClean="0"/>
              <a:t>foo</a:t>
            </a:r>
            <a:r>
              <a:rPr lang="en-US" dirty="0" smtClean="0"/>
              <a:t>.#”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97180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out </a:t>
            </a:r>
            <a:r>
              <a:rPr lang="en-US" dirty="0" smtClean="0">
                <a:hlinkClick r:id="rId2"/>
              </a:rPr>
              <a:t>http://www.amqp.org</a:t>
            </a:r>
            <a:r>
              <a:rPr lang="en-US" dirty="0" smtClean="0"/>
              <a:t> if you want to learn more.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 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ActiveMQ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http://activemq.apache.org/</a:t>
            </a:r>
            <a:endParaRPr lang="en-US" dirty="0" smtClean="0"/>
          </a:p>
          <a:p>
            <a:r>
              <a:rPr lang="en-US" dirty="0" err="1" smtClean="0"/>
              <a:t>ZeroMQ</a:t>
            </a:r>
            <a:r>
              <a:rPr lang="en-US" dirty="0" smtClean="0"/>
              <a:t> </a:t>
            </a:r>
            <a:r>
              <a:rPr lang="en-US" sz="1800" dirty="0" smtClean="0"/>
              <a:t>(integrates with)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http://zeromq.org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Qpid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http://qpid.apache.org/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- </a:t>
            </a:r>
            <a:r>
              <a:rPr lang="en-US" dirty="0" smtClean="0">
                <a:hlinkClick r:id="rId5"/>
              </a:rPr>
              <a:t>http://www.rabbitmq.com/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Built on top of Open Telecom Platform </a:t>
            </a:r>
            <a:r>
              <a:rPr lang="en-US" dirty="0" err="1" smtClean="0"/>
              <a:t>erlang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Used by leading telecom companies for high performance distributed network applications</a:t>
            </a:r>
          </a:p>
          <a:p>
            <a:r>
              <a:rPr lang="en-US" dirty="0" smtClean="0"/>
              <a:t>Clustering support</a:t>
            </a:r>
          </a:p>
          <a:p>
            <a:r>
              <a:rPr lang="en-US" dirty="0" smtClean="0"/>
              <a:t>Implements the latest AMQP spec (0.9)</a:t>
            </a:r>
          </a:p>
          <a:p>
            <a:r>
              <a:rPr lang="en-US" dirty="0" smtClean="0"/>
              <a:t>Various </a:t>
            </a:r>
            <a:r>
              <a:rPr lang="en-US" dirty="0" err="1" smtClean="0"/>
              <a:t>plugins</a:t>
            </a:r>
            <a:r>
              <a:rPr lang="en-US" dirty="0" smtClean="0"/>
              <a:t> for additional features (</a:t>
            </a:r>
            <a:r>
              <a:rPr lang="en-US" dirty="0" err="1" smtClean="0"/>
              <a:t>json-rpc</a:t>
            </a:r>
            <a:r>
              <a:rPr lang="en-US" dirty="0" smtClean="0"/>
              <a:t>, STOMP, </a:t>
            </a:r>
            <a:r>
              <a:rPr lang="en-US" dirty="0" smtClean="0"/>
              <a:t>HTTP, 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Popular framework integration: Spring, grails, rails, node.js, etc.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How can I integrate multiple applications to work together and share data?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19400"/>
            <a:ext cx="5791200" cy="193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3200" b="1" dirty="0" smtClean="0"/>
              <a:t>Use </a:t>
            </a:r>
            <a:r>
              <a:rPr lang="en-US" sz="3200" b="1" i="1" dirty="0" smtClean="0"/>
              <a:t>Messaging</a:t>
            </a:r>
            <a:r>
              <a:rPr lang="en-US" sz="3200" b="1" dirty="0" smtClean="0"/>
              <a:t> to transfer packets of data frequently, immediately, reliably, and asynchronously, using customizable formats.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21055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Personally I like </a:t>
            </a:r>
            <a:r>
              <a:rPr lang="en-US" dirty="0" err="1" smtClean="0"/>
              <a:t>ActiveMQ</a:t>
            </a:r>
            <a:r>
              <a:rPr lang="en-US" dirty="0" smtClean="0"/>
              <a:t> because it’s easy to embed within an existing java application </a:t>
            </a:r>
          </a:p>
          <a:p>
            <a:pPr lvl="1"/>
            <a:r>
              <a:rPr lang="en-US" dirty="0" smtClean="0"/>
              <a:t>It also supports STOMP over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I often do this for integration tests against components that interact with JMS</a:t>
            </a:r>
          </a:p>
          <a:p>
            <a:r>
              <a:rPr lang="en-US" dirty="0" smtClean="0"/>
              <a:t>You can also do this and hit </a:t>
            </a:r>
            <a:r>
              <a:rPr lang="en-US" dirty="0" err="1" smtClean="0"/>
              <a:t>rabbitmq</a:t>
            </a:r>
            <a:r>
              <a:rPr lang="en-US" dirty="0" smtClean="0"/>
              <a:t> in the real app as well (Open Standards FTW)</a:t>
            </a:r>
          </a:p>
          <a:p>
            <a:pPr lvl="1"/>
            <a:r>
              <a:rPr lang="en-US" dirty="0" smtClean="0"/>
              <a:t>Okay, that’s kind of a moot point, in java I can do this if I use </a:t>
            </a:r>
            <a:r>
              <a:rPr lang="en-US" dirty="0" err="1" smtClean="0"/>
              <a:t>Weblogic</a:t>
            </a:r>
            <a:r>
              <a:rPr lang="en-US" dirty="0" smtClean="0"/>
              <a:t> JMS, </a:t>
            </a:r>
            <a:r>
              <a:rPr lang="en-US" dirty="0" err="1" smtClean="0"/>
              <a:t>SeriesMQ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Start 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rabbitmqctl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start_app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Status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rabbitmqctl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dirty="0" smtClean="0">
                <a:cs typeface="Courier New" pitchFamily="49" charset="0"/>
              </a:rPr>
              <a:t>List </a:t>
            </a:r>
            <a:r>
              <a:rPr lang="en-US" dirty="0" smtClean="0">
                <a:cs typeface="Courier New" pitchFamily="49" charset="0"/>
              </a:rPr>
              <a:t>queues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rabbitmqctl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list_queues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Enough Jibber Jabber! Show me an example fool!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25" y="1815306"/>
            <a:ext cx="40957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written in node.js needs to make use of existing, well established JEE backend services</a:t>
            </a:r>
          </a:p>
          <a:p>
            <a:r>
              <a:rPr lang="en-US" dirty="0" smtClean="0"/>
              <a:t>We want the whole operation to be asynchronous</a:t>
            </a:r>
          </a:p>
          <a:p>
            <a:pPr lvl="1"/>
            <a:r>
              <a:rPr lang="en-US" dirty="0" smtClean="0"/>
              <a:t>Node.js sends message on exchange A</a:t>
            </a:r>
          </a:p>
          <a:p>
            <a:pPr lvl="1"/>
            <a:r>
              <a:rPr lang="en-US" dirty="0" smtClean="0"/>
              <a:t>JEE application picks up message off queue, does work, sends message out on exchange B</a:t>
            </a:r>
          </a:p>
          <a:p>
            <a:pPr lvl="1"/>
            <a:r>
              <a:rPr lang="en-US" dirty="0" smtClean="0"/>
              <a:t>Node.js picks message up off queue and does required work.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RabbitMQ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client library from the </a:t>
            </a:r>
            <a:r>
              <a:rPr lang="en-US" dirty="0" err="1" smtClean="0"/>
              <a:t>rabbitmq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Apache camel’s </a:t>
            </a:r>
            <a:r>
              <a:rPr lang="en-US" dirty="0" err="1" smtClean="0"/>
              <a:t>amqp</a:t>
            </a:r>
            <a:r>
              <a:rPr lang="en-US" dirty="0" smtClean="0"/>
              <a:t> component to send and receive messages from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spring-</a:t>
            </a:r>
            <a:r>
              <a:rPr lang="en-US" dirty="0" err="1" smtClean="0"/>
              <a:t>amqp</a:t>
            </a:r>
            <a:r>
              <a:rPr lang="en-US" dirty="0" smtClean="0"/>
              <a:t> (currently available as a milestone release, 1.0.0.M1)</a:t>
            </a:r>
          </a:p>
          <a:p>
            <a:pPr lvl="1"/>
            <a:r>
              <a:rPr lang="en-US" dirty="0" smtClean="0"/>
              <a:t>This means you </a:t>
            </a:r>
            <a:r>
              <a:rPr lang="en-US" dirty="0" err="1" smtClean="0"/>
              <a:t>mavenizers</a:t>
            </a:r>
            <a:r>
              <a:rPr lang="en-US" dirty="0" smtClean="0"/>
              <a:t> will need to use the alternate repository location</a:t>
            </a:r>
          </a:p>
          <a:p>
            <a:pPr lvl="2"/>
            <a:r>
              <a:rPr lang="en-US" dirty="0" smtClean="0">
                <a:hlinkClick r:id="rId2"/>
              </a:rPr>
              <a:t>http://maven.springframework.org/milestone</a:t>
            </a:r>
            <a:endParaRPr lang="en-US" dirty="0" smtClean="0"/>
          </a:p>
          <a:p>
            <a:r>
              <a:rPr lang="en-US" dirty="0" smtClean="0"/>
              <a:t>There’s also a </a:t>
            </a:r>
            <a:r>
              <a:rPr lang="en-US" dirty="0" err="1" smtClean="0"/>
              <a:t>rabbitmq</a:t>
            </a:r>
            <a:r>
              <a:rPr lang="en-US" dirty="0" smtClean="0"/>
              <a:t> grails </a:t>
            </a:r>
            <a:r>
              <a:rPr lang="en-US" dirty="0" err="1" smtClean="0"/>
              <a:t>plugin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Licensed under the Mozilla Public License</a:t>
            </a:r>
          </a:p>
          <a:p>
            <a:r>
              <a:rPr lang="en-US" dirty="0" smtClean="0"/>
              <a:t>Commercial Support </a:t>
            </a:r>
            <a:r>
              <a:rPr lang="en-US" dirty="0" smtClean="0"/>
              <a:t>Exists</a:t>
            </a:r>
          </a:p>
          <a:p>
            <a:r>
              <a:rPr lang="en-US" dirty="0" smtClean="0"/>
              <a:t>Get it now, be up and running in minutes.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Contribute!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My Node.js example: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github.com/jamescarr/nodejs-amqp-example</a:t>
            </a:r>
            <a:endParaRPr lang="en-US" dirty="0" smtClean="0"/>
          </a:p>
          <a:p>
            <a:r>
              <a:rPr lang="en-US" dirty="0" smtClean="0"/>
              <a:t>Spring AMQP: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www.springsource.org/spring-amqp</a:t>
            </a:r>
            <a:endParaRPr lang="en-US" dirty="0" smtClean="0"/>
          </a:p>
          <a:p>
            <a:r>
              <a:rPr lang="en-US" dirty="0" smtClean="0"/>
              <a:t>Apache Camel: </a:t>
            </a:r>
            <a:r>
              <a:rPr lang="en-US" dirty="0" smtClean="0">
                <a:hlinkClick r:id="rId4"/>
              </a:rPr>
              <a:t>http://camel.apache.org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www.rabbitmq.com</a:t>
            </a:r>
            <a:endParaRPr lang="en-US" dirty="0" smtClean="0"/>
          </a:p>
          <a:p>
            <a:r>
              <a:rPr lang="en-US" dirty="0" smtClean="0"/>
              <a:t>Open Source Repository: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www.rabbitmq.com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for grails: </a:t>
            </a:r>
            <a:r>
              <a:rPr lang="en-US" dirty="0" smtClean="0">
                <a:hlinkClick r:id="rId6"/>
              </a:rPr>
              <a:t>http://blog.springsource.com/2010/08/23/rabbitmq-plugin-for-grails-early-access/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might need messaging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integrate different systems to work together</a:t>
            </a:r>
          </a:p>
          <a:p>
            <a:r>
              <a:rPr lang="en-US" dirty="0" smtClean="0"/>
              <a:t>Need to scale</a:t>
            </a:r>
          </a:p>
          <a:p>
            <a:r>
              <a:rPr lang="en-US" dirty="0" smtClean="0"/>
              <a:t>Need to be able to monitor data feeds</a:t>
            </a:r>
          </a:p>
          <a:p>
            <a:r>
              <a:rPr lang="en-US" dirty="0" smtClean="0"/>
              <a:t>Decoupled Publishers and Subscribers</a:t>
            </a:r>
          </a:p>
          <a:p>
            <a:r>
              <a:rPr lang="en-US" dirty="0" smtClean="0"/>
              <a:t>Queuing and Buffering for later delivery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Not Need Messaging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 single process asynchronous behavior</a:t>
            </a:r>
          </a:p>
          <a:p>
            <a:r>
              <a:rPr lang="en-US" dirty="0" smtClean="0"/>
              <a:t>Want to just isolate concepts within the application (package scope or even </a:t>
            </a:r>
            <a:r>
              <a:rPr lang="en-US" dirty="0" err="1" smtClean="0"/>
              <a:t>OSGi</a:t>
            </a:r>
            <a:r>
              <a:rPr lang="en-US" dirty="0" smtClean="0"/>
              <a:t> might work better here)</a:t>
            </a:r>
          </a:p>
          <a:p>
            <a:r>
              <a:rPr lang="en-US" dirty="0" smtClean="0"/>
              <a:t>Use your best </a:t>
            </a:r>
            <a:r>
              <a:rPr lang="en-US" dirty="0" err="1" smtClean="0"/>
              <a:t>judgement</a:t>
            </a:r>
            <a:r>
              <a:rPr lang="en-US" dirty="0" smtClean="0"/>
              <a:t>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Bible On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all the SOA books, if you really want to dig deep and understand messaging, I suggest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667000"/>
            <a:ext cx="2964543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dig deep, it’s good to have a brief overview of concepts that are used in messaging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decouple the destination from the sender?</a:t>
            </a:r>
          </a:p>
          <a:p>
            <a:r>
              <a:rPr lang="en-US" dirty="0" smtClean="0"/>
              <a:t>Manages the routing of messages to intended destinations</a:t>
            </a:r>
            <a:endParaRPr lang="en-US" dirty="0"/>
          </a:p>
        </p:txBody>
      </p:sp>
      <p:pic>
        <p:nvPicPr>
          <p:cNvPr id="47106" name="Picture 2" descr="http://www.eaipatterns.com/img/MessageBrok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810000"/>
            <a:ext cx="2266950" cy="196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channel is what connects two peers</a:t>
            </a:r>
          </a:p>
          <a:p>
            <a:r>
              <a:rPr lang="en-US" dirty="0" smtClean="0"/>
              <a:t>Sender writes to channel, receiver reads from channel</a:t>
            </a:r>
            <a:endParaRPr lang="en-US" dirty="0"/>
          </a:p>
        </p:txBody>
      </p:sp>
      <p:pic>
        <p:nvPicPr>
          <p:cNvPr id="1026" name="Picture 2" descr="http://www.eaipatterns.com/img/MessageChannelSolu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810000"/>
            <a:ext cx="38862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1180</Words>
  <Application>Microsoft Office PowerPoint</Application>
  <PresentationFormat>On-screen Show (4:3)</PresentationFormat>
  <Paragraphs>145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High Powered Messaging with </vt:lpstr>
      <vt:lpstr>About Your Speaker</vt:lpstr>
      <vt:lpstr>A Brief Introduction to Messaging</vt:lpstr>
      <vt:lpstr>You might need messaging if…</vt:lpstr>
      <vt:lpstr>You Might Not Need Messaging If…</vt:lpstr>
      <vt:lpstr>The Bible On Messaging</vt:lpstr>
      <vt:lpstr>Brief Overview of Messaging</vt:lpstr>
      <vt:lpstr>Message Broker</vt:lpstr>
      <vt:lpstr>Message Channel</vt:lpstr>
      <vt:lpstr>Point-to-Point Channel</vt:lpstr>
      <vt:lpstr>Publish-Subscribe Channel</vt:lpstr>
      <vt:lpstr>Dead Letter Channel</vt:lpstr>
      <vt:lpstr>Dynamic Router</vt:lpstr>
      <vt:lpstr>The Sad State of Messaging</vt:lpstr>
      <vt:lpstr>EPIC FAIL</vt:lpstr>
      <vt:lpstr>Open Standards to the Rescue!</vt:lpstr>
      <vt:lpstr>       AMQP Features</vt:lpstr>
      <vt:lpstr>Where? Who?</vt:lpstr>
      <vt:lpstr>AMQP Advanced Message Queuing Prototcol</vt:lpstr>
      <vt:lpstr>A Quick Overview</vt:lpstr>
      <vt:lpstr>Components of AMQP</vt:lpstr>
      <vt:lpstr>Message Headers</vt:lpstr>
      <vt:lpstr>Exchange Types</vt:lpstr>
      <vt:lpstr>Exchanges</vt:lpstr>
      <vt:lpstr>Queues</vt:lpstr>
      <vt:lpstr>Binding</vt:lpstr>
      <vt:lpstr>Check out http://www.amqp.org if you want to learn more. </vt:lpstr>
      <vt:lpstr>AMQP Brokers</vt:lpstr>
      <vt:lpstr>Why RabbitMQ?</vt:lpstr>
      <vt:lpstr>Slide 30</vt:lpstr>
      <vt:lpstr>Side Note…</vt:lpstr>
      <vt:lpstr>Commandline Control</vt:lpstr>
      <vt:lpstr>Enough Jibber Jabber! Show me an example fool!</vt:lpstr>
      <vt:lpstr>Use Case</vt:lpstr>
      <vt:lpstr>Using RabbitMQ in Java</vt:lpstr>
      <vt:lpstr>Dirty Details…</vt:lpstr>
      <vt:lpstr>Links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Powered Messaging with </dc:title>
  <dc:creator>jrcarr2</dc:creator>
  <cp:lastModifiedBy>jrcarr2</cp:lastModifiedBy>
  <cp:revision>35</cp:revision>
  <dcterms:created xsi:type="dcterms:W3CDTF">2010-09-04T20:00:23Z</dcterms:created>
  <dcterms:modified xsi:type="dcterms:W3CDTF">2010-09-07T18:12:17Z</dcterms:modified>
</cp:coreProperties>
</file>