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handoutMasterIdLst>
    <p:handoutMasterId r:id="rId52"/>
  </p:handoutMasterIdLst>
  <p:sldIdLst>
    <p:sldId id="256" r:id="rId2"/>
    <p:sldId id="338" r:id="rId3"/>
    <p:sldId id="336" r:id="rId4"/>
    <p:sldId id="339" r:id="rId5"/>
    <p:sldId id="257" r:id="rId6"/>
    <p:sldId id="258" r:id="rId7"/>
    <p:sldId id="282" r:id="rId8"/>
    <p:sldId id="263" r:id="rId9"/>
    <p:sldId id="353" r:id="rId10"/>
    <p:sldId id="266" r:id="rId11"/>
    <p:sldId id="264" r:id="rId12"/>
    <p:sldId id="267" r:id="rId13"/>
    <p:sldId id="358" r:id="rId14"/>
    <p:sldId id="268" r:id="rId15"/>
    <p:sldId id="269" r:id="rId16"/>
    <p:sldId id="272" r:id="rId17"/>
    <p:sldId id="260" r:id="rId18"/>
    <p:sldId id="290" r:id="rId19"/>
    <p:sldId id="291" r:id="rId20"/>
    <p:sldId id="292" r:id="rId21"/>
    <p:sldId id="293" r:id="rId22"/>
    <p:sldId id="313" r:id="rId23"/>
    <p:sldId id="286" r:id="rId24"/>
    <p:sldId id="299" r:id="rId25"/>
    <p:sldId id="326" r:id="rId26"/>
    <p:sldId id="327" r:id="rId27"/>
    <p:sldId id="329" r:id="rId28"/>
    <p:sldId id="330" r:id="rId29"/>
    <p:sldId id="331" r:id="rId30"/>
    <p:sldId id="332" r:id="rId31"/>
    <p:sldId id="340" r:id="rId32"/>
    <p:sldId id="341" r:id="rId33"/>
    <p:sldId id="342" r:id="rId34"/>
    <p:sldId id="359" r:id="rId35"/>
    <p:sldId id="343" r:id="rId36"/>
    <p:sldId id="347" r:id="rId37"/>
    <p:sldId id="348" r:id="rId38"/>
    <p:sldId id="335" r:id="rId39"/>
    <p:sldId id="356" r:id="rId40"/>
    <p:sldId id="344" r:id="rId41"/>
    <p:sldId id="345" r:id="rId42"/>
    <p:sldId id="346" r:id="rId43"/>
    <p:sldId id="351" r:id="rId44"/>
    <p:sldId id="350" r:id="rId45"/>
    <p:sldId id="325" r:id="rId46"/>
    <p:sldId id="352" r:id="rId47"/>
    <p:sldId id="333" r:id="rId48"/>
    <p:sldId id="354" r:id="rId49"/>
    <p:sldId id="355" r:id="rId5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723" autoAdjust="0"/>
    <p:restoredTop sz="89049" autoAdjust="0"/>
  </p:normalViewPr>
  <p:slideViewPr>
    <p:cSldViewPr>
      <p:cViewPr>
        <p:scale>
          <a:sx n="94" d="100"/>
          <a:sy n="94" d="100"/>
        </p:scale>
        <p:origin x="-1272" y="-58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0" d="100"/>
          <a:sy n="70" d="100"/>
        </p:scale>
        <p:origin x="-3282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EB777A-7876-4A04-B66B-6A328D841D96}" type="datetimeFigureOut">
              <a:rPr lang="en-US" smtClean="0"/>
              <a:t>10/14/2016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D4E4C7-0DAB-4EF2-803F-60A064CC1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951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C7887D-46FF-4A23-94C7-C1E8FA5A333E}" type="datetimeFigureOut">
              <a:rPr lang="en-US" smtClean="0"/>
              <a:t>10/14/2016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E35EC6-07B3-4DE3-9B3E-E6A797C2F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9108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E35EC6-07B3-4DE3-9B3E-E6A797C2F7A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1070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E35EC6-07B3-4DE3-9B3E-E6A797C2F7A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6026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E35EC6-07B3-4DE3-9B3E-E6A797C2F7A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6026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* </a:t>
            </a:r>
            <a:r>
              <a:rPr lang="en-US" sz="1200" dirty="0" smtClean="0"/>
              <a:t>In</a:t>
            </a:r>
            <a:r>
              <a:rPr lang="en-US" sz="1200" baseline="0" dirty="0" smtClean="0"/>
              <a:t> the financial industry </a:t>
            </a:r>
            <a:r>
              <a:rPr lang="en-US" sz="1200" dirty="0" smtClean="0"/>
              <a:t>processing of large volumes of financial data between different systems is a classic use case of messaging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* </a:t>
            </a:r>
            <a:r>
              <a:rPr lang="en-US" sz="1200" dirty="0" smtClean="0"/>
              <a:t>The AMQP protocol defines multiple connection channels inside a single TCP connection in order to remove the overhead of opening a large number of TCP connections to the message broker</a:t>
            </a:r>
            <a:br>
              <a:rPr lang="en-US" sz="1200" dirty="0" smtClean="0"/>
            </a:br>
            <a:r>
              <a:rPr lang="en-US" sz="1200" dirty="0" smtClean="0"/>
              <a:t>* </a:t>
            </a:r>
            <a:r>
              <a:rPr lang="en-US" dirty="0" smtClean="0"/>
              <a:t>Mention about </a:t>
            </a:r>
            <a:r>
              <a:rPr lang="en-US" dirty="0" err="1" smtClean="0"/>
              <a:t>RabbitMQ</a:t>
            </a:r>
            <a:r>
              <a:rPr lang="en-US" dirty="0" smtClean="0"/>
              <a:t> Users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E35EC6-07B3-4DE3-9B3E-E6A797C2F7A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4881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err="1" smtClean="0"/>
              <a:t>RabbitMQ</a:t>
            </a:r>
            <a:r>
              <a:rPr lang="en-US" sz="1200" dirty="0" smtClean="0"/>
              <a:t> provides clustering support that allows new </a:t>
            </a:r>
            <a:r>
              <a:rPr lang="en-US" sz="1200" dirty="0" err="1" smtClean="0"/>
              <a:t>RabbitMQ</a:t>
            </a:r>
            <a:r>
              <a:rPr lang="en-US" sz="1200" dirty="0" smtClean="0"/>
              <a:t> nodes to be added on the fly</a:t>
            </a:r>
          </a:p>
          <a:p>
            <a:endParaRPr lang="en-US" sz="1200" dirty="0" smtClean="0"/>
          </a:p>
          <a:p>
            <a:r>
              <a:rPr lang="en-US" sz="1200" dirty="0" smtClean="0"/>
              <a:t>Clustering by default does not guarantee that message loss may not occur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E35EC6-07B3-4DE3-9B3E-E6A797C2F7A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586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8092E-1655-4398-BD83-324CED99C1E3}" type="datetime1">
              <a:rPr lang="en-US" smtClean="0"/>
              <a:t>10/14/2016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35560" y="4835128"/>
            <a:ext cx="2133600" cy="273844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A45C0-D3A8-46FD-A9DC-7B7CFF9AC9C4}" type="datetime1">
              <a:rPr lang="en-US" smtClean="0"/>
              <a:t>10/14/2016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4857750"/>
            <a:ext cx="482600" cy="273844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DA546-5FCB-49A7-B6F9-A2BB8D9B6A34}" type="datetime1">
              <a:rPr lang="en-US" smtClean="0"/>
              <a:t>10/14/2016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4857750"/>
            <a:ext cx="482600" cy="273844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4E771-257A-4F6E-89CA-187A27678FB1}" type="datetime1">
              <a:rPr lang="en-US" smtClean="0"/>
              <a:t>10/14/2016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-20320" y="4869656"/>
            <a:ext cx="482600" cy="273844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AF318-3DEB-4E30-92FF-43FCCF033B9F}" type="datetime1">
              <a:rPr lang="en-US" smtClean="0"/>
              <a:t>10/14/2016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4857750"/>
            <a:ext cx="482600" cy="273844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5243D-F15C-490E-9DCB-A67C3C549624}" type="datetime1">
              <a:rPr lang="en-US" smtClean="0"/>
              <a:t>10/14/2016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4857750"/>
            <a:ext cx="482600" cy="273844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32124-8A48-4E3A-9C29-E503CDC3AD1A}" type="datetime1">
              <a:rPr lang="en-US" smtClean="0"/>
              <a:t>10/14/2016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4857750"/>
            <a:ext cx="482600" cy="273844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29681-7E18-4192-AAFA-8DB6210035DA}" type="datetime1">
              <a:rPr lang="en-US" smtClean="0"/>
              <a:t>10/14/2016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4857750"/>
            <a:ext cx="482600" cy="273844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F633F-4D62-404B-81C9-4E9B78E6126F}" type="datetime1">
              <a:rPr lang="en-US" smtClean="0"/>
              <a:t>10/14/2016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4857750"/>
            <a:ext cx="482600" cy="273844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85A43-FF08-4177-A264-34964E07F899}" type="datetime1">
              <a:rPr lang="en-US" smtClean="0"/>
              <a:t>10/14/2016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4857750"/>
            <a:ext cx="482600" cy="273844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7349F-D5D5-429C-8202-0E9C1F63802F}" type="datetime1">
              <a:rPr lang="en-US" smtClean="0"/>
              <a:t>10/14/2016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4857750"/>
            <a:ext cx="482600" cy="273844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8F00AB-DA3A-4A7B-BAD3-E7109F9C1A5E}" type="datetime1">
              <a:rPr lang="en-US" smtClean="0"/>
              <a:t>10/14/2016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pic>
        <p:nvPicPr>
          <p:cNvPr id="1026" name="Picture 2" descr="Image result for javaday kiev 2016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5750" y="4650549"/>
            <a:ext cx="1181100" cy="499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jug.bg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rtinfmi/spring_rabbitmq_samples" TargetMode="Externa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mqp.org/about/examples" TargetMode="External"/><Relationship Id="rId2" Type="http://schemas.openxmlformats.org/officeDocument/2006/relationships/hyperlink" Target="https://www.rabbitmq.com/resources/specs/amqp0-9-1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rabbitmq.com/documentation.html" TargetMode="Externa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spring.io/spring-amqp/reference/html/" TargetMode="External"/><Relationship Id="rId2" Type="http://schemas.openxmlformats.org/officeDocument/2006/relationships/hyperlink" Target="http://blogs.vmware.com/vfabric/2013/02/choosing-your-messaging-protocol-amqp-mqtt-or-stomp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ocs.spring.io/spring-integration/reference/html/amqp.html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Spring </a:t>
            </a:r>
            <a:r>
              <a:rPr lang="en-US" dirty="0" err="1" smtClean="0"/>
              <a:t>RabbitMQ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371850"/>
            <a:ext cx="6400800" cy="1314450"/>
          </a:xfrm>
        </p:spPr>
        <p:txBody>
          <a:bodyPr/>
          <a:lstStyle/>
          <a:p>
            <a:pPr algn="l"/>
            <a:endParaRPr lang="en-US" dirty="0" smtClean="0"/>
          </a:p>
          <a:p>
            <a:pPr algn="l"/>
            <a:r>
              <a:rPr lang="en-US" dirty="0" smtClean="0"/>
              <a:t>Martin Toshev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037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sz="4000" dirty="0"/>
              <a:t>Messaging </a:t>
            </a:r>
            <a:r>
              <a:rPr lang="en-US" sz="4000" dirty="0" smtClean="0"/>
              <a:t>brokers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 smtClean="0"/>
              <a:t>A variety of messaging brokers can be a choice for applications …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endParaRPr lang="en-US" dirty="0" smtClean="0"/>
          </a:p>
          <a:p>
            <a:endParaRPr lang="en-US" dirty="0" smtClean="0"/>
          </a:p>
        </p:txBody>
      </p:sp>
      <p:pic>
        <p:nvPicPr>
          <p:cNvPr id="2050" name="Picture 2" descr="http://www.riverace.com/images/qpid-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1" y="2190115"/>
            <a:ext cx="1870075" cy="748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rabbitmq.com/img/rabbitmq_logo_stra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1" y="2628900"/>
            <a:ext cx="2409825" cy="378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upload.wikimedia.org/wikipedia/commons/3/3a/Tibco_logo-_Palo_Alto,_CA_company-_(PNG)_2013-11-24_16-00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2125602"/>
            <a:ext cx="2210532" cy="474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s://cwiki.apache.org/confluence/download/attachments/38683/ACTIVEMQ?version=1&amp;modificationDate=1247268698000&amp;api=v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606659"/>
            <a:ext cx="2819400" cy="624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10" descr="data:image/jpeg;base64,/9j/4AAQSkZJRgABAQAAAQABAAD/2wCEAAkGBxQQEBMOExMWEBUXEhQUFxgYFhYbFhQUGR0XIhUXHxUkIjQgHBonHRcfITEhJSwrLi4uFx81ODMsNyktOiwBCgoKDg0OGxAPGzclICUsNTAsODQ3LC82NDcsNDcsLC42LDQ4MCwyLCwsLywsLDcsLissLCw0LCwsLCw0LSwsLP/AABEIAD4AdAMBEQACEQEDEQH/xAAbAAEAAgMBAQAAAAAAAAAAAAAABAUBBgcCA//EADsQAAEDAQUCBw4HAAAAAAAAAAEAAgMRBAUSITFBYQYTIjNRUnEUFyNCVHKRkpOhssHR0gc0YnOBgrH/xAAbAQEAAgMBAQAAAAAAAAAAAAAAAwYCBAUBB//EADURAAEDAgMECAUDBQAAAAAAAAABAgMEEQUSITFRcZETIjIzQVJhsQYUFuHwU8HRIzSBgqH/2gAMAwEAAhEDEQA/AO4oAgCAIAgKnhPe5sdnNoDBIQ5owk01NNaFRSyZG5jew+kSqnSJVtovrsNP75L/ACZvtT9q1fnF8p3vppn6i8vuO+U/yZvtT9qfOL5R9NM/VXl9ywuDhw+1WiOzmBrA6vKEhNKAnTDuUkdSr3I2xq1uBsp4HSpJe3p9zdltldCAIAgCAIAgCAIAgI5t0YyMjB/Zv1WfRSeVeRh0jd5rP4h2tjrC4Ne1xxx5BwJ16FBUwyLH2V5KdjApo21iKrk2L4puOWYgub0EvkXkpdfmoPOnNDNVGqKi2Uma5HJdNhfcB/z8Ha74SpafvEObjH9k/wDx7nYl1SghAEAQBAEAQBAEAQHELzYOPmyHPSbP1FXiBV6JvBPYrEiJndxUr7awYNBqFm5VsZQtTMV1FHdTbVrdxtPBa6I7Qx5eXDCWgYSBqDu3L5N8SVslPWuRltVXb6H0imqn09FToy2rTabluGKCdkzC8uaTSpBGYOyi4UeNVLXXRE5L/JBV18s0Lo3WspuHdTty2vqGr3N5L/JweiafazTFxNdy6+D4lNVve2S2iJs9bkcjEbsJC7xEEAQBAEAQBAEBxK8+fm/ek+Iq7wd03gnsVmTtu4qQbRHibTRSKlwx2VbkbuE9YLDKTdOm46LwSuB0MAkLw7jWseAAeTQHL3r498XxWrb71d+xdIcQbLSxNRvZbYvorGWuBroqojbHrpkVLWJiyICTYdT2D5qyfDXeycE91IJtiExW4gCAIAgCAIAgCA4recLuPm5Ludk8V3WO5XWF7eibr4J7Fakaud2nipG4h/Ud6rvopc7d6GOV24cQ7qO9V30TO3egyu3HVLnFLJZgcvBBfIvjFb1if7e6Fooe5TgSlUDcCAk2HU9g+asnw13snBP3IptiExW41wgCAIAgCAIAgKy0X5BG5zHOoWmhGErQlxOmicrXO1T0U246GZ6I5qaLwPVnvmGR4ia+rjpkaH+VlFiNPLJ0bHXUxfRzMZnc3Q8i+4cWDFXlYa4Thr0YqUWKYlTq/Ki+Nti25mXyM2XNb2vyPlb71ga4sc8hzciMJ2rl4q2knktLIrVZuTeZwUk7mo5rdFPMFugkeI2yVcdMsjur0rQjwyikkSNkyqq+hk+GdjFe5uiHia87O1zmmQ1bkeSSK9FelYvw+hY5WrMunoZNpqhzUcjdpa2RgpjBqHAEdmxd7DMNjpbvY5VzIm389TRkct8q+BIXWIwgCAIAgCAIAgNcmueQvtTqNPGNozPbUehcN+HyufM6ydZNDqsrI0bEl+ztMwXRI2SzPo0CNlH57c/TqvY6CVskLrJ1U1PH1cbmStv2l0Izrmnx1Y0RHHXE2Q4aeYdq11w6pR/9NEbre6LpyX88CZKyDL11zabFTXmSZ7okdJaX0aRIyjM9uXo0U8lBK6SZ1k6yaf8ACJlXGjIm37K6mIboka+yuo3wYOPPbX3oygla+B1k6qah1ZGrZUv2thW3ld8sEUrSGGMyB2LxtchRc+qpJ6eGRFRMqre/iblPURTSMVL5kS1vA227+Zj8xv8AgVmpu5ZwQ4c3eO4qSFMRBAEAQBAEAQBAEAQBAEAQGHNByIqvFRF2hFtsAC9BlAEAQBAf/9k=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12" descr="data:image/jpeg;base64,/9j/4AAQSkZJRgABAQAAAQABAAD/2wCEAAkGBxQQEBMOExMWEBUXEhQUFxgYFhYbFhQUGR0XIhUXHxUkIjQgHBonHRcfITEhJSwrLi4uFx81ODMsNyktOiwBCgoKDg0OGxAPGzclICUsNTAsODQ3LC82NDcsNDcsLC42LDQ4MCwyLCwsLywsLDcsLissLCw0LCwsLCw0LSwsLP/AABEIAD4AdAMBEQACEQEDEQH/xAAbAAEAAgMBAQAAAAAAAAAAAAAABAUBBgcCA//EADsQAAEDAQUCBw4HAAAAAAAAAAEAAgMRBAUSITFBYQYTIjNRUnEUFyNCVHKRkpOhssHR0gc0YnOBgrH/xAAbAQEAAgMBAQAAAAAAAAAAAAAAAwYCBAUBB//EADURAAEDAgMECAUDBQAAAAAAAAABAgMEEQUSITFRcZETIjIzQVJhsQYUFuHwU8HRIzSBgqH/2gAMAwEAAhEDEQA/AO4oAgCAIAgKnhPe5sdnNoDBIQ5owk01NNaFRSyZG5jew+kSqnSJVtovrsNP75L/ACZvtT9q1fnF8p3vppn6i8vuO+U/yZvtT9qfOL5R9NM/VXl9ywuDhw+1WiOzmBrA6vKEhNKAnTDuUkdSr3I2xq1uBsp4HSpJe3p9zdltldCAIAgCAIAgCAIAgI5t0YyMjB/Zv1WfRSeVeRh0jd5rP4h2tjrC4Ne1xxx5BwJ16FBUwyLH2V5KdjApo21iKrk2L4puOWYgub0EvkXkpdfmoPOnNDNVGqKi2Uma5HJdNhfcB/z8Ha74SpafvEObjH9k/wDx7nYl1SghAEAQBAEAQBAEAQHELzYOPmyHPSbP1FXiBV6JvBPYrEiJndxUr7awYNBqFm5VsZQtTMV1FHdTbVrdxtPBa6I7Qx5eXDCWgYSBqDu3L5N8SVslPWuRltVXb6H0imqn09FToy2rTabluGKCdkzC8uaTSpBGYOyi4UeNVLXXRE5L/JBV18s0Lo3WspuHdTty2vqGr3N5L/JweiafazTFxNdy6+D4lNVve2S2iJs9bkcjEbsJC7xEEAQBAEAQBAEBxK8+fm/ek+Iq7wd03gnsVmTtu4qQbRHibTRSKlwx2VbkbuE9YLDKTdOm46LwSuB0MAkLw7jWseAAeTQHL3r498XxWrb71d+xdIcQbLSxNRvZbYvorGWuBroqojbHrpkVLWJiyICTYdT2D5qyfDXeycE91IJtiExW4gCAIAgCAIAgCA4recLuPm5Ludk8V3WO5XWF7eibr4J7Fakaud2nipG4h/Ud6rvopc7d6GOV24cQ7qO9V30TO3egyu3HVLnFLJZgcvBBfIvjFb1if7e6Fooe5TgSlUDcCAk2HU9g+asnw13snBP3IptiExW41wgCAIAgCAIAgKy0X5BG5zHOoWmhGErQlxOmicrXO1T0U246GZ6I5qaLwPVnvmGR4ia+rjpkaH+VlFiNPLJ0bHXUxfRzMZnc3Q8i+4cWDFXlYa4Thr0YqUWKYlTq/Ki+Nti25mXyM2XNb2vyPlb71ga4sc8hzciMJ2rl4q2knktLIrVZuTeZwUk7mo5rdFPMFugkeI2yVcdMsjur0rQjwyikkSNkyqq+hk+GdjFe5uiHia87O1zmmQ1bkeSSK9FelYvw+hY5WrMunoZNpqhzUcjdpa2RgpjBqHAEdmxd7DMNjpbvY5VzIm389TRkct8q+BIXWIwgCAIAgCAIAgNcmueQvtTqNPGNozPbUehcN+HyufM6ydZNDqsrI0bEl+ztMwXRI2SzPo0CNlH57c/TqvY6CVskLrJ1U1PH1cbmStv2l0Izrmnx1Y0RHHXE2Q4aeYdq11w6pR/9NEbre6LpyX88CZKyDL11zabFTXmSZ7okdJaX0aRIyjM9uXo0U8lBK6SZ1k6yaf8ACJlXGjIm37K6mIboka+yuo3wYOPPbX3oygla+B1k6qah1ZGrZUv2thW3ld8sEUrSGGMyB2LxtchRc+qpJ6eGRFRMqre/iblPURTSMVL5kS1vA227+Zj8xv8AgVmpu5ZwQ4c3eO4qSFMRBAEAQBAEAQBAEAQBAEAQGHNByIqvFRF2hFtsAC9BlAEAQBAf/9k=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14" descr="data:image/jpeg;base64,/9j/4AAQSkZJRgABAQAAAQABAAD/2wCEAAkGBxQQEBMOExMWEBUXEhQUFxgYFhYbFhQUGR0XIhUXHxUkIjQgHBonHRcfITEhJSwrLi4uFx81ODMsNyktOiwBCgoKDg0OGxAPGzclICUsNTAsODQ3LC82NDcsNDcsLC42LDQ4MCwyLCwsLywsLDcsLissLCw0LCwsLCw0LSwsLP/AABEIAD4AdAMBEQACEQEDEQH/xAAbAAEAAgMBAQAAAAAAAAAAAAAABAUBBgcCA//EADsQAAEDAQUCBw4HAAAAAAAAAAEAAgMRBAUSITFBYQYTIjNRUnEUFyNCVHKRkpOhssHR0gc0YnOBgrH/xAAbAQEAAgMBAQAAAAAAAAAAAAAAAwYCBAUBB//EADURAAEDAgMECAUDBQAAAAAAAAABAgMEEQUSITFRcZETIjIzQVJhsQYUFuHwU8HRIzSBgqH/2gAMAwEAAhEDEQA/AO4oAgCAIAgKnhPe5sdnNoDBIQ5owk01NNaFRSyZG5jew+kSqnSJVtovrsNP75L/ACZvtT9q1fnF8p3vppn6i8vuO+U/yZvtT9qfOL5R9NM/VXl9ywuDhw+1WiOzmBrA6vKEhNKAnTDuUkdSr3I2xq1uBsp4HSpJe3p9zdltldCAIAgCAIAgCAIAgI5t0YyMjB/Zv1WfRSeVeRh0jd5rP4h2tjrC4Ne1xxx5BwJ16FBUwyLH2V5KdjApo21iKrk2L4puOWYgub0EvkXkpdfmoPOnNDNVGqKi2Uma5HJdNhfcB/z8Ha74SpafvEObjH9k/wDx7nYl1SghAEAQBAEAQBAEAQHELzYOPmyHPSbP1FXiBV6JvBPYrEiJndxUr7awYNBqFm5VsZQtTMV1FHdTbVrdxtPBa6I7Qx5eXDCWgYSBqDu3L5N8SVslPWuRltVXb6H0imqn09FToy2rTabluGKCdkzC8uaTSpBGYOyi4UeNVLXXRE5L/JBV18s0Lo3WspuHdTty2vqGr3N5L/JweiafazTFxNdy6+D4lNVve2S2iJs9bkcjEbsJC7xEEAQBAEAQBAEBxK8+fm/ek+Iq7wd03gnsVmTtu4qQbRHibTRSKlwx2VbkbuE9YLDKTdOm46LwSuB0MAkLw7jWseAAeTQHL3r498XxWrb71d+xdIcQbLSxNRvZbYvorGWuBroqojbHrpkVLWJiyICTYdT2D5qyfDXeycE91IJtiExW4gCAIAgCAIAgCA4recLuPm5Ludk8V3WO5XWF7eibr4J7Fakaud2nipG4h/Ud6rvopc7d6GOV24cQ7qO9V30TO3egyu3HVLnFLJZgcvBBfIvjFb1if7e6Fooe5TgSlUDcCAk2HU9g+asnw13snBP3IptiExW41wgCAIAgCAIAgKy0X5BG5zHOoWmhGErQlxOmicrXO1T0U246GZ6I5qaLwPVnvmGR4ia+rjpkaH+VlFiNPLJ0bHXUxfRzMZnc3Q8i+4cWDFXlYa4Thr0YqUWKYlTq/Ki+Nti25mXyM2XNb2vyPlb71ga4sc8hzciMJ2rl4q2knktLIrVZuTeZwUk7mo5rdFPMFugkeI2yVcdMsjur0rQjwyikkSNkyqq+hk+GdjFe5uiHia87O1zmmQ1bkeSSK9FelYvw+hY5WrMunoZNpqhzUcjdpa2RgpjBqHAEdmxd7DMNjpbvY5VzIm389TRkct8q+BIXWIwgCAIAgCAIAgNcmueQvtTqNPGNozPbUehcN+HyufM6ydZNDqsrI0bEl+ztMwXRI2SzPo0CNlH57c/TqvY6CVskLrJ1U1PH1cbmStv2l0Izrmnx1Y0RHHXE2Q4aeYdq11w6pR/9NEbre6LpyX88CZKyDL11zabFTXmSZ7okdJaX0aRIyjM9uXo0U8lBK6SZ1k6yaf8ACJlXGjIm37K6mIboka+yuo3wYOPPbX3oygla+B1k6qah1ZGrZUv2thW3ld8sEUrSGGMyB2LxtchRc+qpJ6eGRFRMqre/iblPURTSMVL5kS1vA227+Zj8xv8AgVmpu5ZwQ4c3eO4qSFMRBAEAQBAEAQBAEAQBAEAQGHNByIqvFRF2hFtsAC9BlAEAQBAf/9k=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16" descr="data:image/jpeg;base64,/9j/4AAQSkZJRgABAQAAAQABAAD/2wCEAAkGBxQQEBMOExMWEBUXEhQUFxgYFhYbFhQUGR0XIhUXHxUkIjQgHBonHRcfITEhJSwrLi4uFx81ODMsNyktOiwBCgoKDg0OGxAPGzclICUsNTAsODQ3LC82NDcsNDcsLC42LDQ4MCwyLCwsLywsLDcsLissLCw0LCwsLCw0LSwsLP/AABEIAD4AdAMBEQACEQEDEQH/xAAbAAEAAgMBAQAAAAAAAAAAAAAABAUBBgcCA//EADsQAAEDAQUCBw4HAAAAAAAAAAEAAgMRBAUSITFBYQYTIjNRUnEUFyNCVHKRkpOhssHR0gc0YnOBgrH/xAAbAQEAAgMBAQAAAAAAAAAAAAAAAwYCBAUBB//EADURAAEDAgMECAUDBQAAAAAAAAABAgMEEQUSITFRcZETIjIzQVJhsQYUFuHwU8HRIzSBgqH/2gAMAwEAAhEDEQA/AO4oAgCAIAgKnhPe5sdnNoDBIQ5owk01NNaFRSyZG5jew+kSqnSJVtovrsNP75L/ACZvtT9q1fnF8p3vppn6i8vuO+U/yZvtT9qfOL5R9NM/VXl9ywuDhw+1WiOzmBrA6vKEhNKAnTDuUkdSr3I2xq1uBsp4HSpJe3p9zdltldCAIAgCAIAgCAIAgI5t0YyMjB/Zv1WfRSeVeRh0jd5rP4h2tjrC4Ne1xxx5BwJ16FBUwyLH2V5KdjApo21iKrk2L4puOWYgub0EvkXkpdfmoPOnNDNVGqKi2Uma5HJdNhfcB/z8Ha74SpafvEObjH9k/wDx7nYl1SghAEAQBAEAQBAEAQHELzYOPmyHPSbP1FXiBV6JvBPYrEiJndxUr7awYNBqFm5VsZQtTMV1FHdTbVrdxtPBa6I7Qx5eXDCWgYSBqDu3L5N8SVslPWuRltVXb6H0imqn09FToy2rTabluGKCdkzC8uaTSpBGYOyi4UeNVLXXRE5L/JBV18s0Lo3WspuHdTty2vqGr3N5L/JweiafazTFxNdy6+D4lNVve2S2iJs9bkcjEbsJC7xEEAQBAEAQBAEBxK8+fm/ek+Iq7wd03gnsVmTtu4qQbRHibTRSKlwx2VbkbuE9YLDKTdOm46LwSuB0MAkLw7jWseAAeTQHL3r498XxWrb71d+xdIcQbLSxNRvZbYvorGWuBroqojbHrpkVLWJiyICTYdT2D5qyfDXeycE91IJtiExW4gCAIAgCAIAgCA4recLuPm5Ludk8V3WO5XWF7eibr4J7Fakaud2nipG4h/Ud6rvopc7d6GOV24cQ7qO9V30TO3egyu3HVLnFLJZgcvBBfIvjFb1if7e6Fooe5TgSlUDcCAk2HU9g+asnw13snBP3IptiExW41wgCAIAgCAIAgKy0X5BG5zHOoWmhGErQlxOmicrXO1T0U246GZ6I5qaLwPVnvmGR4ia+rjpkaH+VlFiNPLJ0bHXUxfRzMZnc3Q8i+4cWDFXlYa4Thr0YqUWKYlTq/Ki+Nti25mXyM2XNb2vyPlb71ga4sc8hzciMJ2rl4q2knktLIrVZuTeZwUk7mo5rdFPMFugkeI2yVcdMsjur0rQjwyikkSNkyqq+hk+GdjFe5uiHia87O1zmmQ1bkeSSK9FelYvw+hY5WrMunoZNpqhzUcjdpa2RgpjBqHAEdmxd7DMNjpbvY5VzIm389TRkct8q+BIXWIwgCAIAgCAIAgNcmueQvtTqNPGNozPbUehcN+HyufM6ydZNDqsrI0bEl+ztMwXRI2SzPo0CNlH57c/TqvY6CVskLrJ1U1PH1cbmStv2l0Izrmnx1Y0RHHXE2Q4aeYdq11w6pR/9NEbre6LpyX88CZKyDL11zabFTXmSZ7okdJaX0aRIyjM9uXo0U8lBK6SZ1k6yaf8ACJlXGjIm37K6mIboka+yuo3wYOPPbX3oygla+B1k6qah1ZGrZUv2thW3ld8sEUrSGGMyB2LxtchRc+qpJ6eGRFRMqre/iblPURTSMVL5kS1vA227+Zj8xv8AgVmpu5ZwQ4c3eO4qSFMRBAEAQBAEAQBAEAQBAEAQGHNByIqvFRF2hFtsAC9BlAEAQBAf/9k=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66" name="Picture 18" descr="http://diatomenterprises.com/Media/Content/Technologies/msmq_145x78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0406" y="3429001"/>
            <a:ext cx="1381125" cy="557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 descr="http://upload.wikimedia.org/wikipedia/he/2/2c/IBM_Web_Sphere_MQ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3071813"/>
            <a:ext cx="1885950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153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sz="4000" dirty="0" smtClean="0"/>
              <a:t>Common characteristics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US" sz="2600" dirty="0"/>
              <a:t>s</a:t>
            </a:r>
            <a:r>
              <a:rPr lang="en-US" sz="2600" dirty="0" smtClean="0"/>
              <a:t>ecure message transfer, authentication and authorization of messaging endpoints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endParaRPr lang="en-US" sz="2600" dirty="0" smtClean="0"/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US" sz="2600" dirty="0"/>
              <a:t>m</a:t>
            </a:r>
            <a:r>
              <a:rPr lang="en-US" sz="2600" dirty="0" smtClean="0"/>
              <a:t>essage routing and persistence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endParaRPr lang="en-US" sz="2600" dirty="0" smtClean="0"/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US" sz="2600" dirty="0"/>
              <a:t>b</a:t>
            </a:r>
            <a:r>
              <a:rPr lang="en-US" sz="2600" dirty="0" smtClean="0"/>
              <a:t>roker subscriptions</a:t>
            </a:r>
            <a:endParaRPr lang="en-US" sz="2600" dirty="0"/>
          </a:p>
          <a:p>
            <a:endParaRPr lang="en-US" sz="2600" dirty="0" smtClean="0"/>
          </a:p>
          <a:p>
            <a:endParaRPr lang="en-US" sz="2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137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/>
              <a:t>RabbitMQ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A</a:t>
            </a:r>
            <a:r>
              <a:rPr lang="en-US" sz="2600" dirty="0" smtClean="0"/>
              <a:t>n open source message broker written in </a:t>
            </a:r>
            <a:r>
              <a:rPr lang="en-US" sz="2600" dirty="0" err="1" smtClean="0"/>
              <a:t>Erlang</a:t>
            </a:r>
            <a:r>
              <a:rPr lang="en-US" sz="2600" dirty="0" smtClean="0"/>
              <a:t> </a:t>
            </a:r>
          </a:p>
          <a:p>
            <a:endParaRPr lang="en-US" sz="2600" dirty="0"/>
          </a:p>
          <a:p>
            <a:r>
              <a:rPr lang="en-US" sz="2600" dirty="0"/>
              <a:t>I</a:t>
            </a:r>
            <a:r>
              <a:rPr lang="en-US" sz="2600" dirty="0" smtClean="0"/>
              <a:t>mplements the AMQP Protocol (Advanced Message Queueing Protocol)</a:t>
            </a:r>
          </a:p>
          <a:p>
            <a:endParaRPr lang="en-US" sz="2600" dirty="0"/>
          </a:p>
          <a:p>
            <a:r>
              <a:rPr lang="en-US" sz="2600" dirty="0" smtClean="0"/>
              <a:t>Has a pluggable architecture and provides extension for other protocols such as HTTP, STOMP and MQTT</a:t>
            </a:r>
          </a:p>
          <a:p>
            <a:pPr marL="0" indent="0">
              <a:buNone/>
            </a:pPr>
            <a:endParaRPr lang="en-US" sz="2600" dirty="0" smtClean="0"/>
          </a:p>
          <a:p>
            <a:endParaRPr lang="en-US" sz="2600" dirty="0" smtClean="0"/>
          </a:p>
          <a:p>
            <a:endParaRPr lang="en-US" sz="3000" dirty="0"/>
          </a:p>
          <a:p>
            <a:endParaRPr lang="en-US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028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/>
              <a:t>RabbitMQ</a:t>
            </a:r>
            <a:r>
              <a:rPr lang="en-US" sz="4000" dirty="0" smtClean="0"/>
              <a:t> users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600" dirty="0" smtClean="0"/>
          </a:p>
          <a:p>
            <a:r>
              <a:rPr lang="en-US" sz="2600" dirty="0" smtClean="0"/>
              <a:t>JP </a:t>
            </a:r>
            <a:r>
              <a:rPr lang="en-US" sz="2600" dirty="0"/>
              <a:t>Morgan </a:t>
            </a:r>
            <a:r>
              <a:rPr lang="en-US" sz="2600" dirty="0" smtClean="0"/>
              <a:t>(financial operations)</a:t>
            </a:r>
            <a:endParaRPr lang="en-US" sz="2600" dirty="0"/>
          </a:p>
          <a:p>
            <a:r>
              <a:rPr lang="en-US" sz="2600" dirty="0"/>
              <a:t>Nasa </a:t>
            </a:r>
            <a:r>
              <a:rPr lang="en-US" sz="2600" dirty="0" smtClean="0"/>
              <a:t>(nebula computing)</a:t>
            </a:r>
            <a:endParaRPr lang="en-US" sz="2600" dirty="0"/>
          </a:p>
          <a:p>
            <a:r>
              <a:rPr lang="en-US" sz="2600" dirty="0"/>
              <a:t>Google </a:t>
            </a:r>
            <a:r>
              <a:rPr lang="en-US" sz="2600" dirty="0" smtClean="0"/>
              <a:t>(event processing)</a:t>
            </a:r>
            <a:endParaRPr lang="en-US" sz="2600" dirty="0"/>
          </a:p>
          <a:p>
            <a:r>
              <a:rPr lang="en-US" sz="2600" dirty="0" err="1" smtClean="0"/>
              <a:t>Soundcloud</a:t>
            </a:r>
            <a:r>
              <a:rPr lang="en-US" sz="2600" dirty="0" smtClean="0"/>
              <a:t> (dashboard updates)</a:t>
            </a:r>
            <a:endParaRPr lang="en-US" sz="2600" dirty="0"/>
          </a:p>
          <a:p>
            <a:r>
              <a:rPr lang="en-US" sz="2600" dirty="0" smtClean="0"/>
              <a:t>Nokia (real-time traffic maps)</a:t>
            </a:r>
          </a:p>
          <a:p>
            <a:endParaRPr lang="en-US" sz="2600" dirty="0" smtClean="0"/>
          </a:p>
          <a:p>
            <a:endParaRPr lang="en-US" sz="3000" dirty="0"/>
          </a:p>
          <a:p>
            <a:endParaRPr lang="en-US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251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AMQP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600" dirty="0" smtClean="0"/>
              <a:t>AMQP is a binary protocol that aims to standardize middleware communication</a:t>
            </a:r>
            <a:endParaRPr lang="en-US" sz="2600" dirty="0"/>
          </a:p>
          <a:p>
            <a:endParaRPr lang="en-US" sz="2600" dirty="0" smtClean="0"/>
          </a:p>
          <a:p>
            <a:r>
              <a:rPr lang="en-US" sz="2600" dirty="0"/>
              <a:t>D</a:t>
            </a:r>
            <a:r>
              <a:rPr lang="en-US" sz="2600" dirty="0" smtClean="0"/>
              <a:t>erives its origins from the financial industry</a:t>
            </a:r>
          </a:p>
          <a:p>
            <a:endParaRPr lang="en-US" sz="2600" dirty="0"/>
          </a:p>
          <a:p>
            <a:r>
              <a:rPr lang="en-US" sz="2600" dirty="0" smtClean="0"/>
              <a:t>Defines </a:t>
            </a:r>
            <a:r>
              <a:rPr lang="en-US" sz="2600" dirty="0"/>
              <a:t>multiple connection channels inside a single TCP connection</a:t>
            </a:r>
            <a:endParaRPr lang="en-US" sz="2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942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AMQP characteristics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600" dirty="0"/>
              <a:t>The AMQP protocol defines:</a:t>
            </a:r>
          </a:p>
          <a:p>
            <a:pPr lvl="1"/>
            <a:r>
              <a:rPr lang="en-US" sz="1800" b="1" dirty="0"/>
              <a:t>exchanges</a:t>
            </a:r>
            <a:r>
              <a:rPr lang="en-US" sz="1800" dirty="0"/>
              <a:t> – the message broker endpoints that receive messages</a:t>
            </a:r>
          </a:p>
          <a:p>
            <a:pPr lvl="1"/>
            <a:r>
              <a:rPr lang="en-US" sz="1800" b="1" dirty="0"/>
              <a:t>queues</a:t>
            </a:r>
            <a:r>
              <a:rPr lang="en-US" sz="1800" dirty="0"/>
              <a:t> – the message broker endpoints that store messages from exchanges and are used by subscribers for retrieval of messages</a:t>
            </a:r>
          </a:p>
          <a:p>
            <a:pPr lvl="1"/>
            <a:r>
              <a:rPr lang="en-US" sz="1800" b="1" dirty="0"/>
              <a:t>bindings</a:t>
            </a:r>
            <a:r>
              <a:rPr lang="en-US" sz="1800" dirty="0"/>
              <a:t> – rules that bind exchanges and </a:t>
            </a:r>
            <a:r>
              <a:rPr lang="en-US" sz="1800" dirty="0" smtClean="0"/>
              <a:t>queues</a:t>
            </a:r>
          </a:p>
          <a:p>
            <a:pPr lvl="1"/>
            <a:endParaRPr lang="en-US" sz="1800" dirty="0" smtClean="0"/>
          </a:p>
          <a:p>
            <a:r>
              <a:rPr lang="en-US" sz="2600" dirty="0" smtClean="0"/>
              <a:t>The AMQP protocol is programmable – which means that the above entities can be created/modified/deleted by applications</a:t>
            </a:r>
          </a:p>
          <a:p>
            <a:pPr marL="457200" lvl="1" indent="0">
              <a:buNone/>
            </a:pPr>
            <a:endParaRPr lang="en-US" sz="3200" dirty="0" smtClean="0"/>
          </a:p>
          <a:p>
            <a:pPr lvl="1"/>
            <a:endParaRPr lang="en-US" sz="3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884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Message handling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600" dirty="0" smtClean="0"/>
              <a:t>Each message can be published with a </a:t>
            </a:r>
            <a:r>
              <a:rPr lang="en-US" sz="2600" b="1" dirty="0" smtClean="0"/>
              <a:t>routing key</a:t>
            </a:r>
          </a:p>
          <a:p>
            <a:endParaRPr lang="en-US" sz="2600" b="1" dirty="0"/>
          </a:p>
          <a:p>
            <a:r>
              <a:rPr lang="en-US" sz="2600" dirty="0" smtClean="0"/>
              <a:t>Each binding between an exchange and a queue has a </a:t>
            </a:r>
            <a:r>
              <a:rPr lang="en-US" sz="2600" b="1" dirty="0" smtClean="0"/>
              <a:t>binding key</a:t>
            </a:r>
          </a:p>
          <a:p>
            <a:endParaRPr lang="en-US" sz="2600" b="1" dirty="0"/>
          </a:p>
          <a:p>
            <a:r>
              <a:rPr lang="en-US" sz="2600" dirty="0" smtClean="0"/>
              <a:t>Routing of messages is determined based on matching between the routing and binding keys</a:t>
            </a:r>
          </a:p>
          <a:p>
            <a:endParaRPr lang="en-US" sz="3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213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sz="4000" dirty="0" smtClean="0"/>
              <a:t>Message routing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 smtClean="0"/>
              <a:t>Different types of messaging patterns are implemented by means of different types of exchanges</a:t>
            </a:r>
          </a:p>
          <a:p>
            <a:endParaRPr lang="en-US" sz="2600" dirty="0"/>
          </a:p>
          <a:p>
            <a:r>
              <a:rPr lang="en-US" sz="2600" dirty="0" err="1" smtClean="0"/>
              <a:t>RabbitMQ</a:t>
            </a:r>
            <a:r>
              <a:rPr lang="en-US" sz="2600" dirty="0" smtClean="0"/>
              <a:t> provides the following types of exchanges</a:t>
            </a:r>
            <a:r>
              <a:rPr lang="en-US" sz="3000" dirty="0" smtClean="0"/>
              <a:t>:</a:t>
            </a:r>
            <a:endParaRPr lang="en-US" sz="2200" dirty="0" smtClean="0"/>
          </a:p>
          <a:p>
            <a:pPr lvl="1"/>
            <a:r>
              <a:rPr lang="en-US" sz="2200" dirty="0"/>
              <a:t>d</a:t>
            </a:r>
            <a:r>
              <a:rPr lang="en-US" sz="2200" dirty="0" smtClean="0"/>
              <a:t>irect/default</a:t>
            </a:r>
          </a:p>
          <a:p>
            <a:pPr lvl="1"/>
            <a:r>
              <a:rPr lang="en-US" sz="2200" dirty="0" err="1" smtClean="0"/>
              <a:t>fanout</a:t>
            </a:r>
            <a:endParaRPr lang="en-US" sz="2200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114800" y="2072878"/>
            <a:ext cx="3962400" cy="27086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sz="2200" dirty="0" smtClean="0"/>
              <a:t>topic</a:t>
            </a:r>
          </a:p>
          <a:p>
            <a:pPr lvl="1"/>
            <a:r>
              <a:rPr lang="en-US" sz="2200" dirty="0" smtClean="0"/>
              <a:t>headers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801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Default exchange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7078"/>
            <a:ext cx="8229600" cy="3394472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endParaRPr lang="en-US" sz="3200" dirty="0" smtClean="0"/>
          </a:p>
          <a:p>
            <a:pPr marL="457200" lvl="1" indent="0">
              <a:buNone/>
            </a:pPr>
            <a:endParaRPr lang="en-US" sz="3200" dirty="0"/>
          </a:p>
          <a:p>
            <a:pPr marL="457200" lvl="1" indent="0">
              <a:buNone/>
            </a:pPr>
            <a:endParaRPr lang="en-US" sz="3200" dirty="0" smtClean="0"/>
          </a:p>
          <a:p>
            <a:pPr marL="457200" lvl="1" indent="0">
              <a:buNone/>
            </a:pPr>
            <a:endParaRPr lang="en-US" sz="3200" dirty="0" smtClean="0"/>
          </a:p>
          <a:p>
            <a:pPr lvl="1"/>
            <a:endParaRPr lang="en-US" sz="32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990600" y="2100918"/>
            <a:ext cx="1600200" cy="685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Publisher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172200" y="3479195"/>
            <a:ext cx="1600200" cy="685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Subscriber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172200" y="1603927"/>
            <a:ext cx="1600200" cy="685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Subscriber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172200" y="2586693"/>
            <a:ext cx="1600200" cy="685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Subscriber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90600" y="2915973"/>
            <a:ext cx="1600200" cy="685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Publisher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3200400" y="2301477"/>
            <a:ext cx="2438400" cy="111212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429000" y="2780848"/>
            <a:ext cx="685800" cy="1783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chat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429000" y="3029434"/>
            <a:ext cx="685800" cy="2294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log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567727" y="2443818"/>
            <a:ext cx="685800" cy="2093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general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572000" y="2724150"/>
            <a:ext cx="685800" cy="1911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error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572000" y="3028950"/>
            <a:ext cx="685800" cy="2043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warning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>
            <a:stCxn id="4" idx="3"/>
            <a:endCxn id="15" idx="1"/>
          </p:cNvCxnSpPr>
          <p:nvPr/>
        </p:nvCxnSpPr>
        <p:spPr>
          <a:xfrm>
            <a:off x="2590800" y="2443818"/>
            <a:ext cx="838200" cy="4261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3" idx="3"/>
            <a:endCxn id="16" idx="1"/>
          </p:cNvCxnSpPr>
          <p:nvPr/>
        </p:nvCxnSpPr>
        <p:spPr>
          <a:xfrm flipV="1">
            <a:off x="2590800" y="3144154"/>
            <a:ext cx="838200" cy="11471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7" idx="3"/>
            <a:endCxn id="11" idx="1"/>
          </p:cNvCxnSpPr>
          <p:nvPr/>
        </p:nvCxnSpPr>
        <p:spPr>
          <a:xfrm flipV="1">
            <a:off x="5253527" y="1946827"/>
            <a:ext cx="918673" cy="60166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3" idx="3"/>
            <a:endCxn id="15" idx="1"/>
          </p:cNvCxnSpPr>
          <p:nvPr/>
        </p:nvCxnSpPr>
        <p:spPr>
          <a:xfrm flipV="1">
            <a:off x="2590800" y="2870005"/>
            <a:ext cx="838200" cy="38886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12" idx="1"/>
          </p:cNvCxnSpPr>
          <p:nvPr/>
        </p:nvCxnSpPr>
        <p:spPr>
          <a:xfrm>
            <a:off x="5257800" y="2751333"/>
            <a:ext cx="914400" cy="17826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9" idx="1"/>
          </p:cNvCxnSpPr>
          <p:nvPr/>
        </p:nvCxnSpPr>
        <p:spPr>
          <a:xfrm>
            <a:off x="5231450" y="3005104"/>
            <a:ext cx="940750" cy="81699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8" idx="3"/>
            <a:endCxn id="11" idx="1"/>
          </p:cNvCxnSpPr>
          <p:nvPr/>
        </p:nvCxnSpPr>
        <p:spPr>
          <a:xfrm flipV="1">
            <a:off x="5257800" y="1946827"/>
            <a:ext cx="914400" cy="87290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5" idx="3"/>
            <a:endCxn id="17" idx="1"/>
          </p:cNvCxnSpPr>
          <p:nvPr/>
        </p:nvCxnSpPr>
        <p:spPr>
          <a:xfrm flipV="1">
            <a:off x="4114800" y="2548488"/>
            <a:ext cx="452927" cy="32151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6" idx="3"/>
          </p:cNvCxnSpPr>
          <p:nvPr/>
        </p:nvCxnSpPr>
        <p:spPr>
          <a:xfrm flipV="1">
            <a:off x="4114800" y="2817800"/>
            <a:ext cx="452927" cy="32635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6" idx="3"/>
          </p:cNvCxnSpPr>
          <p:nvPr/>
        </p:nvCxnSpPr>
        <p:spPr>
          <a:xfrm flipV="1">
            <a:off x="4114800" y="3053478"/>
            <a:ext cx="452927" cy="9067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>
          <a:xfrm>
            <a:off x="1790701" y="1733550"/>
            <a:ext cx="1229359" cy="53923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rgbClr val="0070C0"/>
                </a:solidFill>
              </a:rPr>
              <a:t>e</a:t>
            </a:r>
            <a:r>
              <a:rPr lang="en-US" sz="1100" b="1" dirty="0" smtClean="0">
                <a:solidFill>
                  <a:srgbClr val="0070C0"/>
                </a:solidFill>
              </a:rPr>
              <a:t>xchange=“”</a:t>
            </a:r>
          </a:p>
          <a:p>
            <a:pPr algn="ctr"/>
            <a:r>
              <a:rPr lang="en-US" sz="1100" b="1" dirty="0" smtClean="0">
                <a:solidFill>
                  <a:srgbClr val="0070C0"/>
                </a:solidFill>
              </a:rPr>
              <a:t>key=“general”</a:t>
            </a:r>
            <a:br>
              <a:rPr lang="en-US" sz="1100" b="1" dirty="0" smtClean="0">
                <a:solidFill>
                  <a:srgbClr val="0070C0"/>
                </a:solidFill>
              </a:rPr>
            </a:br>
            <a:r>
              <a:rPr lang="en-US" sz="1100" b="1" dirty="0" smtClean="0">
                <a:solidFill>
                  <a:srgbClr val="0070C0"/>
                </a:solidFill>
              </a:rPr>
              <a:t>payload=“XYZ”</a:t>
            </a:r>
            <a:endParaRPr lang="en-US" sz="1100" b="1" dirty="0">
              <a:solidFill>
                <a:srgbClr val="0070C0"/>
              </a:solidFill>
            </a:endParaRPr>
          </a:p>
        </p:txBody>
      </p:sp>
      <p:sp>
        <p:nvSpPr>
          <p:cNvPr id="5" name="Right Arrow 4"/>
          <p:cNvSpPr/>
          <p:nvPr/>
        </p:nvSpPr>
        <p:spPr>
          <a:xfrm rot="2330887">
            <a:off x="2978416" y="2275816"/>
            <a:ext cx="519701" cy="150531"/>
          </a:xfrm>
          <a:prstGeom prst="rightArrow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31" name="Right Arrow 30"/>
          <p:cNvSpPr/>
          <p:nvPr/>
        </p:nvSpPr>
        <p:spPr>
          <a:xfrm rot="647374">
            <a:off x="4135753" y="2537925"/>
            <a:ext cx="421219" cy="157765"/>
          </a:xfrm>
          <a:prstGeom prst="rightArrow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33" name="Right Arrow 32"/>
          <p:cNvSpPr/>
          <p:nvPr/>
        </p:nvSpPr>
        <p:spPr>
          <a:xfrm rot="20405906">
            <a:off x="5254773" y="2343157"/>
            <a:ext cx="946082" cy="148192"/>
          </a:xfrm>
          <a:prstGeom prst="rightArrow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3433985" y="2419350"/>
            <a:ext cx="680814" cy="2760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(AMQP default)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52189" y="4164994"/>
            <a:ext cx="472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 smtClean="0"/>
              <a:t>(AMQP default)</a:t>
            </a:r>
            <a:r>
              <a:rPr lang="en-US" sz="1600" i="1" dirty="0" smtClean="0"/>
              <a:t> is a system exchange</a:t>
            </a:r>
            <a:endParaRPr lang="en-US" sz="1600" i="1" dirty="0"/>
          </a:p>
        </p:txBody>
      </p:sp>
      <p:sp>
        <p:nvSpPr>
          <p:cNvPr id="7" name="Rectangle 6"/>
          <p:cNvSpPr/>
          <p:nvPr/>
        </p:nvSpPr>
        <p:spPr>
          <a:xfrm>
            <a:off x="373380" y="971550"/>
            <a:ext cx="4572000" cy="646331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>
            <a:spAutoFit/>
          </a:bodyPr>
          <a:lstStyle/>
          <a:p>
            <a:r>
              <a:rPr lang="en-US" b="1" dirty="0"/>
              <a:t>d</a:t>
            </a:r>
            <a:r>
              <a:rPr lang="en-US" b="1" dirty="0" smtClean="0"/>
              <a:t>efault exchange</a:t>
            </a:r>
            <a:r>
              <a:rPr lang="en-US" dirty="0" smtClean="0"/>
              <a:t>: suitable </a:t>
            </a:r>
            <a:r>
              <a:rPr lang="en-US" dirty="0"/>
              <a:t>for point-to-point communication between endpoints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079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Direct exchange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1"/>
            <a:ext cx="8229600" cy="3394472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endParaRPr lang="en-US" sz="3200" dirty="0" smtClean="0"/>
          </a:p>
          <a:p>
            <a:pPr marL="457200" lvl="1" indent="0">
              <a:buNone/>
            </a:pPr>
            <a:endParaRPr lang="en-US" sz="3200" dirty="0"/>
          </a:p>
          <a:p>
            <a:pPr marL="457200" lvl="1" indent="0">
              <a:buNone/>
            </a:pPr>
            <a:endParaRPr lang="en-US" sz="3200" dirty="0" smtClean="0"/>
          </a:p>
          <a:p>
            <a:pPr marL="457200" lvl="1" indent="0">
              <a:buNone/>
            </a:pPr>
            <a:endParaRPr lang="en-US" sz="3200" dirty="0" smtClean="0"/>
          </a:p>
          <a:p>
            <a:pPr lvl="1"/>
            <a:endParaRPr lang="en-US" sz="32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990600" y="2074120"/>
            <a:ext cx="1600200" cy="685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Publisher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172200" y="3452397"/>
            <a:ext cx="1600200" cy="685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Subscriber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172200" y="1577129"/>
            <a:ext cx="1600200" cy="685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Subscriber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172200" y="2559895"/>
            <a:ext cx="1600200" cy="685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Subscriber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90600" y="2889175"/>
            <a:ext cx="1600200" cy="685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Publisher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3200400" y="2274679"/>
            <a:ext cx="2438400" cy="111212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429000" y="2793387"/>
            <a:ext cx="685800" cy="1786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chat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433985" y="3073510"/>
            <a:ext cx="685800" cy="184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log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567727" y="2559895"/>
            <a:ext cx="685800" cy="1696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general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572000" y="2844375"/>
            <a:ext cx="685800" cy="1892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error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572000" y="3105150"/>
            <a:ext cx="685800" cy="184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warning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>
            <a:stCxn id="4" idx="3"/>
            <a:endCxn id="15" idx="1"/>
          </p:cNvCxnSpPr>
          <p:nvPr/>
        </p:nvCxnSpPr>
        <p:spPr>
          <a:xfrm>
            <a:off x="2590800" y="2417020"/>
            <a:ext cx="838200" cy="46570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3" idx="3"/>
            <a:endCxn id="16" idx="1"/>
          </p:cNvCxnSpPr>
          <p:nvPr/>
        </p:nvCxnSpPr>
        <p:spPr>
          <a:xfrm flipV="1">
            <a:off x="2590800" y="3165530"/>
            <a:ext cx="843185" cy="6654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7" idx="3"/>
            <a:endCxn id="11" idx="1"/>
          </p:cNvCxnSpPr>
          <p:nvPr/>
        </p:nvCxnSpPr>
        <p:spPr>
          <a:xfrm flipV="1">
            <a:off x="5253527" y="1920029"/>
            <a:ext cx="918673" cy="72469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3" idx="3"/>
            <a:endCxn id="15" idx="1"/>
          </p:cNvCxnSpPr>
          <p:nvPr/>
        </p:nvCxnSpPr>
        <p:spPr>
          <a:xfrm flipV="1">
            <a:off x="2590800" y="2882727"/>
            <a:ext cx="838200" cy="34934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12" idx="1"/>
          </p:cNvCxnSpPr>
          <p:nvPr/>
        </p:nvCxnSpPr>
        <p:spPr>
          <a:xfrm>
            <a:off x="5257800" y="2724535"/>
            <a:ext cx="914400" cy="17826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9" idx="1"/>
          </p:cNvCxnSpPr>
          <p:nvPr/>
        </p:nvCxnSpPr>
        <p:spPr>
          <a:xfrm>
            <a:off x="5231450" y="2978306"/>
            <a:ext cx="940750" cy="81699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8" idx="3"/>
            <a:endCxn id="11" idx="1"/>
          </p:cNvCxnSpPr>
          <p:nvPr/>
        </p:nvCxnSpPr>
        <p:spPr>
          <a:xfrm flipV="1">
            <a:off x="5257800" y="1920029"/>
            <a:ext cx="914400" cy="101898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5" idx="3"/>
            <a:endCxn id="17" idx="1"/>
          </p:cNvCxnSpPr>
          <p:nvPr/>
        </p:nvCxnSpPr>
        <p:spPr>
          <a:xfrm flipV="1">
            <a:off x="4114800" y="2644719"/>
            <a:ext cx="452927" cy="238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6" idx="3"/>
            <a:endCxn id="18" idx="1"/>
          </p:cNvCxnSpPr>
          <p:nvPr/>
        </p:nvCxnSpPr>
        <p:spPr>
          <a:xfrm flipV="1">
            <a:off x="4119785" y="2939018"/>
            <a:ext cx="452215" cy="22651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6" idx="3"/>
            <a:endCxn id="19" idx="1"/>
          </p:cNvCxnSpPr>
          <p:nvPr/>
        </p:nvCxnSpPr>
        <p:spPr>
          <a:xfrm>
            <a:off x="4119785" y="3165530"/>
            <a:ext cx="452215" cy="316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4114800" y="2325529"/>
            <a:ext cx="836776" cy="24622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b="1" dirty="0" err="1" smtClean="0">
                <a:solidFill>
                  <a:srgbClr val="0070C0"/>
                </a:solidFill>
              </a:rPr>
              <a:t>b_general</a:t>
            </a:r>
            <a:endParaRPr lang="en-US" sz="1000" b="1" dirty="0">
              <a:solidFill>
                <a:srgbClr val="0070C0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1790701" y="1733550"/>
            <a:ext cx="1229359" cy="5124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0070C0"/>
                </a:solidFill>
              </a:rPr>
              <a:t>e</a:t>
            </a:r>
            <a:r>
              <a:rPr lang="en-US" sz="1100" dirty="0" smtClean="0">
                <a:solidFill>
                  <a:srgbClr val="0070C0"/>
                </a:solidFill>
              </a:rPr>
              <a:t>xchange=“chat”</a:t>
            </a:r>
          </a:p>
          <a:p>
            <a:pPr algn="ctr"/>
            <a:r>
              <a:rPr lang="en-US" sz="1100" dirty="0" smtClean="0">
                <a:solidFill>
                  <a:srgbClr val="0070C0"/>
                </a:solidFill>
              </a:rPr>
              <a:t>key=“</a:t>
            </a:r>
            <a:r>
              <a:rPr lang="en-US" sz="1100" dirty="0" err="1" smtClean="0">
                <a:solidFill>
                  <a:srgbClr val="0070C0"/>
                </a:solidFill>
              </a:rPr>
              <a:t>b_general</a:t>
            </a:r>
            <a:r>
              <a:rPr lang="en-US" sz="1100" dirty="0" smtClean="0">
                <a:solidFill>
                  <a:srgbClr val="0070C0"/>
                </a:solidFill>
              </a:rPr>
              <a:t>”</a:t>
            </a:r>
            <a:br>
              <a:rPr lang="en-US" sz="1100" dirty="0" smtClean="0">
                <a:solidFill>
                  <a:srgbClr val="0070C0"/>
                </a:solidFill>
              </a:rPr>
            </a:br>
            <a:r>
              <a:rPr lang="en-US" sz="1100" dirty="0" smtClean="0">
                <a:solidFill>
                  <a:srgbClr val="0070C0"/>
                </a:solidFill>
              </a:rPr>
              <a:t>payload=“XYZ”</a:t>
            </a:r>
            <a:endParaRPr lang="en-US" sz="1100" dirty="0">
              <a:solidFill>
                <a:srgbClr val="0070C0"/>
              </a:solidFill>
            </a:endParaRPr>
          </a:p>
        </p:txBody>
      </p:sp>
      <p:sp>
        <p:nvSpPr>
          <p:cNvPr id="5" name="Right Arrow 4"/>
          <p:cNvSpPr/>
          <p:nvPr/>
        </p:nvSpPr>
        <p:spPr>
          <a:xfrm rot="2857938">
            <a:off x="2739036" y="2466528"/>
            <a:ext cx="807896" cy="139054"/>
          </a:xfrm>
          <a:prstGeom prst="rightArrow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3433985" y="2401014"/>
            <a:ext cx="680814" cy="3231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(AMQP default)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" name="Right Arrow 35"/>
          <p:cNvSpPr/>
          <p:nvPr/>
        </p:nvSpPr>
        <p:spPr>
          <a:xfrm rot="19918631">
            <a:off x="4129813" y="2755816"/>
            <a:ext cx="447658" cy="131711"/>
          </a:xfrm>
          <a:prstGeom prst="rightArrow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9" name="Right Arrow 38"/>
          <p:cNvSpPr/>
          <p:nvPr/>
        </p:nvSpPr>
        <p:spPr>
          <a:xfrm rot="19182774">
            <a:off x="5075793" y="2158029"/>
            <a:ext cx="1187489" cy="127366"/>
          </a:xfrm>
          <a:prstGeom prst="rightArrow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52189" y="4138196"/>
            <a:ext cx="472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 smtClean="0"/>
              <a:t>chat </a:t>
            </a:r>
            <a:r>
              <a:rPr lang="en-US" sz="1600" i="1" dirty="0" smtClean="0"/>
              <a:t>is defined as a direct exchange upon creation</a:t>
            </a:r>
            <a:endParaRPr lang="en-US" sz="1600" i="1" dirty="0"/>
          </a:p>
        </p:txBody>
      </p:sp>
      <p:sp>
        <p:nvSpPr>
          <p:cNvPr id="33" name="Rectangle 32"/>
          <p:cNvSpPr/>
          <p:nvPr/>
        </p:nvSpPr>
        <p:spPr>
          <a:xfrm>
            <a:off x="373380" y="971550"/>
            <a:ext cx="4572000" cy="646331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>
            <a:spAutoFit/>
          </a:bodyPr>
          <a:lstStyle/>
          <a:p>
            <a:r>
              <a:rPr lang="en-US" b="1" dirty="0"/>
              <a:t>d</a:t>
            </a:r>
            <a:r>
              <a:rPr lang="en-US" b="1" dirty="0" smtClean="0"/>
              <a:t>irect exchange</a:t>
            </a:r>
            <a:r>
              <a:rPr lang="en-US" dirty="0" smtClean="0"/>
              <a:t>: suitable </a:t>
            </a:r>
            <a:r>
              <a:rPr lang="en-US" dirty="0"/>
              <a:t>for point-to-point communication between endpoints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691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286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Who am I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1"/>
            <a:ext cx="8229600" cy="322302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sz="3000" dirty="0" smtClean="0"/>
          </a:p>
          <a:p>
            <a:pPr marL="0" indent="0">
              <a:buNone/>
            </a:pPr>
            <a:r>
              <a:rPr lang="en-US" sz="3000" dirty="0"/>
              <a:t>Software consultant </a:t>
            </a:r>
            <a:r>
              <a:rPr lang="en-US" sz="3000" dirty="0" smtClean="0"/>
              <a:t>(</a:t>
            </a:r>
            <a:r>
              <a:rPr lang="en-US" sz="3000" dirty="0" err="1" smtClean="0"/>
              <a:t>CoffeeCupConsulting</a:t>
            </a:r>
            <a:r>
              <a:rPr lang="en-US" sz="3000" dirty="0" smtClean="0"/>
              <a:t>)</a:t>
            </a:r>
            <a:endParaRPr lang="en-US" sz="3000" dirty="0"/>
          </a:p>
          <a:p>
            <a:pPr marL="0" indent="0">
              <a:buNone/>
            </a:pPr>
            <a:endParaRPr lang="en-US" sz="3000" dirty="0" smtClean="0"/>
          </a:p>
          <a:p>
            <a:pPr marL="0" indent="0">
              <a:buNone/>
            </a:pPr>
            <a:r>
              <a:rPr lang="en-US" sz="3000" dirty="0" smtClean="0"/>
              <a:t>BG JUG board member (</a:t>
            </a:r>
            <a:r>
              <a:rPr lang="en-US" sz="3000" dirty="0" smtClean="0">
                <a:hlinkClick r:id="rId2"/>
              </a:rPr>
              <a:t>http://jug.bg</a:t>
            </a:r>
            <a:r>
              <a:rPr lang="en-US" sz="3000" dirty="0" smtClean="0"/>
              <a:t>)</a:t>
            </a:r>
          </a:p>
          <a:p>
            <a:pPr marL="0" indent="0">
              <a:buNone/>
            </a:pPr>
            <a:endParaRPr lang="en-US" sz="3000" dirty="0" smtClean="0"/>
          </a:p>
          <a:p>
            <a:pPr marL="0" indent="0">
              <a:buNone/>
            </a:pPr>
            <a:r>
              <a:rPr lang="en-US" sz="3000" dirty="0" err="1" smtClean="0"/>
              <a:t>OpenJDK</a:t>
            </a:r>
            <a:r>
              <a:rPr lang="en-US" sz="3000" dirty="0" smtClean="0"/>
              <a:t> and Oracle RDBMS enthusiast</a:t>
            </a:r>
          </a:p>
          <a:p>
            <a:pPr marL="0" indent="0">
              <a:buNone/>
            </a:pPr>
            <a:endParaRPr lang="en-US" sz="3000" dirty="0"/>
          </a:p>
          <a:p>
            <a:pPr marL="0" indent="0">
              <a:buNone/>
            </a:pPr>
            <a:r>
              <a:rPr lang="en-US" sz="3000" dirty="0" smtClean="0"/>
              <a:t>Twitter: @</a:t>
            </a:r>
            <a:r>
              <a:rPr lang="en-US" sz="3000" dirty="0" err="1" smtClean="0"/>
              <a:t>martin_fmi</a:t>
            </a:r>
            <a:endParaRPr lang="en-US" sz="3000" dirty="0" smtClean="0"/>
          </a:p>
        </p:txBody>
      </p:sp>
      <p:pic>
        <p:nvPicPr>
          <p:cNvPr id="4" name="Picture 2" descr="http://java-bg.org/wp-content/uploads/2015/01/BGJUG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2266950"/>
            <a:ext cx="762000" cy="528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238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/>
              <a:t>Fanout</a:t>
            </a:r>
            <a:r>
              <a:rPr lang="en-US" sz="4000" dirty="0" smtClean="0"/>
              <a:t> exchange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lvl="1" indent="0">
              <a:buNone/>
            </a:pPr>
            <a:endParaRPr lang="en-US" sz="3200" dirty="0" smtClean="0"/>
          </a:p>
          <a:p>
            <a:pPr marL="457200" lvl="1" indent="0">
              <a:buNone/>
            </a:pPr>
            <a:endParaRPr lang="en-US" sz="3200" dirty="0"/>
          </a:p>
          <a:p>
            <a:pPr marL="457200" lvl="1" indent="0">
              <a:buNone/>
            </a:pPr>
            <a:endParaRPr lang="en-US" sz="3200" dirty="0" smtClean="0"/>
          </a:p>
          <a:p>
            <a:pPr marL="457200" lvl="1" indent="0">
              <a:buNone/>
            </a:pPr>
            <a:endParaRPr lang="en-US" sz="3200" dirty="0" smtClean="0"/>
          </a:p>
          <a:p>
            <a:pPr lvl="1"/>
            <a:endParaRPr lang="en-US" sz="32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990600" y="2150320"/>
            <a:ext cx="1600200" cy="685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Publisher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172200" y="3528597"/>
            <a:ext cx="1600200" cy="685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Subscriber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172200" y="1653329"/>
            <a:ext cx="1600200" cy="685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Subscriber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172200" y="2636095"/>
            <a:ext cx="1600200" cy="685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Subscriber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90600" y="2965375"/>
            <a:ext cx="1600200" cy="685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Publisher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3200400" y="2350879"/>
            <a:ext cx="2438400" cy="111212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505200" y="2857048"/>
            <a:ext cx="685800" cy="1962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chat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510185" y="3142531"/>
            <a:ext cx="685800" cy="1582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log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643927" y="2495550"/>
            <a:ext cx="685800" cy="233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general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648200" y="2844191"/>
            <a:ext cx="685800" cy="1740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error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648200" y="3142120"/>
            <a:ext cx="685800" cy="1916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warning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>
            <a:stCxn id="4" idx="3"/>
            <a:endCxn id="15" idx="1"/>
          </p:cNvCxnSpPr>
          <p:nvPr/>
        </p:nvCxnSpPr>
        <p:spPr>
          <a:xfrm>
            <a:off x="2590800" y="2493220"/>
            <a:ext cx="914400" cy="46193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3" idx="3"/>
            <a:endCxn id="16" idx="1"/>
          </p:cNvCxnSpPr>
          <p:nvPr/>
        </p:nvCxnSpPr>
        <p:spPr>
          <a:xfrm flipV="1">
            <a:off x="2590800" y="3221637"/>
            <a:ext cx="919385" cy="8663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7" idx="3"/>
            <a:endCxn id="11" idx="1"/>
          </p:cNvCxnSpPr>
          <p:nvPr/>
        </p:nvCxnSpPr>
        <p:spPr>
          <a:xfrm flipV="1">
            <a:off x="5329727" y="1996229"/>
            <a:ext cx="842473" cy="6162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3" idx="3"/>
            <a:endCxn id="15" idx="1"/>
          </p:cNvCxnSpPr>
          <p:nvPr/>
        </p:nvCxnSpPr>
        <p:spPr>
          <a:xfrm flipV="1">
            <a:off x="2590800" y="2955157"/>
            <a:ext cx="914400" cy="35311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12" idx="1"/>
          </p:cNvCxnSpPr>
          <p:nvPr/>
        </p:nvCxnSpPr>
        <p:spPr>
          <a:xfrm>
            <a:off x="5257800" y="2800735"/>
            <a:ext cx="914400" cy="17826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9" idx="3"/>
            <a:endCxn id="9" idx="1"/>
          </p:cNvCxnSpPr>
          <p:nvPr/>
        </p:nvCxnSpPr>
        <p:spPr>
          <a:xfrm>
            <a:off x="5334000" y="3237935"/>
            <a:ext cx="838200" cy="63356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8" idx="3"/>
            <a:endCxn id="11" idx="1"/>
          </p:cNvCxnSpPr>
          <p:nvPr/>
        </p:nvCxnSpPr>
        <p:spPr>
          <a:xfrm flipV="1">
            <a:off x="5334000" y="1996229"/>
            <a:ext cx="838200" cy="93499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5" idx="3"/>
            <a:endCxn id="17" idx="1"/>
          </p:cNvCxnSpPr>
          <p:nvPr/>
        </p:nvCxnSpPr>
        <p:spPr>
          <a:xfrm flipV="1">
            <a:off x="4191000" y="2612454"/>
            <a:ext cx="452927" cy="34270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4195986" y="2893998"/>
            <a:ext cx="447941" cy="248534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19" idx="1"/>
          </p:cNvCxnSpPr>
          <p:nvPr/>
        </p:nvCxnSpPr>
        <p:spPr>
          <a:xfrm flipV="1">
            <a:off x="4195986" y="3237935"/>
            <a:ext cx="452214" cy="312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>
          <a:xfrm>
            <a:off x="1790701" y="1809750"/>
            <a:ext cx="1229359" cy="5124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0070C0"/>
                </a:solidFill>
              </a:rPr>
              <a:t>e</a:t>
            </a:r>
            <a:r>
              <a:rPr lang="en-US" sz="1100" dirty="0" smtClean="0">
                <a:solidFill>
                  <a:srgbClr val="0070C0"/>
                </a:solidFill>
              </a:rPr>
              <a:t>xchange=“log”</a:t>
            </a:r>
          </a:p>
          <a:p>
            <a:pPr algn="ctr"/>
            <a:r>
              <a:rPr lang="en-US" sz="1100" dirty="0" smtClean="0">
                <a:solidFill>
                  <a:srgbClr val="0070C0"/>
                </a:solidFill>
              </a:rPr>
              <a:t>key=“”</a:t>
            </a:r>
            <a:br>
              <a:rPr lang="en-US" sz="1100" dirty="0" smtClean="0">
                <a:solidFill>
                  <a:srgbClr val="0070C0"/>
                </a:solidFill>
              </a:rPr>
            </a:br>
            <a:r>
              <a:rPr lang="en-US" sz="1100" dirty="0" smtClean="0">
                <a:solidFill>
                  <a:srgbClr val="0070C0"/>
                </a:solidFill>
              </a:rPr>
              <a:t>payload=“XYZ”</a:t>
            </a:r>
            <a:endParaRPr lang="en-US" sz="1100" dirty="0">
              <a:solidFill>
                <a:srgbClr val="0070C0"/>
              </a:solidFill>
            </a:endParaRPr>
          </a:p>
        </p:txBody>
      </p:sp>
      <p:sp>
        <p:nvSpPr>
          <p:cNvPr id="5" name="Right Arrow 4"/>
          <p:cNvSpPr/>
          <p:nvPr/>
        </p:nvSpPr>
        <p:spPr>
          <a:xfrm rot="3444417">
            <a:off x="2625836" y="2719341"/>
            <a:ext cx="1080214" cy="126535"/>
          </a:xfrm>
          <a:prstGeom prst="rightArrow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3510185" y="2495550"/>
            <a:ext cx="680814" cy="2760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(AMQP default)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" name="Right Arrow 35"/>
          <p:cNvSpPr/>
          <p:nvPr/>
        </p:nvSpPr>
        <p:spPr>
          <a:xfrm rot="20177174">
            <a:off x="4229643" y="2987411"/>
            <a:ext cx="447658" cy="131711"/>
          </a:xfrm>
          <a:prstGeom prst="rightArrow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39" name="Right Arrow 38"/>
          <p:cNvSpPr/>
          <p:nvPr/>
        </p:nvSpPr>
        <p:spPr>
          <a:xfrm rot="1546372">
            <a:off x="5232036" y="3435336"/>
            <a:ext cx="961031" cy="138896"/>
          </a:xfrm>
          <a:prstGeom prst="rightArrow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52189" y="4214396"/>
            <a:ext cx="472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 smtClean="0"/>
              <a:t>log </a:t>
            </a:r>
            <a:r>
              <a:rPr lang="en-US" sz="1600" i="1" dirty="0" smtClean="0"/>
              <a:t>is defined as a </a:t>
            </a:r>
            <a:r>
              <a:rPr lang="en-US" sz="1600" i="1" dirty="0" err="1" smtClean="0"/>
              <a:t>fanout</a:t>
            </a:r>
            <a:r>
              <a:rPr lang="en-US" sz="1600" i="1" dirty="0" smtClean="0"/>
              <a:t> exchange upon creation</a:t>
            </a:r>
            <a:endParaRPr lang="en-US" sz="1600" i="1" dirty="0"/>
          </a:p>
        </p:txBody>
      </p:sp>
      <p:sp>
        <p:nvSpPr>
          <p:cNvPr id="33" name="Right Arrow 32"/>
          <p:cNvSpPr/>
          <p:nvPr/>
        </p:nvSpPr>
        <p:spPr>
          <a:xfrm rot="185273">
            <a:off x="4240772" y="3122593"/>
            <a:ext cx="399057" cy="122160"/>
          </a:xfrm>
          <a:prstGeom prst="rightArrow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34" name="Right Arrow 33"/>
          <p:cNvSpPr/>
          <p:nvPr/>
        </p:nvSpPr>
        <p:spPr>
          <a:xfrm>
            <a:off x="5271548" y="2763786"/>
            <a:ext cx="900652" cy="135670"/>
          </a:xfrm>
          <a:prstGeom prst="rightArrow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42" name="Right Arrow 41"/>
          <p:cNvSpPr/>
          <p:nvPr/>
        </p:nvSpPr>
        <p:spPr>
          <a:xfrm rot="19822975">
            <a:off x="5242390" y="2299406"/>
            <a:ext cx="962232" cy="136382"/>
          </a:xfrm>
          <a:prstGeom prst="rightArrow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73380" y="971550"/>
            <a:ext cx="4572000" cy="646331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>
            <a:spAutoFit/>
          </a:bodyPr>
          <a:lstStyle/>
          <a:p>
            <a:r>
              <a:rPr lang="en-US" b="1" dirty="0" err="1"/>
              <a:t>f</a:t>
            </a:r>
            <a:r>
              <a:rPr lang="en-US" b="1" dirty="0" err="1" smtClean="0"/>
              <a:t>anout</a:t>
            </a:r>
            <a:r>
              <a:rPr lang="en-US" b="1" dirty="0" smtClean="0"/>
              <a:t> exchange</a:t>
            </a:r>
            <a:r>
              <a:rPr lang="en-US" dirty="0" smtClean="0"/>
              <a:t>: suitable </a:t>
            </a:r>
            <a:r>
              <a:rPr lang="en-US" dirty="0"/>
              <a:t>for </a:t>
            </a:r>
            <a:r>
              <a:rPr lang="en-US" dirty="0" smtClean="0"/>
              <a:t>broadcast type of communication between endpoints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062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Topic exchange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34678"/>
            <a:ext cx="8229600" cy="3394472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endParaRPr lang="en-US" sz="3200" dirty="0" smtClean="0"/>
          </a:p>
          <a:p>
            <a:pPr marL="457200" lvl="1" indent="0">
              <a:buNone/>
            </a:pPr>
            <a:endParaRPr lang="en-US" sz="3200" dirty="0"/>
          </a:p>
          <a:p>
            <a:pPr marL="457200" lvl="1" indent="0">
              <a:buNone/>
            </a:pPr>
            <a:endParaRPr lang="en-US" sz="3200" dirty="0" smtClean="0"/>
          </a:p>
          <a:p>
            <a:pPr marL="457200" lvl="1" indent="0">
              <a:buNone/>
            </a:pPr>
            <a:endParaRPr lang="en-US" sz="3200" dirty="0" smtClean="0"/>
          </a:p>
          <a:p>
            <a:pPr lvl="1"/>
            <a:endParaRPr lang="en-US" sz="32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990600" y="2108647"/>
            <a:ext cx="1600200" cy="685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Publisher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172200" y="3486924"/>
            <a:ext cx="1600200" cy="685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Subscriber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172200" y="1611656"/>
            <a:ext cx="1600200" cy="685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Subscriber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172200" y="2594422"/>
            <a:ext cx="1600200" cy="685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Subscriber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90600" y="2923702"/>
            <a:ext cx="1600200" cy="685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Publisher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3200400" y="2309206"/>
            <a:ext cx="2438400" cy="117771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429000" y="2722113"/>
            <a:ext cx="685800" cy="1759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chat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429000" y="3105150"/>
            <a:ext cx="685800" cy="1664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log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567727" y="2451548"/>
            <a:ext cx="997697" cy="1414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general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572000" y="2695865"/>
            <a:ext cx="993425" cy="1276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error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572000" y="2952750"/>
            <a:ext cx="993424" cy="1295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</a:rPr>
              <a:t>warn.server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>
            <a:stCxn id="4" idx="3"/>
            <a:endCxn id="15" idx="1"/>
          </p:cNvCxnSpPr>
          <p:nvPr/>
        </p:nvCxnSpPr>
        <p:spPr>
          <a:xfrm>
            <a:off x="2590800" y="2451547"/>
            <a:ext cx="838200" cy="35854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3" idx="3"/>
            <a:endCxn id="16" idx="1"/>
          </p:cNvCxnSpPr>
          <p:nvPr/>
        </p:nvCxnSpPr>
        <p:spPr>
          <a:xfrm flipV="1">
            <a:off x="2590800" y="3188386"/>
            <a:ext cx="838200" cy="782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7" idx="3"/>
            <a:endCxn id="11" idx="1"/>
          </p:cNvCxnSpPr>
          <p:nvPr/>
        </p:nvCxnSpPr>
        <p:spPr>
          <a:xfrm flipV="1">
            <a:off x="5565424" y="1954556"/>
            <a:ext cx="606776" cy="5677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3" idx="3"/>
            <a:endCxn id="15" idx="1"/>
          </p:cNvCxnSpPr>
          <p:nvPr/>
        </p:nvCxnSpPr>
        <p:spPr>
          <a:xfrm flipV="1">
            <a:off x="2590800" y="2810089"/>
            <a:ext cx="838200" cy="45651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4" idx="1"/>
            <a:endCxn id="12" idx="1"/>
          </p:cNvCxnSpPr>
          <p:nvPr/>
        </p:nvCxnSpPr>
        <p:spPr>
          <a:xfrm>
            <a:off x="5565424" y="2789948"/>
            <a:ext cx="606776" cy="14737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9" idx="1"/>
          </p:cNvCxnSpPr>
          <p:nvPr/>
        </p:nvCxnSpPr>
        <p:spPr>
          <a:xfrm>
            <a:off x="5576590" y="3023066"/>
            <a:ext cx="595611" cy="80675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8" idx="3"/>
            <a:endCxn id="11" idx="1"/>
          </p:cNvCxnSpPr>
          <p:nvPr/>
        </p:nvCxnSpPr>
        <p:spPr>
          <a:xfrm flipV="1">
            <a:off x="5565424" y="1954556"/>
            <a:ext cx="606776" cy="8051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5" idx="3"/>
            <a:endCxn id="17" idx="1"/>
          </p:cNvCxnSpPr>
          <p:nvPr/>
        </p:nvCxnSpPr>
        <p:spPr>
          <a:xfrm flipV="1">
            <a:off x="4114800" y="2522297"/>
            <a:ext cx="452927" cy="28779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4119786" y="2759062"/>
            <a:ext cx="447941" cy="891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4114800" y="2848192"/>
            <a:ext cx="452926" cy="14654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>
          <a:xfrm>
            <a:off x="1790701" y="1733550"/>
            <a:ext cx="1229359" cy="54696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0070C0"/>
                </a:solidFill>
              </a:rPr>
              <a:t>e</a:t>
            </a:r>
            <a:r>
              <a:rPr lang="en-US" sz="1100" dirty="0" smtClean="0">
                <a:solidFill>
                  <a:srgbClr val="0070C0"/>
                </a:solidFill>
              </a:rPr>
              <a:t>xchange=“log”</a:t>
            </a:r>
          </a:p>
          <a:p>
            <a:pPr algn="ctr"/>
            <a:r>
              <a:rPr lang="en-US" sz="1100" dirty="0" smtClean="0">
                <a:solidFill>
                  <a:srgbClr val="0070C0"/>
                </a:solidFill>
              </a:rPr>
              <a:t>key=“warning.#”</a:t>
            </a:r>
            <a:br>
              <a:rPr lang="en-US" sz="1100" dirty="0" smtClean="0">
                <a:solidFill>
                  <a:srgbClr val="0070C0"/>
                </a:solidFill>
              </a:rPr>
            </a:br>
            <a:r>
              <a:rPr lang="en-US" sz="1100" dirty="0" smtClean="0">
                <a:solidFill>
                  <a:srgbClr val="0070C0"/>
                </a:solidFill>
              </a:rPr>
              <a:t>payload=“XYZ”</a:t>
            </a:r>
            <a:endParaRPr lang="en-US" sz="1100" dirty="0">
              <a:solidFill>
                <a:srgbClr val="0070C0"/>
              </a:solidFill>
            </a:endParaRPr>
          </a:p>
        </p:txBody>
      </p:sp>
      <p:sp>
        <p:nvSpPr>
          <p:cNvPr id="5" name="Right Arrow 4"/>
          <p:cNvSpPr/>
          <p:nvPr/>
        </p:nvSpPr>
        <p:spPr>
          <a:xfrm rot="3146153">
            <a:off x="2634191" y="2610459"/>
            <a:ext cx="1091799" cy="172837"/>
          </a:xfrm>
          <a:prstGeom prst="rightArrow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3433985" y="2357134"/>
            <a:ext cx="680814" cy="2795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(AMQP default)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" name="Right Arrow 35"/>
          <p:cNvSpPr/>
          <p:nvPr/>
        </p:nvSpPr>
        <p:spPr>
          <a:xfrm>
            <a:off x="4114799" y="3102199"/>
            <a:ext cx="447658" cy="131711"/>
          </a:xfrm>
          <a:prstGeom prst="rightArrow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52189" y="4172723"/>
            <a:ext cx="472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 smtClean="0"/>
              <a:t>log </a:t>
            </a:r>
            <a:r>
              <a:rPr lang="en-US" sz="1600" i="1" dirty="0" smtClean="0"/>
              <a:t>is defined as a topic exchange upon creation</a:t>
            </a:r>
            <a:endParaRPr lang="en-US" sz="1600" i="1" dirty="0"/>
          </a:p>
        </p:txBody>
      </p:sp>
      <p:sp>
        <p:nvSpPr>
          <p:cNvPr id="33" name="Right Arrow 32"/>
          <p:cNvSpPr/>
          <p:nvPr/>
        </p:nvSpPr>
        <p:spPr>
          <a:xfrm rot="20988255">
            <a:off x="4131784" y="3011058"/>
            <a:ext cx="447658" cy="131711"/>
          </a:xfrm>
          <a:prstGeom prst="rightArrow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34" name="Right Arrow 33"/>
          <p:cNvSpPr/>
          <p:nvPr/>
        </p:nvSpPr>
        <p:spPr>
          <a:xfrm>
            <a:off x="5565424" y="2722113"/>
            <a:ext cx="583574" cy="135670"/>
          </a:xfrm>
          <a:prstGeom prst="rightArrow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42" name="Right Arrow 41"/>
          <p:cNvSpPr/>
          <p:nvPr/>
        </p:nvSpPr>
        <p:spPr>
          <a:xfrm rot="19178479" flipV="1">
            <a:off x="5503147" y="2172440"/>
            <a:ext cx="716042" cy="117307"/>
          </a:xfrm>
          <a:prstGeom prst="rightArrow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4572000" y="3138354"/>
            <a:ext cx="993424" cy="1295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</a:rPr>
              <a:t>w</a:t>
            </a:r>
            <a:r>
              <a:rPr lang="en-US" sz="1000" dirty="0" err="1" smtClean="0">
                <a:solidFill>
                  <a:schemeClr val="tx1"/>
                </a:solidFill>
              </a:rPr>
              <a:t>arn.client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1" name="Straight Arrow Connector 50"/>
          <p:cNvCxnSpPr>
            <a:stCxn id="49" idx="3"/>
            <a:endCxn id="9" idx="1"/>
          </p:cNvCxnSpPr>
          <p:nvPr/>
        </p:nvCxnSpPr>
        <p:spPr>
          <a:xfrm>
            <a:off x="5565424" y="3203115"/>
            <a:ext cx="606776" cy="62670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434189" y="3239929"/>
            <a:ext cx="11378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err="1" smtClean="0">
                <a:solidFill>
                  <a:srgbClr val="0070C0"/>
                </a:solidFill>
              </a:rPr>
              <a:t>warning.server</a:t>
            </a:r>
            <a:endParaRPr lang="en-US" sz="1000" b="1" dirty="0">
              <a:solidFill>
                <a:srgbClr val="0070C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434189" y="2858929"/>
            <a:ext cx="11378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err="1" smtClean="0">
                <a:solidFill>
                  <a:srgbClr val="0070C0"/>
                </a:solidFill>
              </a:rPr>
              <a:t>warning.client</a:t>
            </a:r>
            <a:endParaRPr lang="en-US" sz="1000" b="1" dirty="0">
              <a:solidFill>
                <a:srgbClr val="0070C0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373380" y="971550"/>
            <a:ext cx="4572000" cy="646331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>
            <a:spAutoFit/>
          </a:bodyPr>
          <a:lstStyle/>
          <a:p>
            <a:r>
              <a:rPr lang="en-US" b="1" dirty="0"/>
              <a:t>t</a:t>
            </a:r>
            <a:r>
              <a:rPr lang="en-US" b="1" dirty="0" smtClean="0"/>
              <a:t>opic exchange</a:t>
            </a:r>
            <a:r>
              <a:rPr lang="en-US" dirty="0" smtClean="0"/>
              <a:t>: suitable </a:t>
            </a:r>
            <a:r>
              <a:rPr lang="en-US" dirty="0"/>
              <a:t>for </a:t>
            </a:r>
            <a:r>
              <a:rPr lang="en-US" dirty="0" smtClean="0"/>
              <a:t>multicast type of communication between endpoints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256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/>
            <a:r>
              <a:rPr lang="en-US" sz="4000" dirty="0" err="1"/>
              <a:t>RabbitMQ</a:t>
            </a:r>
            <a:r>
              <a:rPr lang="en-US" sz="4000" dirty="0"/>
              <a:t> </a:t>
            </a:r>
            <a:r>
              <a:rPr lang="en-US" sz="4000" dirty="0" smtClean="0"/>
              <a:t>clustering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600" dirty="0" smtClean="0"/>
          </a:p>
          <a:p>
            <a:r>
              <a:rPr lang="en-US" sz="2600" dirty="0" smtClean="0"/>
              <a:t>Default clustering mechanism provides scalability in terms of queues rather than high availability</a:t>
            </a:r>
          </a:p>
          <a:p>
            <a:endParaRPr lang="en-US" sz="2600" dirty="0"/>
          </a:p>
          <a:p>
            <a:r>
              <a:rPr lang="en-US" sz="2600" dirty="0" smtClean="0"/>
              <a:t>Mirrored queues are an extension to the default clustering mechanism that can be used to establish high availability at the broker level</a:t>
            </a:r>
          </a:p>
          <a:p>
            <a:pPr marL="0" indent="0">
              <a:buNone/>
            </a:pP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421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000250"/>
            <a:ext cx="8229600" cy="857250"/>
          </a:xfrm>
        </p:spPr>
        <p:txBody>
          <a:bodyPr>
            <a:normAutofit/>
          </a:bodyPr>
          <a:lstStyle/>
          <a:p>
            <a:pPr lvl="0"/>
            <a:r>
              <a:rPr lang="en-US" dirty="0" err="1" smtClean="0"/>
              <a:t>RabbitMQ</a:t>
            </a:r>
            <a:r>
              <a:rPr lang="en-US" dirty="0" smtClean="0"/>
              <a:t> Overview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33400" y="240030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200" dirty="0" smtClean="0"/>
              <a:t>(demo)</a:t>
            </a:r>
            <a:endParaRPr lang="en-US" sz="2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098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/>
            <a:r>
              <a:rPr lang="en-US" sz="4000" dirty="0"/>
              <a:t>Spring </a:t>
            </a:r>
            <a:r>
              <a:rPr lang="en-US" sz="4000" dirty="0" err="1"/>
              <a:t>RabbitMQ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3000" dirty="0"/>
          </a:p>
          <a:p>
            <a:r>
              <a:rPr lang="en-US" sz="2600" dirty="0" smtClean="0"/>
              <a:t>The Spring Framework provides support for </a:t>
            </a:r>
            <a:r>
              <a:rPr lang="en-US" sz="2600" dirty="0" err="1" smtClean="0"/>
              <a:t>RabbitMQ</a:t>
            </a:r>
            <a:r>
              <a:rPr lang="en-US" sz="2600" dirty="0" smtClean="0"/>
              <a:t> </a:t>
            </a:r>
            <a:r>
              <a:rPr lang="en-US" sz="2600" dirty="0"/>
              <a:t> </a:t>
            </a:r>
            <a:r>
              <a:rPr lang="en-US" sz="2600" dirty="0" smtClean="0"/>
              <a:t>by means of:</a:t>
            </a:r>
            <a:endParaRPr lang="en-US" sz="3000" dirty="0"/>
          </a:p>
          <a:p>
            <a:pPr lvl="1"/>
            <a:r>
              <a:rPr lang="en-US" sz="2200" dirty="0" smtClean="0"/>
              <a:t>The Spring AMQP framework</a:t>
            </a:r>
          </a:p>
          <a:p>
            <a:pPr lvl="1"/>
            <a:r>
              <a:rPr lang="en-US" sz="2200" dirty="0" smtClean="0"/>
              <a:t>The Spring Integration framework</a:t>
            </a:r>
            <a:endParaRPr lang="en-US" sz="2200" dirty="0"/>
          </a:p>
          <a:p>
            <a:pPr lvl="1"/>
            <a:r>
              <a:rPr lang="en-US" sz="2200" dirty="0" smtClean="0"/>
              <a:t>The Spring </a:t>
            </a:r>
            <a:r>
              <a:rPr lang="en-US" sz="2200" dirty="0"/>
              <a:t>XD </a:t>
            </a:r>
            <a:r>
              <a:rPr lang="en-US" sz="2200" dirty="0" smtClean="0"/>
              <a:t>framework</a:t>
            </a:r>
            <a:endParaRPr lang="bg-BG" sz="2200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174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/>
            <a:r>
              <a:rPr lang="en-US" sz="4000" dirty="0"/>
              <a:t>Spring </a:t>
            </a:r>
            <a:r>
              <a:rPr lang="en-US" sz="4000" dirty="0" smtClean="0"/>
              <a:t>AMQP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sz="3000" dirty="0" smtClean="0"/>
          </a:p>
          <a:p>
            <a:r>
              <a:rPr lang="en-US" sz="3000" dirty="0" smtClean="0"/>
              <a:t>Provides </a:t>
            </a:r>
            <a:r>
              <a:rPr lang="en-US" sz="3000" dirty="0" err="1" smtClean="0"/>
              <a:t>RabbitMQ</a:t>
            </a:r>
            <a:r>
              <a:rPr lang="en-US" sz="3000" dirty="0" smtClean="0"/>
              <a:t> utilities such as:</a:t>
            </a:r>
          </a:p>
          <a:p>
            <a:endParaRPr lang="en-US" sz="3000" dirty="0"/>
          </a:p>
          <a:p>
            <a:pPr lvl="1"/>
            <a:r>
              <a:rPr lang="en-US" sz="2000" dirty="0" smtClean="0"/>
              <a:t>the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RabbitAdmin</a:t>
            </a:r>
            <a:r>
              <a:rPr lang="en-US" sz="2000" dirty="0" smtClean="0"/>
              <a:t> </a:t>
            </a:r>
            <a:r>
              <a:rPr lang="en-US" sz="2000" dirty="0"/>
              <a:t>class for automatically declaring queues, exchanges and bindings</a:t>
            </a:r>
          </a:p>
          <a:p>
            <a:pPr lvl="1"/>
            <a:endParaRPr lang="en-US" sz="2000" dirty="0" smtClean="0"/>
          </a:p>
          <a:p>
            <a:pPr lvl="1"/>
            <a:r>
              <a:rPr lang="en-US" sz="2000" dirty="0" smtClean="0"/>
              <a:t>Listener containers </a:t>
            </a:r>
            <a:r>
              <a:rPr lang="en-US" sz="2000" dirty="0"/>
              <a:t>for asynchronous processing of inbound </a:t>
            </a:r>
            <a:r>
              <a:rPr lang="en-US" sz="2000" dirty="0" smtClean="0"/>
              <a:t>messages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 smtClean="0"/>
              <a:t>the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RabbitTemplate</a:t>
            </a:r>
            <a:r>
              <a:rPr lang="en-US" sz="2000" dirty="0" smtClean="0"/>
              <a:t> class for </a:t>
            </a:r>
            <a:r>
              <a:rPr lang="en-US" sz="2000" dirty="0"/>
              <a:t>sending and receiving </a:t>
            </a:r>
            <a:r>
              <a:rPr lang="en-US" sz="2000" dirty="0" smtClean="0"/>
              <a:t>messages</a:t>
            </a:r>
          </a:p>
          <a:p>
            <a:pPr marL="457200" lvl="1" indent="0">
              <a:buNone/>
            </a:pPr>
            <a:endParaRPr lang="en-US" sz="2600" dirty="0" smtClean="0"/>
          </a:p>
          <a:p>
            <a:endParaRPr lang="en-US" sz="3000" dirty="0"/>
          </a:p>
          <a:p>
            <a:pPr lvl="1"/>
            <a:endParaRPr lang="en-US" sz="26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508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/>
            <a:r>
              <a:rPr lang="en-US" sz="4000" dirty="0" smtClean="0"/>
              <a:t>Spring AMQP usage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3000" dirty="0" smtClean="0"/>
          </a:p>
          <a:p>
            <a:r>
              <a:rPr lang="en-US" sz="2600" dirty="0" smtClean="0"/>
              <a:t>Utilities of the Spring AMQP framework can be used either directly in Java or preconfigured in the Spring configuration</a:t>
            </a:r>
          </a:p>
          <a:p>
            <a:endParaRPr lang="en-US" sz="3000" dirty="0"/>
          </a:p>
          <a:p>
            <a:pPr lvl="1"/>
            <a:endParaRPr lang="en-US" sz="26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308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/>
            <a:r>
              <a:rPr lang="en-US" sz="4000" dirty="0" err="1" smtClean="0"/>
              <a:t>RabbitAdmin</a:t>
            </a:r>
            <a:r>
              <a:rPr lang="en-US" sz="4000" dirty="0" smtClean="0"/>
              <a:t> </a:t>
            </a:r>
            <a:br>
              <a:rPr lang="en-US" sz="4000" dirty="0" smtClean="0"/>
            </a:br>
            <a:r>
              <a:rPr lang="en-US" sz="4000" dirty="0" smtClean="0"/>
              <a:t>(plain Java)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endParaRPr lang="en-US" sz="2600" dirty="0" smtClean="0"/>
          </a:p>
          <a:p>
            <a:endParaRPr lang="en-US" sz="3000" dirty="0"/>
          </a:p>
          <a:p>
            <a:pPr lvl="1"/>
            <a:endParaRPr lang="en-US" sz="2600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14400" y="1352550"/>
            <a:ext cx="7620000" cy="280076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CachingConnectionFactory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factory = new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CachingConnectionFactory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("localhost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Queue 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new Queue("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sample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-queue");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TopicExchange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exchange =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new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TopicExchange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("sample-topic-exchange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RabbitAdmin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admin = new </a:t>
            </a:r>
            <a:r>
              <a:rPr lang="en-US" sz="1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RabbitAdmin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(factory);</a:t>
            </a:r>
          </a:p>
          <a:p>
            <a:r>
              <a:rPr lang="en-US" sz="16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admin.declareQueue</a:t>
            </a:r>
            <a:r>
              <a:rPr lang="en-US" sz="16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(queue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admin.declareExchange</a:t>
            </a:r>
            <a:r>
              <a:rPr lang="en-US" sz="16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(exchange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admin.declareBinding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BindingBuilder.bind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(queue).to(exchange)</a:t>
            </a:r>
          </a:p>
          <a:p>
            <a:r>
              <a:rPr lang="en-US" sz="16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.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with("sample-key</a:t>
            </a:r>
            <a:r>
              <a:rPr lang="en-US" sz="16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"));</a:t>
            </a:r>
            <a:endParaRPr lang="en-US" sz="16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factory.destroy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073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Container listener 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(</a:t>
            </a:r>
            <a:r>
              <a:rPr lang="en-US" sz="4000" dirty="0"/>
              <a:t>plain Java</a:t>
            </a:r>
            <a:r>
              <a:rPr lang="en-US" sz="4000" dirty="0" smtClean="0"/>
              <a:t>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endParaRPr lang="en-US" sz="2600" dirty="0" smtClean="0"/>
          </a:p>
          <a:p>
            <a:endParaRPr lang="en-US" sz="2600" dirty="0"/>
          </a:p>
          <a:p>
            <a:pPr lvl="1"/>
            <a:endParaRPr lang="en-US" sz="2600" dirty="0"/>
          </a:p>
          <a:p>
            <a:endParaRPr lang="en-US" sz="2600" dirty="0"/>
          </a:p>
        </p:txBody>
      </p:sp>
      <p:sp>
        <p:nvSpPr>
          <p:cNvPr id="4" name="Rectangle 3"/>
          <p:cNvSpPr/>
          <p:nvPr/>
        </p:nvSpPr>
        <p:spPr>
          <a:xfrm>
            <a:off x="1143000" y="1352550"/>
            <a:ext cx="6858000" cy="304698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CachingConnectionFactory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factory = 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CachingConnectionFactory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"localhost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SimpleMessageListenerContainer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container = </a:t>
            </a:r>
            <a:endParaRPr lang="en-US" sz="1600" b="1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SimpleMessageListenerContainer</a:t>
            </a:r>
            <a:r>
              <a:rPr lang="en-US" sz="16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(factory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 listener = new Object() {</a:t>
            </a:r>
          </a:p>
          <a:p>
            <a:pPr lvl="1"/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lang="en-US" sz="1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handleMessage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(String message) </a:t>
            </a:r>
            <a:r>
              <a:rPr lang="en-US" sz="16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… }};</a:t>
            </a:r>
            <a:endParaRPr lang="en-US" sz="16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MessageListenerAdapter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adapter = new </a:t>
            </a:r>
            <a:r>
              <a:rPr lang="en-US" sz="16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MessageListenerAdapter</a:t>
            </a:r>
            <a:r>
              <a:rPr lang="en-US" sz="16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(listener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container.setMessageListener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(adapter);</a:t>
            </a:r>
          </a:p>
          <a:p>
            <a:r>
              <a:rPr lang="en-US" sz="1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container.setQueueNames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("sample-queue");</a:t>
            </a:r>
          </a:p>
          <a:p>
            <a:r>
              <a:rPr lang="en-US" sz="1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container.start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713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/>
            <a:r>
              <a:rPr lang="en-US" sz="4000" dirty="0" err="1" smtClean="0"/>
              <a:t>RabbitTemplate</a:t>
            </a:r>
            <a:r>
              <a:rPr lang="en-US" sz="4000" dirty="0" smtClean="0"/>
              <a:t> </a:t>
            </a:r>
            <a:br>
              <a:rPr lang="en-US" sz="4000" dirty="0" smtClean="0"/>
            </a:br>
            <a:r>
              <a:rPr lang="en-US" sz="4000" dirty="0" smtClean="0"/>
              <a:t>(plain Java)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endParaRPr lang="en-US" sz="2600" dirty="0" smtClean="0"/>
          </a:p>
          <a:p>
            <a:endParaRPr lang="en-US" sz="3000" dirty="0"/>
          </a:p>
          <a:p>
            <a:pPr lvl="1"/>
            <a:endParaRPr lang="en-US" sz="2600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90600" y="1733550"/>
            <a:ext cx="7162800" cy="175432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CachingConnectionFactory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factory =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CachingConnectionFactory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("localhost");</a:t>
            </a:r>
          </a:p>
          <a:p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RabbitTemplate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template = </a:t>
            </a:r>
            <a:endParaRPr lang="en-US" b="1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new </a:t>
            </a: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RabbitTemplate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(factory);</a:t>
            </a:r>
          </a:p>
          <a:p>
            <a:r>
              <a:rPr lang="fr-FR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template.convertAndSend</a:t>
            </a:r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("", "</a:t>
            </a:r>
            <a:r>
              <a:rPr lang="fr-FR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sample</a:t>
            </a:r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-queue</a:t>
            </a:r>
            <a:r>
              <a:rPr lang="fr-FR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		 </a:t>
            </a:r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fr-FR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sample</a:t>
            </a:r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-queue test message!");</a:t>
            </a:r>
            <a:endParaRPr lang="en-US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679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www.packtpub.com/sites/default/files/4565OS_Learning%20RabbitMQ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1058623"/>
            <a:ext cx="2667000" cy="3099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184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/>
            <a:r>
              <a:rPr lang="en-US" dirty="0" smtClean="0"/>
              <a:t>Spring-based 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3000" dirty="0" smtClean="0"/>
          </a:p>
          <a:p>
            <a:r>
              <a:rPr lang="en-US" sz="2600" dirty="0" smtClean="0"/>
              <a:t>All of the above examples can be configured using Spring configuration</a:t>
            </a:r>
          </a:p>
          <a:p>
            <a:endParaRPr lang="en-US" sz="2600" dirty="0"/>
          </a:p>
          <a:p>
            <a:r>
              <a:rPr lang="en-US" sz="2600" dirty="0"/>
              <a:t>C</a:t>
            </a:r>
            <a:r>
              <a:rPr lang="en-US" sz="2600" dirty="0" smtClean="0"/>
              <a:t>leaner and decouples </a:t>
            </a:r>
            <a:r>
              <a:rPr lang="en-US" sz="2600" dirty="0" err="1" smtClean="0"/>
              <a:t>RabbitMQ</a:t>
            </a:r>
            <a:r>
              <a:rPr lang="en-US" sz="2600" dirty="0" smtClean="0"/>
              <a:t> configuration for the business logic</a:t>
            </a:r>
          </a:p>
          <a:p>
            <a:pPr marL="457200" lvl="1" indent="0">
              <a:buNone/>
            </a:pPr>
            <a:endParaRPr lang="en-US" sz="2600" dirty="0" smtClean="0"/>
          </a:p>
          <a:p>
            <a:endParaRPr lang="en-US" sz="3000" dirty="0"/>
          </a:p>
          <a:p>
            <a:pPr lvl="1"/>
            <a:endParaRPr lang="en-US" sz="26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53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458200" cy="857250"/>
          </a:xfrm>
        </p:spPr>
        <p:txBody>
          <a:bodyPr>
            <a:noAutofit/>
          </a:bodyPr>
          <a:lstStyle/>
          <a:p>
            <a:pPr lvl="0"/>
            <a:r>
              <a:rPr lang="en-US" sz="4000" dirty="0" err="1" smtClean="0"/>
              <a:t>RabbitTemplate</a:t>
            </a:r>
            <a:r>
              <a:rPr lang="en-US" sz="4000" dirty="0" smtClean="0"/>
              <a:t> </a:t>
            </a:r>
            <a:br>
              <a:rPr lang="en-US" sz="4000" dirty="0" smtClean="0"/>
            </a:br>
            <a:r>
              <a:rPr lang="en-US" sz="4000" dirty="0" smtClean="0"/>
              <a:t>(Spring configuration)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endParaRPr lang="en-US" sz="2600" dirty="0" smtClean="0"/>
          </a:p>
          <a:p>
            <a:endParaRPr lang="en-US" sz="3000" dirty="0"/>
          </a:p>
          <a:p>
            <a:pPr lvl="1"/>
            <a:endParaRPr lang="en-US" sz="2600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71600" y="1482626"/>
            <a:ext cx="6553200" cy="230832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rabbit:connection-factory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connectionFactory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host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="localhost" /&gt;</a:t>
            </a:r>
          </a:p>
          <a:p>
            <a:endParaRPr lang="bg-BG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rabbit:template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id="</a:t>
            </a: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amqpTemplate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endParaRPr lang="en-US" b="1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connection-factory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connectionFactory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</a:p>
          <a:p>
            <a:r>
              <a:rPr lang="en-US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exchange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="" </a:t>
            </a:r>
            <a:endParaRPr lang="en-US" b="1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routing-key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="sample-queue-spring"/&gt;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845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305800" cy="857250"/>
          </a:xfrm>
        </p:spPr>
        <p:txBody>
          <a:bodyPr>
            <a:noAutofit/>
          </a:bodyPr>
          <a:lstStyle/>
          <a:p>
            <a:r>
              <a:rPr lang="en-US" sz="4000" dirty="0"/>
              <a:t>Container listener 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(</a:t>
            </a:r>
            <a:r>
              <a:rPr lang="en-US" sz="4000" dirty="0"/>
              <a:t>Spring configuration</a:t>
            </a:r>
            <a:r>
              <a:rPr lang="en-US" sz="4000" dirty="0" smtClean="0"/>
              <a:t>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endParaRPr lang="en-US" sz="2600" dirty="0" smtClean="0"/>
          </a:p>
          <a:p>
            <a:endParaRPr lang="en-US" sz="3000" dirty="0"/>
          </a:p>
          <a:p>
            <a:pPr lvl="1"/>
            <a:endParaRPr lang="en-US" sz="2600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8600" y="1428750"/>
            <a:ext cx="8686800" cy="258532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rabbit:listener-container</a:t>
            </a:r>
            <a:endParaRPr lang="en-US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connection-factory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connectionFactory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r>
              <a:rPr lang="en-US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</a:t>
            </a: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rabbit:listener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ref="</a:t>
            </a: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springListener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n-US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method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receiveMessage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US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queue-names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="sample-queue-spring" /&gt;</a:t>
            </a:r>
          </a:p>
          <a:p>
            <a:r>
              <a:rPr lang="en-US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rabbit:listener-container</a:t>
            </a:r>
            <a:r>
              <a:rPr lang="en-US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&lt;bean id="</a:t>
            </a: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springListener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=“</a:t>
            </a:r>
            <a:r>
              <a:rPr lang="en-US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ua.org.javaday.rabbitmq.spring.ListenerSpringExample</a:t>
            </a:r>
            <a:r>
              <a:rPr lang="en-US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"/&gt;</a:t>
            </a:r>
            <a:endParaRPr lang="en-US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243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Container listener 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(</a:t>
            </a:r>
            <a:r>
              <a:rPr lang="en-US" sz="4000" dirty="0"/>
              <a:t>Spring </a:t>
            </a:r>
            <a:r>
              <a:rPr lang="en-US" sz="4000" dirty="0" smtClean="0"/>
              <a:t>configuration)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endParaRPr lang="en-US" sz="2600" dirty="0" smtClean="0"/>
          </a:p>
          <a:p>
            <a:endParaRPr lang="en-US" sz="3000" dirty="0"/>
          </a:p>
          <a:p>
            <a:pPr lvl="1"/>
            <a:endParaRPr lang="en-US" sz="2600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8600" y="1809750"/>
            <a:ext cx="8686800" cy="175432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ListenerSpringExample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public void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receiveMessage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(String message)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("Message received: "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message);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168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Container listener 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(</a:t>
            </a:r>
            <a:r>
              <a:rPr lang="en-US" sz="4000" dirty="0"/>
              <a:t>Spring </a:t>
            </a:r>
            <a:r>
              <a:rPr lang="en-US" sz="4000" dirty="0" smtClean="0"/>
              <a:t>annotations)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endParaRPr lang="en-US" sz="2600" dirty="0" smtClean="0"/>
          </a:p>
          <a:p>
            <a:endParaRPr lang="en-US" sz="3000" dirty="0"/>
          </a:p>
          <a:p>
            <a:pPr lvl="1"/>
            <a:endParaRPr lang="en-US" sz="2600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8600" y="1809750"/>
            <a:ext cx="8686800" cy="203132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ListenerSpringExample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RabbitListener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(queues = </a:t>
            </a:r>
            <a:r>
              <a:rPr lang="en-US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"sample-queue-spring")</a:t>
            </a:r>
            <a:endParaRPr lang="en-US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public void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receiveMessage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(String message)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("Message received: "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message);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030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/>
            <a:r>
              <a:rPr lang="en-US" sz="4000" dirty="0" err="1" smtClean="0"/>
              <a:t>RabbitAdmin</a:t>
            </a:r>
            <a:r>
              <a:rPr lang="en-US" sz="4000" dirty="0"/>
              <a:t/>
            </a:r>
            <a:br>
              <a:rPr lang="en-US" sz="4000" dirty="0"/>
            </a:br>
            <a:r>
              <a:rPr lang="en-US" sz="4000" dirty="0" smtClean="0"/>
              <a:t>(Spring configuration)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endParaRPr lang="en-US" sz="2600" dirty="0" smtClean="0"/>
          </a:p>
          <a:p>
            <a:endParaRPr lang="en-US" sz="3000" dirty="0"/>
          </a:p>
          <a:p>
            <a:pPr lvl="1"/>
            <a:endParaRPr lang="en-US" sz="2600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43000" y="2266950"/>
            <a:ext cx="6934200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rabbit:admin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id="</a:t>
            </a: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amqpAdmin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endParaRPr lang="en-US" b="1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connection-factory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connectionFactory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/&gt;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364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/>
            <a:r>
              <a:rPr lang="en-US" sz="4000" dirty="0" smtClean="0"/>
              <a:t>Spring Boot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600" dirty="0" smtClean="0"/>
          </a:p>
          <a:p>
            <a:r>
              <a:rPr lang="en-US" sz="2600" dirty="0" smtClean="0"/>
              <a:t>If you don’t want to use xml-based configuration you can use </a:t>
            </a:r>
            <a:r>
              <a:rPr lang="en-US" sz="2600" dirty="0"/>
              <a:t>S</a:t>
            </a:r>
            <a:r>
              <a:rPr lang="en-US" sz="2600" dirty="0" smtClean="0"/>
              <a:t>pring Boot …</a:t>
            </a:r>
          </a:p>
          <a:p>
            <a:pPr marL="457200" lvl="1" indent="0">
              <a:buNone/>
            </a:pPr>
            <a:endParaRPr lang="en-US" sz="2600" dirty="0" smtClean="0"/>
          </a:p>
          <a:p>
            <a:endParaRPr lang="en-US" sz="3000" dirty="0"/>
          </a:p>
          <a:p>
            <a:pPr lvl="1"/>
            <a:endParaRPr lang="en-US" sz="26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065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/>
            <a:r>
              <a:rPr lang="en-US" dirty="0"/>
              <a:t>Spring </a:t>
            </a:r>
            <a:r>
              <a:rPr lang="en-US" dirty="0" smtClean="0"/>
              <a:t>Boot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0416"/>
            <a:ext cx="8229600" cy="3394472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sz="2600" dirty="0" smtClean="0"/>
          </a:p>
          <a:p>
            <a:endParaRPr lang="en-US" sz="3000" dirty="0"/>
          </a:p>
          <a:p>
            <a:pPr lvl="1"/>
            <a:endParaRPr lang="en-US" sz="2600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5800" y="1054477"/>
            <a:ext cx="7924800" cy="35394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SpringBootApplication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AppConfiguration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@Bean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ConnectionFactory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connectionFactory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CachingConnectionFactory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connectionFactory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new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CachingConnectionFactory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("localhost");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connectionFactory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@Bean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AmqpAdmin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amqpAdmin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new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RabbitAdmin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connectionFactory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039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/>
            <a:r>
              <a:rPr lang="en-US" dirty="0"/>
              <a:t>Spring </a:t>
            </a:r>
            <a:r>
              <a:rPr lang="en-US" dirty="0" smtClean="0"/>
              <a:t>Integration AMQP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sz="3000" dirty="0" smtClean="0"/>
          </a:p>
          <a:p>
            <a:r>
              <a:rPr lang="en-US" sz="2600" dirty="0" smtClean="0"/>
              <a:t>The Spring Integration Framework provides: </a:t>
            </a:r>
            <a:endParaRPr lang="en-US" sz="2600" dirty="0"/>
          </a:p>
          <a:p>
            <a:pPr lvl="1"/>
            <a:endParaRPr lang="en-US" sz="2600" dirty="0" smtClean="0"/>
          </a:p>
          <a:p>
            <a:pPr lvl="1"/>
            <a:r>
              <a:rPr lang="en-US" sz="2400" b="1" dirty="0" smtClean="0"/>
              <a:t>Inbound-channel-adapter</a:t>
            </a:r>
            <a:r>
              <a:rPr lang="en-US" sz="2400" dirty="0" smtClean="0"/>
              <a:t> for reading messages from a queue</a:t>
            </a:r>
          </a:p>
          <a:p>
            <a:pPr lvl="1"/>
            <a:endParaRPr lang="en-US" sz="2400" dirty="0" smtClean="0"/>
          </a:p>
          <a:p>
            <a:pPr lvl="1"/>
            <a:r>
              <a:rPr lang="en-US" sz="2400" b="1" dirty="0" smtClean="0"/>
              <a:t>outbound-channel-adapter</a:t>
            </a:r>
            <a:r>
              <a:rPr lang="en-US" sz="2400" dirty="0" smtClean="0"/>
              <a:t> </a:t>
            </a:r>
            <a:r>
              <a:rPr lang="en-US" sz="2400" dirty="0"/>
              <a:t>for </a:t>
            </a:r>
            <a:r>
              <a:rPr lang="en-US" sz="2400" dirty="0" smtClean="0"/>
              <a:t>sending messages to an exchange</a:t>
            </a:r>
            <a:endParaRPr lang="en-US" sz="2400" dirty="0"/>
          </a:p>
          <a:p>
            <a:pPr lvl="1"/>
            <a:endParaRPr lang="en-US" sz="2600" dirty="0"/>
          </a:p>
          <a:p>
            <a:pPr lvl="1"/>
            <a:endParaRPr lang="en-US" sz="2600" dirty="0" smtClean="0"/>
          </a:p>
          <a:p>
            <a:endParaRPr lang="en-US" sz="3000" dirty="0"/>
          </a:p>
          <a:p>
            <a:pPr lvl="1"/>
            <a:endParaRPr lang="en-US" sz="26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305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/>
            <a:r>
              <a:rPr lang="en-US" dirty="0"/>
              <a:t>Spring </a:t>
            </a:r>
            <a:r>
              <a:rPr lang="en-US" dirty="0" smtClean="0"/>
              <a:t>Integration AMQP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sz="3000" dirty="0" smtClean="0"/>
          </a:p>
          <a:p>
            <a:r>
              <a:rPr lang="en-US" sz="2600" dirty="0" smtClean="0"/>
              <a:t>The Spring Integration Framework provides: </a:t>
            </a:r>
            <a:endParaRPr lang="en-US" sz="2600" dirty="0"/>
          </a:p>
          <a:p>
            <a:pPr lvl="1"/>
            <a:endParaRPr lang="en-US" sz="2600" dirty="0" smtClean="0"/>
          </a:p>
          <a:p>
            <a:pPr lvl="1"/>
            <a:r>
              <a:rPr lang="en-US" sz="2400" b="1" dirty="0" smtClean="0"/>
              <a:t>Inbound-gateway</a:t>
            </a:r>
            <a:r>
              <a:rPr lang="en-US" sz="2400" dirty="0" smtClean="0"/>
              <a:t> for request-reply communication at the publisher</a:t>
            </a:r>
          </a:p>
          <a:p>
            <a:pPr lvl="1"/>
            <a:endParaRPr lang="en-US" sz="2400" dirty="0" smtClean="0"/>
          </a:p>
          <a:p>
            <a:pPr lvl="1"/>
            <a:r>
              <a:rPr lang="en-US" sz="2400" b="1" dirty="0" smtClean="0"/>
              <a:t>outbound-gateway</a:t>
            </a:r>
            <a:r>
              <a:rPr lang="en-US" sz="2400" dirty="0"/>
              <a:t> for request-reply communication at the </a:t>
            </a:r>
            <a:r>
              <a:rPr lang="en-US" sz="2400" dirty="0" smtClean="0"/>
              <a:t>receiver</a:t>
            </a:r>
            <a:endParaRPr lang="en-US" sz="2400" dirty="0"/>
          </a:p>
          <a:p>
            <a:pPr lvl="1"/>
            <a:endParaRPr lang="en-US" sz="2600" dirty="0"/>
          </a:p>
          <a:p>
            <a:pPr lvl="1"/>
            <a:endParaRPr lang="en-US" sz="2600" dirty="0" smtClean="0"/>
          </a:p>
          <a:p>
            <a:endParaRPr lang="en-US" sz="3000" dirty="0"/>
          </a:p>
          <a:p>
            <a:pPr lvl="1"/>
            <a:endParaRPr lang="en-US" sz="26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963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71450"/>
            <a:ext cx="8229600" cy="628650"/>
          </a:xfrm>
        </p:spPr>
        <p:txBody>
          <a:bodyPr>
            <a:normAutofit fontScale="90000"/>
          </a:bodyPr>
          <a:lstStyle/>
          <a:p>
            <a:pPr marL="0" indent="0"/>
            <a:r>
              <a:rPr lang="en-US" dirty="0"/>
              <a:t>Work in progress … </a:t>
            </a:r>
            <a:endParaRPr lang="en-US" b="1" dirty="0"/>
          </a:p>
        </p:txBody>
      </p:sp>
      <p:pic>
        <p:nvPicPr>
          <p:cNvPr id="4" name="Picture 3" descr="https://www.packtpub.com/sites/default/files/B05672_MockupCover_Norma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1047750"/>
            <a:ext cx="2743200" cy="3276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463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/>
            <a:r>
              <a:rPr lang="en-US" sz="4000" dirty="0"/>
              <a:t>Spring Integration </a:t>
            </a:r>
            <a:r>
              <a:rPr lang="en-US" sz="4000" dirty="0" smtClean="0"/>
              <a:t>AMQP scenario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600" dirty="0" smtClean="0"/>
          </a:p>
          <a:p>
            <a:r>
              <a:rPr lang="en-US" sz="2600" dirty="0" smtClean="0"/>
              <a:t>Message replication without a </a:t>
            </a:r>
            <a:r>
              <a:rPr lang="en-US" sz="2600" dirty="0" err="1" smtClean="0"/>
              <a:t>RabbitMQ</a:t>
            </a:r>
            <a:r>
              <a:rPr lang="en-US" sz="2600" dirty="0" smtClean="0"/>
              <a:t> extension:</a:t>
            </a:r>
            <a:endParaRPr lang="en-US" sz="3000" dirty="0"/>
          </a:p>
          <a:p>
            <a:endParaRPr lang="en-US" sz="2600" dirty="0"/>
          </a:p>
          <a:p>
            <a:pPr lvl="1"/>
            <a:endParaRPr lang="en-US" sz="2600" dirty="0" smtClean="0"/>
          </a:p>
          <a:p>
            <a:endParaRPr lang="en-US" sz="3000" dirty="0"/>
          </a:p>
          <a:p>
            <a:pPr lvl="1"/>
            <a:endParaRPr lang="en-US" sz="2600" dirty="0"/>
          </a:p>
          <a:p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3657600" y="3090118"/>
            <a:ext cx="1752600" cy="6423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t</a:t>
            </a:r>
            <a:r>
              <a:rPr lang="en-US" sz="1200" b="1" dirty="0" smtClean="0">
                <a:solidFill>
                  <a:schemeClr val="tx1"/>
                </a:solidFill>
              </a:rPr>
              <a:t>est-channel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21" name="Flowchart: Delay 20"/>
          <p:cNvSpPr/>
          <p:nvPr/>
        </p:nvSpPr>
        <p:spPr>
          <a:xfrm>
            <a:off x="5410200" y="3090118"/>
            <a:ext cx="990600" cy="642314"/>
          </a:xfrm>
          <a:prstGeom prst="flowChartDelay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owchart: Delay 21"/>
          <p:cNvSpPr/>
          <p:nvPr/>
        </p:nvSpPr>
        <p:spPr>
          <a:xfrm rot="10800000">
            <a:off x="2667000" y="3086100"/>
            <a:ext cx="990600" cy="646331"/>
          </a:xfrm>
          <a:prstGeom prst="flowChartDelay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6515100" y="2976963"/>
            <a:ext cx="2324100" cy="91466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7552072" y="3116132"/>
            <a:ext cx="1198845" cy="646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test-destination- queue </a:t>
            </a:r>
            <a:r>
              <a:rPr lang="en-US" sz="1400" dirty="0" err="1" smtClean="0">
                <a:solidFill>
                  <a:schemeClr val="tx1"/>
                </a:solidFill>
              </a:rPr>
              <a:t>queue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563428" y="3238499"/>
            <a:ext cx="827971" cy="4015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(AMQP default)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457200" y="2971800"/>
            <a:ext cx="2019300" cy="91466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295400" y="3174170"/>
            <a:ext cx="990600" cy="4607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t</a:t>
            </a:r>
            <a:r>
              <a:rPr lang="en-US" sz="1400" b="1" dirty="0" smtClean="0">
                <a:solidFill>
                  <a:schemeClr val="tx1"/>
                </a:solidFill>
              </a:rPr>
              <a:t>est-queue</a:t>
            </a:r>
            <a:r>
              <a:rPr lang="en-US" sz="1400" dirty="0" smtClean="0">
                <a:solidFill>
                  <a:schemeClr val="tx1"/>
                </a:solidFill>
              </a:rPr>
              <a:t> queue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959560" y="3086100"/>
            <a:ext cx="7056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Inbound</a:t>
            </a:r>
          </a:p>
          <a:p>
            <a:r>
              <a:rPr lang="en-US" sz="1200" dirty="0"/>
              <a:t>c</a:t>
            </a:r>
            <a:r>
              <a:rPr lang="en-US" sz="1200" dirty="0" smtClean="0"/>
              <a:t>hannel</a:t>
            </a:r>
          </a:p>
          <a:p>
            <a:r>
              <a:rPr lang="en-US" sz="1200" dirty="0" smtClean="0"/>
              <a:t>adapter</a:t>
            </a:r>
            <a:endParaRPr 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5444602" y="3094302"/>
            <a:ext cx="8002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outbound</a:t>
            </a:r>
          </a:p>
          <a:p>
            <a:r>
              <a:rPr lang="en-US" sz="1200" dirty="0"/>
              <a:t>c</a:t>
            </a:r>
            <a:r>
              <a:rPr lang="en-US" sz="1200" dirty="0" smtClean="0"/>
              <a:t>hannel</a:t>
            </a:r>
          </a:p>
          <a:p>
            <a:r>
              <a:rPr lang="en-US" sz="1200" dirty="0" smtClean="0"/>
              <a:t>adapter</a:t>
            </a:r>
            <a:endParaRPr lang="en-US" sz="1200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2362201" y="3381632"/>
            <a:ext cx="304799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17" idx="1"/>
          </p:cNvCxnSpPr>
          <p:nvPr/>
        </p:nvCxnSpPr>
        <p:spPr>
          <a:xfrm>
            <a:off x="6405915" y="3400506"/>
            <a:ext cx="157513" cy="387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279617" y="2571750"/>
            <a:ext cx="2514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Spring Integration instance</a:t>
            </a:r>
            <a:endParaRPr lang="en-US" sz="16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6584984" y="2571750"/>
            <a:ext cx="1934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/>
              <a:t>RabbitMQ</a:t>
            </a:r>
            <a:r>
              <a:rPr lang="en-US" sz="1600" b="1" dirty="0" smtClean="0"/>
              <a:t> instance</a:t>
            </a:r>
            <a:endParaRPr lang="en-US" sz="16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533400" y="2579370"/>
            <a:ext cx="1934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/>
              <a:t>RabbitMQ</a:t>
            </a:r>
            <a:r>
              <a:rPr lang="en-US" sz="1600" b="1" dirty="0" smtClean="0"/>
              <a:t> instance</a:t>
            </a:r>
            <a:endParaRPr lang="en-US" sz="1600" b="1" dirty="0"/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7304971" y="3429000"/>
            <a:ext cx="31502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727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/>
            <a:r>
              <a:rPr lang="en-US" sz="4000" dirty="0"/>
              <a:t>Spring Integration AMQP scenario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371600" y="1314450"/>
            <a:ext cx="6964680" cy="341632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rabbit:connection-factory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connectionFactory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host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="localhost" /&gt;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&lt;channel id="test-channel"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rabbit:queue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name="test-queue" /&gt;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rabbit:queue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name="test-destination-queue" /&gt;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rabbit:template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id="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amqpTemplate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connection-factory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connectionFactory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exchange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=""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routing-key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="test-queue"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534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/>
            <a:r>
              <a:rPr lang="en-US" sz="4000" dirty="0"/>
              <a:t>Spring Integration AMQP scenario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143000" y="1371600"/>
            <a:ext cx="6964680" cy="286232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amqp:inbound-channel-adapter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channel="test-channel"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queue-names="test-queue"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connection-factory="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connectionFactory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 /&gt;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amqp:outbound-channel-adapter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channel="test-channel"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exchange-name=""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routing-key="test-destination-queue"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amqp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-template="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amqpTemplate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 /&gt;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355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/>
            <a:r>
              <a:rPr lang="en-US" sz="4000" dirty="0" smtClean="0"/>
              <a:t>Yet another scenario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3000" dirty="0"/>
          </a:p>
          <a:p>
            <a:endParaRPr lang="en-US" sz="2600" dirty="0"/>
          </a:p>
          <a:p>
            <a:pPr lvl="1"/>
            <a:endParaRPr lang="en-US" sz="2600" dirty="0" smtClean="0"/>
          </a:p>
          <a:p>
            <a:endParaRPr lang="en-US" sz="3000" dirty="0"/>
          </a:p>
          <a:p>
            <a:pPr lvl="1"/>
            <a:endParaRPr lang="en-US" sz="2600" dirty="0"/>
          </a:p>
          <a:p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6451600" y="1885950"/>
            <a:ext cx="2463800" cy="40321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milk distributor app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1676400" y="1885950"/>
            <a:ext cx="4059696" cy="200341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online shop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(milk, bread, apples, rabbits …)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miley Face 4"/>
          <p:cNvSpPr/>
          <p:nvPr/>
        </p:nvSpPr>
        <p:spPr>
          <a:xfrm>
            <a:off x="457200" y="2571750"/>
            <a:ext cx="563262" cy="457200"/>
          </a:xfrm>
          <a:prstGeom prst="smileyFac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6477000" y="2419350"/>
            <a:ext cx="2438400" cy="40321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  <a:r>
              <a:rPr lang="en-US" dirty="0" smtClean="0">
                <a:solidFill>
                  <a:schemeClr val="tx1"/>
                </a:solidFill>
              </a:rPr>
              <a:t>read distributor app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6477000" y="2952750"/>
            <a:ext cx="2438400" cy="40321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pples distributor app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5" name="Rounded Rectangle 64"/>
          <p:cNvSpPr/>
          <p:nvPr/>
        </p:nvSpPr>
        <p:spPr>
          <a:xfrm>
            <a:off x="6477000" y="3486150"/>
            <a:ext cx="2438400" cy="40321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</a:t>
            </a:r>
            <a:r>
              <a:rPr lang="en-US" dirty="0" smtClean="0">
                <a:solidFill>
                  <a:schemeClr val="tx1"/>
                </a:solidFill>
              </a:rPr>
              <a:t>abbits distributor app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7479" y="2114550"/>
            <a:ext cx="1067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customer</a:t>
            </a:r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 flipV="1">
            <a:off x="1143000" y="2724150"/>
            <a:ext cx="457200" cy="179392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ight Arrow 65"/>
          <p:cNvSpPr/>
          <p:nvPr/>
        </p:nvSpPr>
        <p:spPr>
          <a:xfrm flipV="1">
            <a:off x="5867400" y="2024854"/>
            <a:ext cx="457200" cy="179392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ight Arrow 67"/>
          <p:cNvSpPr/>
          <p:nvPr/>
        </p:nvSpPr>
        <p:spPr>
          <a:xfrm flipV="1">
            <a:off x="5867400" y="2495550"/>
            <a:ext cx="457200" cy="179392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ight Arrow 69"/>
          <p:cNvSpPr/>
          <p:nvPr/>
        </p:nvSpPr>
        <p:spPr>
          <a:xfrm flipV="1">
            <a:off x="5867400" y="3028950"/>
            <a:ext cx="457200" cy="179392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ight Arrow 70"/>
          <p:cNvSpPr/>
          <p:nvPr/>
        </p:nvSpPr>
        <p:spPr>
          <a:xfrm flipV="1">
            <a:off x="5867400" y="3562350"/>
            <a:ext cx="457200" cy="179392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298998" y="1200150"/>
            <a:ext cx="2452338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/>
              <a:t>order processing system</a:t>
            </a:r>
          </a:p>
        </p:txBody>
      </p:sp>
    </p:spTree>
    <p:extLst>
      <p:ext uri="{BB962C8B-B14F-4D97-AF65-F5344CB8AC3E}">
        <p14:creationId xmlns:p14="http://schemas.microsoft.com/office/powerpoint/2010/main" val="1044285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/>
            <a:r>
              <a:rPr lang="en-US" sz="4000" dirty="0" smtClean="0"/>
              <a:t>Implementation</a:t>
            </a:r>
            <a:endParaRPr lang="en-US" sz="4000" dirty="0"/>
          </a:p>
        </p:txBody>
      </p:sp>
      <p:sp>
        <p:nvSpPr>
          <p:cNvPr id="23" name="Rounded Rectangle 22"/>
          <p:cNvSpPr/>
          <p:nvPr/>
        </p:nvSpPr>
        <p:spPr>
          <a:xfrm>
            <a:off x="6251716" y="2038351"/>
            <a:ext cx="2590800" cy="149133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7569976" y="2190751"/>
            <a:ext cx="1104900" cy="2005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m</a:t>
            </a:r>
            <a:r>
              <a:rPr lang="en-US" sz="1200" b="1" dirty="0" smtClean="0">
                <a:solidFill>
                  <a:schemeClr val="tx1"/>
                </a:solidFill>
              </a:rPr>
              <a:t>ilk-queue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586894" y="2580648"/>
            <a:ext cx="711302" cy="3833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(AMQP default)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381000" y="1976855"/>
            <a:ext cx="5398142" cy="166169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6682246" y="1638301"/>
            <a:ext cx="1934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/>
              <a:t>RabbitMQ</a:t>
            </a:r>
            <a:r>
              <a:rPr lang="en-US" sz="1600" b="1" dirty="0" smtClean="0"/>
              <a:t> instance</a:t>
            </a:r>
            <a:endParaRPr lang="en-US" sz="16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381001" y="1444229"/>
            <a:ext cx="27342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Spring Integration instance</a:t>
            </a:r>
            <a:endParaRPr lang="en-US" sz="1600" b="1" dirty="0"/>
          </a:p>
        </p:txBody>
      </p:sp>
      <p:cxnSp>
        <p:nvCxnSpPr>
          <p:cNvPr id="42" name="Straight Arrow Connector 41"/>
          <p:cNvCxnSpPr>
            <a:endCxn id="31" idx="1"/>
          </p:cNvCxnSpPr>
          <p:nvPr/>
        </p:nvCxnSpPr>
        <p:spPr>
          <a:xfrm>
            <a:off x="7298196" y="2962237"/>
            <a:ext cx="287020" cy="1855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7585216" y="2479150"/>
            <a:ext cx="1104900" cy="2005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apple-queue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7227076" y="2391349"/>
            <a:ext cx="320041" cy="3527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1527316" y="2449326"/>
            <a:ext cx="812888" cy="5129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test</a:t>
            </a:r>
          </a:p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channel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21" name="Flowchart: Delay 20"/>
          <p:cNvSpPr/>
          <p:nvPr/>
        </p:nvSpPr>
        <p:spPr>
          <a:xfrm>
            <a:off x="4724400" y="2190691"/>
            <a:ext cx="1280026" cy="258635"/>
          </a:xfrm>
          <a:prstGeom prst="flowChartDelay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4724400" y="2190751"/>
            <a:ext cx="10431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milk-adapter</a:t>
            </a:r>
            <a:endParaRPr lang="en-US" sz="1200" dirty="0"/>
          </a:p>
        </p:txBody>
      </p:sp>
      <p:sp>
        <p:nvSpPr>
          <p:cNvPr id="28" name="Rectangle 27"/>
          <p:cNvSpPr/>
          <p:nvPr/>
        </p:nvSpPr>
        <p:spPr>
          <a:xfrm>
            <a:off x="7600456" y="2753737"/>
            <a:ext cx="1104900" cy="2005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bread-queue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7585216" y="3047452"/>
            <a:ext cx="1104900" cy="2005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rabbit-queue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>
            <a:endCxn id="25" idx="1"/>
          </p:cNvCxnSpPr>
          <p:nvPr/>
        </p:nvCxnSpPr>
        <p:spPr>
          <a:xfrm flipV="1">
            <a:off x="7298196" y="2579449"/>
            <a:ext cx="287020" cy="1742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7" idx="3"/>
            <a:endCxn id="28" idx="1"/>
          </p:cNvCxnSpPr>
          <p:nvPr/>
        </p:nvCxnSpPr>
        <p:spPr>
          <a:xfrm>
            <a:off x="7298196" y="2772310"/>
            <a:ext cx="302260" cy="817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506854" y="2449326"/>
            <a:ext cx="864746" cy="5180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order</a:t>
            </a:r>
          </a:p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producer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474808" y="2449326"/>
            <a:ext cx="1033709" cy="5148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o</a:t>
            </a:r>
            <a:r>
              <a:rPr lang="en-US" sz="1400" b="1" dirty="0" smtClean="0">
                <a:solidFill>
                  <a:schemeClr val="tx1"/>
                </a:solidFill>
              </a:rPr>
              <a:t>rder</a:t>
            </a:r>
          </a:p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router</a:t>
            </a:r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1298717" y="2756497"/>
            <a:ext cx="31502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2317293" y="2774124"/>
            <a:ext cx="31502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3416914" y="2367799"/>
            <a:ext cx="315029" cy="3755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8" idx="3"/>
          </p:cNvCxnSpPr>
          <p:nvPr/>
        </p:nvCxnSpPr>
        <p:spPr>
          <a:xfrm flipV="1">
            <a:off x="3508517" y="2620272"/>
            <a:ext cx="223425" cy="864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3457600" y="2866490"/>
            <a:ext cx="279516" cy="976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3508516" y="2934145"/>
            <a:ext cx="223426" cy="3765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3731942" y="2114551"/>
            <a:ext cx="643888" cy="3347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milk</a:t>
            </a:r>
          </a:p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channel</a:t>
            </a:r>
            <a:endParaRPr lang="en-US" sz="1000" b="1" dirty="0">
              <a:solidFill>
                <a:schemeClr val="tx1"/>
              </a:solidFill>
            </a:endParaRPr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4334053" y="2367799"/>
            <a:ext cx="31502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Flowchart: Delay 52"/>
          <p:cNvSpPr/>
          <p:nvPr/>
        </p:nvSpPr>
        <p:spPr>
          <a:xfrm>
            <a:off x="4729574" y="2571750"/>
            <a:ext cx="1274852" cy="258635"/>
          </a:xfrm>
          <a:prstGeom prst="flowChartDelay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4689069" y="2571750"/>
            <a:ext cx="12545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bread-adapter</a:t>
            </a:r>
            <a:endParaRPr lang="en-US" sz="1200" dirty="0"/>
          </a:p>
        </p:txBody>
      </p:sp>
      <p:sp>
        <p:nvSpPr>
          <p:cNvPr id="55" name="Rectangle 54"/>
          <p:cNvSpPr/>
          <p:nvPr/>
        </p:nvSpPr>
        <p:spPr>
          <a:xfrm>
            <a:off x="3737116" y="2522664"/>
            <a:ext cx="643888" cy="3313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break</a:t>
            </a:r>
          </a:p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channel</a:t>
            </a:r>
            <a:endParaRPr lang="en-US" sz="1000" b="1" dirty="0">
              <a:solidFill>
                <a:schemeClr val="tx1"/>
              </a:solidFill>
            </a:endParaRP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4339227" y="2699774"/>
            <a:ext cx="31502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Flowchart: Delay 56"/>
          <p:cNvSpPr/>
          <p:nvPr/>
        </p:nvSpPr>
        <p:spPr>
          <a:xfrm>
            <a:off x="4744948" y="2906468"/>
            <a:ext cx="1274852" cy="258635"/>
          </a:xfrm>
          <a:prstGeom prst="flowChartDelay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4753211" y="2904351"/>
            <a:ext cx="11903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apple-adapter</a:t>
            </a:r>
            <a:endParaRPr lang="en-US" sz="1200" dirty="0"/>
          </a:p>
        </p:txBody>
      </p:sp>
      <p:sp>
        <p:nvSpPr>
          <p:cNvPr id="59" name="Rectangle 58"/>
          <p:cNvSpPr/>
          <p:nvPr/>
        </p:nvSpPr>
        <p:spPr>
          <a:xfrm>
            <a:off x="3737116" y="2865565"/>
            <a:ext cx="643888" cy="3527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apple</a:t>
            </a:r>
          </a:p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channel</a:t>
            </a:r>
            <a:endParaRPr lang="en-US" sz="1000" b="1" dirty="0">
              <a:solidFill>
                <a:schemeClr val="tx1"/>
              </a:solidFill>
            </a:endParaRPr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4339227" y="3042674"/>
            <a:ext cx="31502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Flowchart: Delay 60"/>
          <p:cNvSpPr/>
          <p:nvPr/>
        </p:nvSpPr>
        <p:spPr>
          <a:xfrm>
            <a:off x="4729574" y="3257552"/>
            <a:ext cx="1274852" cy="258635"/>
          </a:xfrm>
          <a:prstGeom prst="flowChartDelay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4753211" y="3257550"/>
            <a:ext cx="11141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rabbit-adapter</a:t>
            </a:r>
            <a:endParaRPr lang="en-US" sz="1200" dirty="0"/>
          </a:p>
        </p:txBody>
      </p:sp>
      <p:sp>
        <p:nvSpPr>
          <p:cNvPr id="63" name="Rectangle 62"/>
          <p:cNvSpPr/>
          <p:nvPr/>
        </p:nvSpPr>
        <p:spPr>
          <a:xfrm>
            <a:off x="3737116" y="3257551"/>
            <a:ext cx="643888" cy="3483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rabbit</a:t>
            </a:r>
          </a:p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channel</a:t>
            </a:r>
            <a:endParaRPr lang="en-US" sz="1000" b="1" dirty="0">
              <a:solidFill>
                <a:schemeClr val="tx1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4339227" y="3358460"/>
            <a:ext cx="31502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61" idx="3"/>
          </p:cNvCxnSpPr>
          <p:nvPr/>
        </p:nvCxnSpPr>
        <p:spPr>
          <a:xfrm flipV="1">
            <a:off x="6004426" y="2882071"/>
            <a:ext cx="612956" cy="5047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57" idx="3"/>
            <a:endCxn id="17" idx="1"/>
          </p:cNvCxnSpPr>
          <p:nvPr/>
        </p:nvCxnSpPr>
        <p:spPr>
          <a:xfrm flipV="1">
            <a:off x="6019800" y="2772310"/>
            <a:ext cx="567094" cy="2634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53" idx="3"/>
          </p:cNvCxnSpPr>
          <p:nvPr/>
        </p:nvCxnSpPr>
        <p:spPr>
          <a:xfrm>
            <a:off x="6004426" y="2701068"/>
            <a:ext cx="582468" cy="1538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endCxn id="17" idx="1"/>
          </p:cNvCxnSpPr>
          <p:nvPr/>
        </p:nvCxnSpPr>
        <p:spPr>
          <a:xfrm>
            <a:off x="6004426" y="2367799"/>
            <a:ext cx="582468" cy="4045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4893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000250"/>
            <a:ext cx="8229600" cy="857250"/>
          </a:xfrm>
        </p:spPr>
        <p:txBody>
          <a:bodyPr>
            <a:normAutofit/>
          </a:bodyPr>
          <a:lstStyle/>
          <a:p>
            <a:pPr lvl="0"/>
            <a:r>
              <a:rPr lang="en-US" dirty="0" smtClean="0"/>
              <a:t>Spring </a:t>
            </a:r>
            <a:r>
              <a:rPr lang="en-US" dirty="0" err="1" smtClean="0"/>
              <a:t>RabbitMQ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33400" y="251460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200" dirty="0" smtClean="0"/>
              <a:t>(demo)</a:t>
            </a:r>
            <a:endParaRPr lang="en-US" sz="2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743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/>
            <a:r>
              <a:rPr lang="en-US" sz="4000" dirty="0" smtClean="0"/>
              <a:t>Summary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600" dirty="0" smtClean="0"/>
          </a:p>
          <a:p>
            <a:r>
              <a:rPr lang="en-US" sz="2600" dirty="0" smtClean="0"/>
              <a:t>The Spring Framework provides convenient utilities and adapters for integrating with </a:t>
            </a:r>
            <a:r>
              <a:rPr lang="en-US" sz="2600" dirty="0" err="1" smtClean="0"/>
              <a:t>RabbitMQ</a:t>
            </a:r>
            <a:endParaRPr lang="en-US" sz="2600" dirty="0" smtClean="0"/>
          </a:p>
          <a:p>
            <a:endParaRPr lang="en-US" sz="2600" dirty="0"/>
          </a:p>
          <a:p>
            <a:r>
              <a:rPr lang="en-US" sz="2600" dirty="0" smtClean="0"/>
              <a:t>Favor them over the </a:t>
            </a:r>
            <a:r>
              <a:rPr lang="en-US" sz="2600" dirty="0" err="1" smtClean="0"/>
              <a:t>RabbitMQ</a:t>
            </a:r>
            <a:r>
              <a:rPr lang="en-US" sz="2600" dirty="0" smtClean="0"/>
              <a:t> Java library in </a:t>
            </a:r>
            <a:br>
              <a:rPr lang="en-US" sz="2600" dirty="0" smtClean="0"/>
            </a:br>
            <a:r>
              <a:rPr lang="en-US" sz="2600" dirty="0" smtClean="0"/>
              <a:t>Spring-based applications</a:t>
            </a:r>
            <a:endParaRPr lang="en-US" sz="2600" dirty="0"/>
          </a:p>
          <a:p>
            <a:endParaRPr lang="en-US" sz="2600" dirty="0"/>
          </a:p>
          <a:p>
            <a:pPr lvl="1"/>
            <a:endParaRPr lang="en-US" sz="2600" dirty="0"/>
          </a:p>
          <a:p>
            <a:pPr lvl="1"/>
            <a:endParaRPr lang="en-US" sz="2600" dirty="0" smtClean="0"/>
          </a:p>
          <a:p>
            <a:endParaRPr lang="en-US" sz="2600" dirty="0"/>
          </a:p>
          <a:p>
            <a:pPr lvl="1"/>
            <a:endParaRPr lang="en-US" sz="2600" dirty="0"/>
          </a:p>
          <a:p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948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Thank you !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23950"/>
            <a:ext cx="8229600" cy="2343150"/>
          </a:xfrm>
        </p:spPr>
        <p:txBody>
          <a:bodyPr/>
          <a:lstStyle/>
          <a:p>
            <a:pPr marL="0" indent="0" algn="ctr">
              <a:buNone/>
            </a:pPr>
            <a:r>
              <a:rPr lang="en-US" sz="12000" dirty="0" smtClean="0"/>
              <a:t>Q&amp;A</a:t>
            </a:r>
            <a:endParaRPr lang="en-US" sz="1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2800349"/>
            <a:ext cx="8229600" cy="17942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6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demos</a:t>
            </a:r>
            <a:r>
              <a:rPr lang="en-US" sz="2000" dirty="0"/>
              <a:t>: </a:t>
            </a:r>
            <a:r>
              <a:rPr lang="en-US" sz="2000" dirty="0">
                <a:hlinkClick r:id="rId2"/>
              </a:rPr>
              <a:t>https://</a:t>
            </a:r>
            <a:r>
              <a:rPr lang="en-US" sz="2000" dirty="0" smtClean="0">
                <a:hlinkClick r:id="rId2"/>
              </a:rPr>
              <a:t>github.com/martinfmi/spring_rabbitmq_samples</a:t>
            </a:r>
            <a:endParaRPr lang="en-US" sz="2000" dirty="0" smtClean="0"/>
          </a:p>
          <a:p>
            <a:pPr marL="0" indent="0">
              <a:buNone/>
            </a:pPr>
            <a:endParaRPr lang="en-US" sz="2600" dirty="0" smtClean="0"/>
          </a:p>
          <a:p>
            <a:pPr lvl="1"/>
            <a:endParaRPr lang="en-US" sz="2600" dirty="0" smtClean="0"/>
          </a:p>
          <a:p>
            <a:pPr lvl="1"/>
            <a:endParaRPr lang="en-US" sz="2600" dirty="0" smtClean="0"/>
          </a:p>
          <a:p>
            <a:endParaRPr lang="en-US" sz="2600" dirty="0" smtClean="0"/>
          </a:p>
          <a:p>
            <a:pPr lvl="1"/>
            <a:endParaRPr lang="en-US" sz="2600" dirty="0" smtClean="0"/>
          </a:p>
          <a:p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411670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References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AMQP </a:t>
            </a:r>
            <a:r>
              <a:rPr lang="en-US" sz="2400" dirty="0"/>
              <a:t>0.9.1 specification</a:t>
            </a:r>
            <a:r>
              <a:rPr lang="en-US" sz="2600" dirty="0"/>
              <a:t/>
            </a:r>
            <a:br>
              <a:rPr lang="en-US" sz="2600" dirty="0"/>
            </a:br>
            <a:r>
              <a:rPr lang="en-US" sz="2000" dirty="0">
                <a:hlinkClick r:id="rId2"/>
              </a:rPr>
              <a:t>https://</a:t>
            </a:r>
            <a:r>
              <a:rPr lang="en-US" sz="2000" dirty="0" smtClean="0">
                <a:hlinkClick r:id="rId2"/>
              </a:rPr>
              <a:t>www.rabbitmq.com/resources/specs/amqp0-9-1.pdf</a:t>
            </a:r>
            <a:endParaRPr lang="en-US" sz="2000" dirty="0" smtClean="0"/>
          </a:p>
          <a:p>
            <a:pPr marL="0" indent="0">
              <a:buNone/>
            </a:pPr>
            <a:r>
              <a:rPr lang="en-US" sz="2600" dirty="0" smtClean="0"/>
              <a:t/>
            </a:r>
            <a:br>
              <a:rPr lang="en-US" sz="2600" dirty="0" smtClean="0"/>
            </a:br>
            <a:r>
              <a:rPr lang="en-US" sz="2400" dirty="0" smtClean="0"/>
              <a:t>AMQP list of users</a:t>
            </a:r>
            <a:r>
              <a:rPr lang="en-US" sz="2600" dirty="0"/>
              <a:t/>
            </a:r>
            <a:br>
              <a:rPr lang="en-US" sz="2600" dirty="0"/>
            </a:br>
            <a:r>
              <a:rPr lang="en-US" sz="2000" dirty="0">
                <a:hlinkClick r:id="rId3"/>
              </a:rPr>
              <a:t>http://</a:t>
            </a:r>
            <a:r>
              <a:rPr lang="en-US" sz="2000" dirty="0" smtClean="0">
                <a:hlinkClick r:id="rId3"/>
              </a:rPr>
              <a:t>www.amqp.org/about/examples</a:t>
            </a:r>
            <a:endParaRPr lang="en-US" sz="2000" dirty="0" smtClean="0"/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err="1" smtClean="0"/>
              <a:t>RabbitMQ</a:t>
            </a:r>
            <a:r>
              <a:rPr lang="en-US" sz="2400" dirty="0"/>
              <a:t> documentation</a:t>
            </a:r>
            <a:r>
              <a:rPr lang="en-US" sz="2600" dirty="0"/>
              <a:t/>
            </a:r>
            <a:br>
              <a:rPr lang="en-US" sz="2600" dirty="0"/>
            </a:br>
            <a:r>
              <a:rPr lang="en-US" sz="2000" dirty="0">
                <a:hlinkClick r:id="rId4"/>
              </a:rPr>
              <a:t>http://</a:t>
            </a:r>
            <a:r>
              <a:rPr lang="en-US" sz="2000" dirty="0" smtClean="0">
                <a:hlinkClick r:id="rId4"/>
              </a:rPr>
              <a:t>www.rabbitmq.com/documentation.html</a:t>
            </a:r>
            <a:endParaRPr lang="en-US" sz="2000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04086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References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600" dirty="0"/>
              <a:t>Choosing Your Messaging Protocol: AMQP, MQTT, or STOMP</a:t>
            </a:r>
            <a:endParaRPr lang="en-US" sz="2600" dirty="0">
              <a:hlinkClick r:id="rId2"/>
            </a:endParaRPr>
          </a:p>
          <a:p>
            <a:pPr marL="0" indent="0">
              <a:buNone/>
            </a:pPr>
            <a:r>
              <a:rPr lang="en-US" sz="2600" dirty="0" smtClean="0">
                <a:hlinkClick r:id="rId2"/>
              </a:rPr>
              <a:t>http</a:t>
            </a:r>
            <a:r>
              <a:rPr lang="en-US" sz="2600" dirty="0">
                <a:hlinkClick r:id="rId2"/>
              </a:rPr>
              <a:t>://</a:t>
            </a:r>
            <a:r>
              <a:rPr lang="en-US" sz="2600" dirty="0" smtClean="0">
                <a:hlinkClick r:id="rId2"/>
              </a:rPr>
              <a:t>blogs.vmware.com/vfabric/2013/02/choosing-your-messaging-protocol-amqp-mqtt-or-stomp.html</a:t>
            </a:r>
            <a:endParaRPr lang="en-US" sz="2600" dirty="0" smtClean="0"/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r>
              <a:rPr lang="en-US" sz="2600" dirty="0" smtClean="0"/>
              <a:t>Spring AMQP reference</a:t>
            </a:r>
            <a:r>
              <a:rPr lang="en-US" sz="2600" dirty="0"/>
              <a:t/>
            </a:r>
            <a:br>
              <a:rPr lang="en-US" sz="2600" dirty="0"/>
            </a:br>
            <a:r>
              <a:rPr lang="en-US" sz="2000" dirty="0">
                <a:hlinkClick r:id="rId3"/>
              </a:rPr>
              <a:t>http://docs.spring.io/spring-amqp/reference/html</a:t>
            </a:r>
            <a:r>
              <a:rPr lang="en-US" sz="2000" dirty="0" smtClean="0">
                <a:hlinkClick r:id="rId3"/>
              </a:rPr>
              <a:t>/</a:t>
            </a:r>
            <a:endParaRPr lang="en-US" sz="2000" dirty="0" smtClean="0"/>
          </a:p>
          <a:p>
            <a:pPr marL="0" indent="0">
              <a:buNone/>
            </a:pPr>
            <a:r>
              <a:rPr lang="en-US" sz="2600" dirty="0" smtClean="0"/>
              <a:t/>
            </a:r>
            <a:br>
              <a:rPr lang="en-US" sz="2600" dirty="0" smtClean="0"/>
            </a:br>
            <a:r>
              <a:rPr lang="en-US" sz="2600" dirty="0"/>
              <a:t>Spring Integration AMQP</a:t>
            </a:r>
            <a:br>
              <a:rPr lang="en-US" sz="2600" dirty="0"/>
            </a:br>
            <a:r>
              <a:rPr lang="en-US" sz="2000" dirty="0">
                <a:hlinkClick r:id="rId4"/>
              </a:rPr>
              <a:t>http://</a:t>
            </a:r>
            <a:r>
              <a:rPr lang="en-US" sz="2000" dirty="0" smtClean="0">
                <a:hlinkClick r:id="rId4"/>
              </a:rPr>
              <a:t>docs.spring.io/spring-integration/reference/html/amqp.html</a:t>
            </a: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22471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Agenda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endParaRPr lang="en-US" sz="3000" dirty="0"/>
          </a:p>
          <a:p>
            <a:pPr lvl="0"/>
            <a:r>
              <a:rPr lang="en-US" sz="2600" dirty="0" smtClean="0"/>
              <a:t>Messaging Basics</a:t>
            </a:r>
            <a:endParaRPr lang="en-US" sz="2600" dirty="0"/>
          </a:p>
          <a:p>
            <a:pPr lvl="0"/>
            <a:endParaRPr lang="en-US" sz="2600" dirty="0" smtClean="0"/>
          </a:p>
          <a:p>
            <a:pPr lvl="0"/>
            <a:r>
              <a:rPr lang="en-US" sz="2600" dirty="0" err="1" smtClean="0"/>
              <a:t>RabbitMQ</a:t>
            </a:r>
            <a:r>
              <a:rPr lang="en-US" sz="2600" dirty="0" smtClean="0"/>
              <a:t> </a:t>
            </a:r>
            <a:r>
              <a:rPr lang="en-US" sz="2600" dirty="0"/>
              <a:t>O</a:t>
            </a:r>
            <a:r>
              <a:rPr lang="en-US" sz="2600" dirty="0" smtClean="0"/>
              <a:t>verview</a:t>
            </a:r>
            <a:endParaRPr lang="en-US" sz="2600" dirty="0"/>
          </a:p>
          <a:p>
            <a:pPr marL="0" lvl="0" indent="0">
              <a:buNone/>
            </a:pPr>
            <a:endParaRPr lang="en-US" sz="2600" dirty="0" smtClean="0"/>
          </a:p>
          <a:p>
            <a:r>
              <a:rPr lang="en-US" sz="2600" dirty="0" smtClean="0"/>
              <a:t>Spring </a:t>
            </a:r>
            <a:r>
              <a:rPr lang="en-US" sz="2600" dirty="0" err="1" smtClean="0"/>
              <a:t>RabbitMQ</a:t>
            </a: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488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sz="4000" dirty="0" smtClean="0"/>
              <a:t>Messaging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600" dirty="0" smtClean="0"/>
          </a:p>
          <a:p>
            <a:r>
              <a:rPr lang="en-US" sz="2600" dirty="0" smtClean="0"/>
              <a:t>Messaging provides a mechanism for loosely-coupled integration of systems</a:t>
            </a:r>
          </a:p>
          <a:p>
            <a:endParaRPr lang="en-US" sz="2600" dirty="0"/>
          </a:p>
          <a:p>
            <a:r>
              <a:rPr lang="en-US" sz="2600" dirty="0" smtClean="0"/>
              <a:t>The central unit of processing in a message is a message which typically contains a </a:t>
            </a:r>
            <a:r>
              <a:rPr lang="en-US" sz="2600" b="1" dirty="0" smtClean="0"/>
              <a:t>body</a:t>
            </a:r>
            <a:r>
              <a:rPr lang="en-US" sz="2600" dirty="0" smtClean="0"/>
              <a:t> and a </a:t>
            </a:r>
            <a:r>
              <a:rPr lang="en-US" sz="2600" b="1" dirty="0" smtClean="0"/>
              <a:t>header</a:t>
            </a:r>
            <a:endParaRPr lang="en-US" sz="2600" b="1" dirty="0"/>
          </a:p>
          <a:p>
            <a:endParaRPr lang="en-US" sz="3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211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sz="4000" dirty="0" smtClean="0"/>
              <a:t>Use cases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lvl="1" indent="-514350">
              <a:buFont typeface="Arial" panose="020B0604020202020204" pitchFamily="34" charset="0"/>
              <a:buChar char="•"/>
            </a:pPr>
            <a:r>
              <a:rPr lang="en-US" sz="2600" dirty="0" smtClean="0"/>
              <a:t>Log aggregation between systems</a:t>
            </a:r>
          </a:p>
          <a:p>
            <a:pPr marL="514350" lvl="1" indent="-514350">
              <a:buFont typeface="Arial" panose="020B0604020202020204" pitchFamily="34" charset="0"/>
              <a:buChar char="•"/>
            </a:pPr>
            <a:endParaRPr lang="en-US" sz="2600" dirty="0" smtClean="0"/>
          </a:p>
          <a:p>
            <a:pPr marL="514350" lvl="1" indent="-514350">
              <a:buFont typeface="Arial" panose="020B0604020202020204" pitchFamily="34" charset="0"/>
              <a:buChar char="•"/>
            </a:pPr>
            <a:r>
              <a:rPr lang="en-US" sz="2600" dirty="0" smtClean="0"/>
              <a:t>Event propagation between systems</a:t>
            </a:r>
          </a:p>
          <a:p>
            <a:pPr marL="514350" lvl="1" indent="-514350">
              <a:buFont typeface="Arial" panose="020B0604020202020204" pitchFamily="34" charset="0"/>
              <a:buChar char="•"/>
            </a:pPr>
            <a:endParaRPr lang="en-US" sz="2600" dirty="0" smtClean="0"/>
          </a:p>
          <a:p>
            <a:pPr marL="514350" lvl="1" indent="-514350">
              <a:buFont typeface="Arial" panose="020B0604020202020204" pitchFamily="34" charset="0"/>
              <a:buChar char="•"/>
            </a:pPr>
            <a:r>
              <a:rPr lang="en-US" sz="2600" dirty="0" smtClean="0"/>
              <a:t>Offloading long-running tasks to worker nodes</a:t>
            </a:r>
          </a:p>
          <a:p>
            <a:pPr marL="514350" lvl="1" indent="-514350">
              <a:buFont typeface="Arial" panose="020B0604020202020204" pitchFamily="34" charset="0"/>
              <a:buChar char="•"/>
            </a:pPr>
            <a:endParaRPr lang="en-US" sz="2600" dirty="0" smtClean="0"/>
          </a:p>
          <a:p>
            <a:pPr marL="514350" lvl="1" indent="-514350">
              <a:buFont typeface="Arial" panose="020B0604020202020204" pitchFamily="34" charset="0"/>
              <a:buChar char="•"/>
            </a:pPr>
            <a:r>
              <a:rPr lang="en-US" sz="2600" dirty="0" smtClean="0"/>
              <a:t>many others …</a:t>
            </a:r>
            <a:endParaRPr lang="en-US" sz="2600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328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sz="4000" dirty="0"/>
              <a:t>Messaging </a:t>
            </a:r>
            <a:r>
              <a:rPr lang="en-US" sz="4000" dirty="0" smtClean="0"/>
              <a:t>protocols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600" dirty="0" smtClean="0"/>
          </a:p>
          <a:p>
            <a:r>
              <a:rPr lang="en-US" sz="2600" dirty="0" smtClean="0"/>
              <a:t>Messaging solutions implement different protocols for transferring of messages such as AMQP, XMPP, MQTT, STOMP and others</a:t>
            </a:r>
          </a:p>
          <a:p>
            <a:endParaRPr lang="en-US" sz="2600" b="1" dirty="0" smtClean="0"/>
          </a:p>
          <a:p>
            <a:r>
              <a:rPr lang="en-US" sz="2600" dirty="0" smtClean="0"/>
              <a:t>The variety of protocols imply vendor lock-in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23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sz="4000" dirty="0"/>
              <a:t>Messaging </a:t>
            </a:r>
            <a:r>
              <a:rPr lang="en-US" sz="4000" dirty="0" smtClean="0"/>
              <a:t>protocols comparison</a:t>
            </a:r>
            <a:endParaRPr lang="en-US" sz="4000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7572156"/>
              </p:ext>
            </p:extLst>
          </p:nvPr>
        </p:nvGraphicFramePr>
        <p:xfrm>
          <a:off x="76200" y="971550"/>
          <a:ext cx="8991600" cy="36381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8320"/>
                <a:gridCol w="2031435"/>
                <a:gridCol w="2138807"/>
                <a:gridCol w="1627790"/>
                <a:gridCol w="1395248"/>
              </a:tblGrid>
              <a:tr h="3657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AMQP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MQTT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XMPP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STOMP</a:t>
                      </a:r>
                      <a:endParaRPr lang="en-US" dirty="0"/>
                    </a:p>
                  </a:txBody>
                  <a:tcPr/>
                </a:tc>
              </a:tr>
              <a:tr h="624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goal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replacement of proprietary</a:t>
                      </a:r>
                      <a:r>
                        <a:rPr lang="en-US" sz="1200" baseline="0" dirty="0" smtClean="0"/>
                        <a:t> protocols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messaging for resource-constrained devices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instant messaging,</a:t>
                      </a:r>
                    </a:p>
                    <a:p>
                      <a:r>
                        <a:rPr lang="en-US" sz="1200" dirty="0" smtClean="0"/>
                        <a:t>adopted for wider use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Message-oriented middleware</a:t>
                      </a:r>
                      <a:endParaRPr lang="en-US" sz="1200" dirty="0"/>
                    </a:p>
                  </a:txBody>
                  <a:tcPr/>
                </a:tc>
              </a:tr>
              <a:tr h="348188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format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binary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binary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XML-based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text-based</a:t>
                      </a:r>
                      <a:endParaRPr lang="en-US" sz="1200" dirty="0"/>
                    </a:p>
                  </a:txBody>
                  <a:tcPr/>
                </a:tc>
              </a:tr>
              <a:tr h="70365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API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divided</a:t>
                      </a:r>
                      <a:r>
                        <a:rPr lang="en-US" sz="1200" baseline="0" dirty="0" smtClean="0"/>
                        <a:t> into classes </a:t>
                      </a:r>
                      <a:br>
                        <a:rPr lang="en-US" sz="1200" baseline="0" dirty="0" smtClean="0"/>
                      </a:br>
                      <a:r>
                        <a:rPr lang="en-US" sz="1200" baseline="0" dirty="0" smtClean="0"/>
                        <a:t>(&gt; 40 methods in </a:t>
                      </a:r>
                      <a:r>
                        <a:rPr lang="en-US" sz="1200" baseline="0" dirty="0" err="1" smtClean="0"/>
                        <a:t>RabbitMQ</a:t>
                      </a:r>
                      <a:r>
                        <a:rPr lang="en-US" sz="1200" baseline="0" dirty="0" smtClean="0"/>
                        <a:t>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simple (5 basic operations with 2-3 packet types for each)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different XML items with multiple types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~ 10 basic commands</a:t>
                      </a:r>
                      <a:endParaRPr lang="en-US" sz="1200" dirty="0"/>
                    </a:p>
                  </a:txBody>
                  <a:tcPr/>
                </a:tc>
              </a:tr>
              <a:tr h="498424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reliability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publisher/subscriber acknowledgements, transactions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acknowledgements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Acknowledgment</a:t>
                      </a:r>
                      <a:r>
                        <a:rPr lang="en-US" sz="1200" baseline="0" dirty="0" smtClean="0"/>
                        <a:t>s and resumptions (XEP-198)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Subscriber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acknowledgementsand</a:t>
                      </a:r>
                      <a:r>
                        <a:rPr lang="en-US" sz="1200" baseline="0" dirty="0" smtClean="0"/>
                        <a:t> transactions</a:t>
                      </a:r>
                      <a:endParaRPr lang="en-US" sz="1200" dirty="0"/>
                    </a:p>
                  </a:txBody>
                  <a:tcPr/>
                </a:tc>
              </a:tr>
              <a:tr h="498424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security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SASL, TLS/SSL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no built-in TLS/SSL,</a:t>
                      </a:r>
                      <a:br>
                        <a:rPr lang="en-US" sz="1200" dirty="0" smtClean="0"/>
                      </a:br>
                      <a:r>
                        <a:rPr lang="en-US" sz="1200" dirty="0" smtClean="0"/>
                        <a:t>header</a:t>
                      </a:r>
                      <a:r>
                        <a:rPr lang="en-US" sz="1200" baseline="0" dirty="0" smtClean="0"/>
                        <a:t> authentication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SASL,</a:t>
                      </a:r>
                      <a:r>
                        <a:rPr lang="en-US" sz="1200" baseline="0" dirty="0" smtClean="0"/>
                        <a:t> TLS/SSL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depending</a:t>
                      </a:r>
                      <a:r>
                        <a:rPr lang="en-US" sz="1200" baseline="0" dirty="0" smtClean="0"/>
                        <a:t> on message broker</a:t>
                      </a:r>
                      <a:endParaRPr lang="en-US" sz="1200" dirty="0"/>
                    </a:p>
                  </a:txBody>
                  <a:tcPr/>
                </a:tc>
              </a:tr>
              <a:tr h="348188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extensibility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extension points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none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extensible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depending</a:t>
                      </a:r>
                      <a:r>
                        <a:rPr lang="en-US" sz="1200" baseline="0" dirty="0" smtClean="0"/>
                        <a:t> on message broker</a:t>
                      </a:r>
                      <a:endParaRPr lang="en-US" sz="12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893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18499</TotalTime>
  <Words>1221</Words>
  <Application>Microsoft Office PowerPoint</Application>
  <PresentationFormat>On-screen Show (16:9)</PresentationFormat>
  <Paragraphs>539</Paragraphs>
  <Slides>49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0" baseType="lpstr">
      <vt:lpstr>Office Theme</vt:lpstr>
      <vt:lpstr>Spring RabbitMQ</vt:lpstr>
      <vt:lpstr>Who am I</vt:lpstr>
      <vt:lpstr>PowerPoint Presentation</vt:lpstr>
      <vt:lpstr>Work in progress … </vt:lpstr>
      <vt:lpstr>Agenda</vt:lpstr>
      <vt:lpstr>Messaging</vt:lpstr>
      <vt:lpstr>Use cases</vt:lpstr>
      <vt:lpstr>Messaging protocols</vt:lpstr>
      <vt:lpstr>Messaging protocols comparison</vt:lpstr>
      <vt:lpstr>Messaging brokers</vt:lpstr>
      <vt:lpstr>Common characteristics</vt:lpstr>
      <vt:lpstr>RabbitMQ</vt:lpstr>
      <vt:lpstr>RabbitMQ users</vt:lpstr>
      <vt:lpstr>AMQP</vt:lpstr>
      <vt:lpstr>AMQP characteristics</vt:lpstr>
      <vt:lpstr>Message handling</vt:lpstr>
      <vt:lpstr>Message routing</vt:lpstr>
      <vt:lpstr>Default exchange</vt:lpstr>
      <vt:lpstr>Direct exchange</vt:lpstr>
      <vt:lpstr>Fanout exchange</vt:lpstr>
      <vt:lpstr>Topic exchange</vt:lpstr>
      <vt:lpstr>RabbitMQ clustering</vt:lpstr>
      <vt:lpstr>RabbitMQ Overview</vt:lpstr>
      <vt:lpstr>Spring RabbitMQ</vt:lpstr>
      <vt:lpstr>Spring AMQP</vt:lpstr>
      <vt:lpstr>Spring AMQP usage</vt:lpstr>
      <vt:lpstr>RabbitAdmin  (plain Java)</vt:lpstr>
      <vt:lpstr>Container listener  (plain Java)</vt:lpstr>
      <vt:lpstr>RabbitTemplate  (plain Java)</vt:lpstr>
      <vt:lpstr>Spring-based configuration</vt:lpstr>
      <vt:lpstr>RabbitTemplate  (Spring configuration)</vt:lpstr>
      <vt:lpstr>Container listener  (Spring configuration)</vt:lpstr>
      <vt:lpstr>Container listener  (Spring configuration)</vt:lpstr>
      <vt:lpstr>Container listener  (Spring annotations)</vt:lpstr>
      <vt:lpstr>RabbitAdmin (Spring configuration)</vt:lpstr>
      <vt:lpstr>Spring Boot</vt:lpstr>
      <vt:lpstr>Spring Boot</vt:lpstr>
      <vt:lpstr>Spring Integration AMQP</vt:lpstr>
      <vt:lpstr>Spring Integration AMQP</vt:lpstr>
      <vt:lpstr>Spring Integration AMQP scenario</vt:lpstr>
      <vt:lpstr>Spring Integration AMQP scenario</vt:lpstr>
      <vt:lpstr>Spring Integration AMQP scenario</vt:lpstr>
      <vt:lpstr>Yet another scenario</vt:lpstr>
      <vt:lpstr>Implementation</vt:lpstr>
      <vt:lpstr>Spring RabbitMQ</vt:lpstr>
      <vt:lpstr>Summary</vt:lpstr>
      <vt:lpstr>Thank you !</vt:lpstr>
      <vt:lpstr>References</vt:lpstr>
      <vt:lpstr>References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Robust Messaging With RabbitMQ</dc:title>
  <dc:creator>Toshev, Martin</dc:creator>
  <cp:lastModifiedBy>Martin Toshev</cp:lastModifiedBy>
  <cp:revision>1021</cp:revision>
  <dcterms:created xsi:type="dcterms:W3CDTF">2006-08-16T00:00:00Z</dcterms:created>
  <dcterms:modified xsi:type="dcterms:W3CDTF">2016-10-14T17:22:10Z</dcterms:modified>
</cp:coreProperties>
</file>