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5" r:id="rId9"/>
    <p:sldId id="262" r:id="rId10"/>
    <p:sldId id="269" r:id="rId11"/>
    <p:sldId id="266" r:id="rId12"/>
    <p:sldId id="270" r:id="rId13"/>
    <p:sldId id="263" r:id="rId14"/>
    <p:sldId id="26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931832"/>
            <a:ext cx="8915399" cy="1120462"/>
          </a:xfrm>
        </p:spPr>
        <p:txBody>
          <a:bodyPr>
            <a:normAutofit/>
          </a:bodyPr>
          <a:lstStyle/>
          <a:p>
            <a:r>
              <a:rPr lang="en-IN" sz="4800" dirty="0" smtClean="0"/>
              <a:t>HEART DISEASE PREDICTION</a:t>
            </a:r>
            <a:endParaRPr lang="en-IN" sz="4800" dirty="0"/>
          </a:p>
        </p:txBody>
      </p:sp>
      <p:sp>
        <p:nvSpPr>
          <p:cNvPr id="3" name="Subtitle 2"/>
          <p:cNvSpPr>
            <a:spLocks noGrp="1"/>
          </p:cNvSpPr>
          <p:nvPr>
            <p:ph type="subTitle" idx="1"/>
          </p:nvPr>
        </p:nvSpPr>
        <p:spPr>
          <a:xfrm>
            <a:off x="2589213" y="3850784"/>
            <a:ext cx="8915399" cy="1390918"/>
          </a:xfrm>
        </p:spPr>
        <p:txBody>
          <a:bodyPr>
            <a:normAutofit/>
          </a:bodyPr>
          <a:lstStyle/>
          <a:p>
            <a:r>
              <a:rPr lang="en-IN" dirty="0" smtClean="0"/>
              <a:t>MACHINE LEARNING PROJECT BY</a:t>
            </a:r>
          </a:p>
          <a:p>
            <a:r>
              <a:rPr lang="en-IN" dirty="0" smtClean="0"/>
              <a:t>RAM KUMAR , SAIKAT BISWAS , VIVEK KUMAR ,SAURABH KUMAR </a:t>
            </a:r>
          </a:p>
          <a:p>
            <a:r>
              <a:rPr lang="en-IN" dirty="0"/>
              <a:t>	</a:t>
            </a:r>
          </a:p>
        </p:txBody>
      </p:sp>
    </p:spTree>
    <p:extLst>
      <p:ext uri="{BB962C8B-B14F-4D97-AF65-F5344CB8AC3E}">
        <p14:creationId xmlns:p14="http://schemas.microsoft.com/office/powerpoint/2010/main" val="275267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01532" y="540913"/>
            <a:ext cx="6349285" cy="3139321"/>
          </a:xfrm>
          <a:prstGeom prst="rect">
            <a:avLst/>
          </a:prstGeom>
          <a:noFill/>
        </p:spPr>
        <p:txBody>
          <a:bodyPr wrap="square" rtlCol="0">
            <a:spAutoFit/>
          </a:bodyPr>
          <a:lstStyle/>
          <a:p>
            <a:endParaRPr lang="en-IN" dirty="0" smtClean="0"/>
          </a:p>
          <a:p>
            <a:r>
              <a:rPr lang="en-IN" b="1" dirty="0" smtClean="0"/>
              <a:t>2</a:t>
            </a:r>
            <a:r>
              <a:rPr lang="en-IN" b="1" dirty="0"/>
              <a:t>. </a:t>
            </a:r>
            <a:r>
              <a:rPr lang="en-IN" b="1" dirty="0" smtClean="0"/>
              <a:t>Assigning columns to x and y axis </a:t>
            </a:r>
          </a:p>
          <a:p>
            <a:endParaRPr lang="en-IN" b="1" dirty="0"/>
          </a:p>
          <a:p>
            <a:r>
              <a:rPr lang="en-IN" dirty="0"/>
              <a:t>X = </a:t>
            </a:r>
            <a:r>
              <a:rPr lang="en-IN" dirty="0" err="1"/>
              <a:t>heart_df.ix</a:t>
            </a:r>
            <a:r>
              <a:rPr lang="en-IN" dirty="0"/>
              <a:t>[:,(1,2,4,9,10,11,12,13,14)].values</a:t>
            </a:r>
          </a:p>
          <a:p>
            <a:r>
              <a:rPr lang="en-IN" dirty="0"/>
              <a:t>y = </a:t>
            </a:r>
            <a:r>
              <a:rPr lang="en-IN" dirty="0" err="1"/>
              <a:t>heart_df.ix</a:t>
            </a:r>
            <a:r>
              <a:rPr lang="en-IN" dirty="0"/>
              <a:t>[:,-1].</a:t>
            </a:r>
            <a:r>
              <a:rPr lang="en-IN" dirty="0" smtClean="0"/>
              <a:t>values</a:t>
            </a:r>
          </a:p>
          <a:p>
            <a:endParaRPr lang="en-IN" dirty="0"/>
          </a:p>
          <a:p>
            <a:r>
              <a:rPr lang="en-IN" b="1" dirty="0" smtClean="0"/>
              <a:t>3. Splitting the data</a:t>
            </a:r>
          </a:p>
          <a:p>
            <a:endParaRPr lang="en-IN" b="1" dirty="0" smtClean="0"/>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 = .2,random_state=1)</a:t>
            </a:r>
          </a:p>
          <a:p>
            <a:endParaRPr lang="en-IN" b="1" dirty="0"/>
          </a:p>
        </p:txBody>
      </p:sp>
      <p:sp>
        <p:nvSpPr>
          <p:cNvPr id="6" name="TextBox 5"/>
          <p:cNvSpPr txBox="1"/>
          <p:nvPr/>
        </p:nvSpPr>
        <p:spPr>
          <a:xfrm>
            <a:off x="2601532" y="3822520"/>
            <a:ext cx="7920507" cy="1754326"/>
          </a:xfrm>
          <a:prstGeom prst="rect">
            <a:avLst/>
          </a:prstGeom>
          <a:noFill/>
        </p:spPr>
        <p:txBody>
          <a:bodyPr wrap="square" rtlCol="0">
            <a:spAutoFit/>
          </a:bodyPr>
          <a:lstStyle/>
          <a:p>
            <a:r>
              <a:rPr lang="en-US" b="1" dirty="0"/>
              <a:t>4</a:t>
            </a:r>
            <a:r>
              <a:rPr lang="en-US" b="1" dirty="0" smtClean="0"/>
              <a:t> .Codes for importing Logistic Regression </a:t>
            </a:r>
          </a:p>
          <a:p>
            <a:endParaRPr lang="en-US" u="sng" dirty="0" smtClean="0"/>
          </a:p>
          <a:p>
            <a:r>
              <a:rPr lang="en-US" dirty="0" smtClean="0"/>
              <a:t>from </a:t>
            </a:r>
            <a:r>
              <a:rPr lang="en-US" dirty="0" err="1"/>
              <a:t>sklearn.linear_model</a:t>
            </a:r>
            <a:r>
              <a:rPr lang="en-US" dirty="0"/>
              <a:t> import </a:t>
            </a:r>
            <a:r>
              <a:rPr lang="en-US" dirty="0" err="1"/>
              <a:t>LogisticRegression</a:t>
            </a:r>
            <a:endParaRPr lang="en-US" dirty="0"/>
          </a:p>
          <a:p>
            <a:r>
              <a:rPr lang="en-US" dirty="0" err="1"/>
              <a:t>logreg</a:t>
            </a:r>
            <a:r>
              <a:rPr lang="en-US" dirty="0"/>
              <a:t>=</a:t>
            </a:r>
            <a:r>
              <a:rPr lang="en-US" dirty="0" err="1"/>
              <a:t>LogisticRegression</a:t>
            </a:r>
            <a:r>
              <a:rPr lang="en-US" dirty="0" smtClean="0"/>
              <a:t>()</a:t>
            </a:r>
          </a:p>
          <a:p>
            <a:endParaRPr lang="en-US" dirty="0"/>
          </a:p>
          <a:p>
            <a:endParaRPr lang="en-IN" dirty="0"/>
          </a:p>
        </p:txBody>
      </p:sp>
      <p:sp>
        <p:nvSpPr>
          <p:cNvPr id="7" name="TextBox 6"/>
          <p:cNvSpPr txBox="1"/>
          <p:nvPr/>
        </p:nvSpPr>
        <p:spPr>
          <a:xfrm>
            <a:off x="2601533" y="5434885"/>
            <a:ext cx="8100812" cy="923330"/>
          </a:xfrm>
          <a:prstGeom prst="rect">
            <a:avLst/>
          </a:prstGeom>
          <a:noFill/>
        </p:spPr>
        <p:txBody>
          <a:bodyPr wrap="square" rtlCol="0">
            <a:spAutoFit/>
          </a:bodyPr>
          <a:lstStyle/>
          <a:p>
            <a:r>
              <a:rPr lang="en-IN" b="1" dirty="0" smtClean="0"/>
              <a:t>5 . Calculate score</a:t>
            </a:r>
          </a:p>
          <a:p>
            <a:endParaRPr lang="en-IN" b="1" dirty="0" smtClean="0"/>
          </a:p>
          <a:p>
            <a:r>
              <a:rPr lang="en-IN" dirty="0" err="1"/>
              <a:t>sklearn.metrics.accuracy_score</a:t>
            </a:r>
            <a:r>
              <a:rPr lang="en-IN" dirty="0"/>
              <a:t>(</a:t>
            </a:r>
            <a:r>
              <a:rPr lang="en-IN" dirty="0" err="1"/>
              <a:t>y_test,y_pred</a:t>
            </a:r>
            <a:r>
              <a:rPr lang="en-IN" dirty="0"/>
              <a:t>)</a:t>
            </a:r>
            <a:r>
              <a:rPr lang="en-IN" b="1" dirty="0"/>
              <a:t> </a:t>
            </a:r>
          </a:p>
        </p:txBody>
      </p:sp>
    </p:spTree>
    <p:extLst>
      <p:ext uri="{BB962C8B-B14F-4D97-AF65-F5344CB8AC3E}">
        <p14:creationId xmlns:p14="http://schemas.microsoft.com/office/powerpoint/2010/main" val="164007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normAutofit/>
          </a:bodyPr>
          <a:lstStyle/>
          <a:p>
            <a:r>
              <a:rPr lang="en-IN" sz="2400" dirty="0" smtClean="0"/>
              <a:t>2. Using Random Forest Regression </a:t>
            </a:r>
            <a:endParaRPr lang="en-IN" sz="2400" dirty="0"/>
          </a:p>
        </p:txBody>
      </p:sp>
      <p:sp>
        <p:nvSpPr>
          <p:cNvPr id="4" name="TextBox 3"/>
          <p:cNvSpPr txBox="1"/>
          <p:nvPr/>
        </p:nvSpPr>
        <p:spPr>
          <a:xfrm>
            <a:off x="2592925" y="1532586"/>
            <a:ext cx="8791999" cy="2585323"/>
          </a:xfrm>
          <a:prstGeom prst="rect">
            <a:avLst/>
          </a:prstGeom>
          <a:noFill/>
        </p:spPr>
        <p:txBody>
          <a:bodyPr wrap="square" rtlCol="0">
            <a:spAutoFit/>
          </a:bodyPr>
          <a:lstStyle/>
          <a:p>
            <a:r>
              <a:rPr lang="en-IN" dirty="0"/>
              <a:t>Random forests creates decision trees on randomly selected data samples, gets prediction from each tree and selects the best solution by means of voting</a:t>
            </a:r>
            <a:r>
              <a:rPr lang="en-IN" dirty="0" smtClean="0"/>
              <a:t>.</a:t>
            </a:r>
          </a:p>
          <a:p>
            <a:r>
              <a:rPr lang="en-IN" dirty="0" smtClean="0"/>
              <a:t>It lies in </a:t>
            </a:r>
            <a:r>
              <a:rPr lang="en-IN" dirty="0"/>
              <a:t>from </a:t>
            </a:r>
            <a:r>
              <a:rPr lang="en-IN" b="1" dirty="0" err="1" smtClean="0"/>
              <a:t>sklearn.ensemble</a:t>
            </a:r>
            <a:r>
              <a:rPr lang="en-IN" dirty="0" smtClean="0"/>
              <a:t> module .  </a:t>
            </a:r>
          </a:p>
          <a:p>
            <a:endParaRPr lang="en-IN" dirty="0" smtClean="0"/>
          </a:p>
          <a:p>
            <a:r>
              <a:rPr lang="en-IN" dirty="0" err="1" smtClean="0"/>
              <a:t>Consideratin</a:t>
            </a:r>
            <a:r>
              <a:rPr lang="en-IN" dirty="0" smtClean="0"/>
              <a:t> before working in it :-</a:t>
            </a:r>
          </a:p>
          <a:p>
            <a:r>
              <a:rPr lang="en-US" dirty="0" err="1"/>
              <a:t>n_estimatior</a:t>
            </a:r>
            <a:r>
              <a:rPr lang="en-US" dirty="0"/>
              <a:t> is the number of decision </a:t>
            </a:r>
            <a:r>
              <a:rPr lang="en-US" dirty="0" smtClean="0"/>
              <a:t>tree</a:t>
            </a:r>
          </a:p>
          <a:p>
            <a:r>
              <a:rPr lang="en-IN" dirty="0"/>
              <a:t>n should be odd </a:t>
            </a:r>
          </a:p>
          <a:p>
            <a:endParaRPr lang="en-IN" dirty="0"/>
          </a:p>
        </p:txBody>
      </p:sp>
      <p:sp>
        <p:nvSpPr>
          <p:cNvPr id="6" name="TextBox 5"/>
          <p:cNvSpPr txBox="1"/>
          <p:nvPr/>
        </p:nvSpPr>
        <p:spPr>
          <a:xfrm>
            <a:off x="2592925" y="4014672"/>
            <a:ext cx="8006388" cy="1754326"/>
          </a:xfrm>
          <a:prstGeom prst="rect">
            <a:avLst/>
          </a:prstGeom>
          <a:noFill/>
        </p:spPr>
        <p:txBody>
          <a:bodyPr wrap="square" rtlCol="0">
            <a:spAutoFit/>
          </a:bodyPr>
          <a:lstStyle/>
          <a:p>
            <a:pPr marL="342900" indent="-342900">
              <a:buAutoNum type="arabicPeriod"/>
            </a:pPr>
            <a:r>
              <a:rPr lang="en-IN" b="1" dirty="0"/>
              <a:t>Drop useless columns </a:t>
            </a:r>
          </a:p>
          <a:p>
            <a:pPr marL="342900" indent="-342900">
              <a:buAutoNum type="arabicPeriod"/>
            </a:pPr>
            <a:endParaRPr lang="en-IN" b="1" dirty="0"/>
          </a:p>
          <a:p>
            <a:r>
              <a:rPr lang="en-IN" dirty="0"/>
              <a:t>Here education is useless for any patient .</a:t>
            </a:r>
          </a:p>
          <a:p>
            <a:endParaRPr lang="en-IN" b="1" dirty="0"/>
          </a:p>
          <a:p>
            <a:r>
              <a:rPr lang="en-IN" dirty="0" err="1"/>
              <a:t>heart_df.drop</a:t>
            </a:r>
            <a:r>
              <a:rPr lang="en-IN" dirty="0"/>
              <a:t>(['education'],axis=1,inplace=True)</a:t>
            </a:r>
          </a:p>
          <a:p>
            <a:endParaRPr lang="en-IN" dirty="0"/>
          </a:p>
        </p:txBody>
      </p:sp>
    </p:spTree>
    <p:extLst>
      <p:ext uri="{BB962C8B-B14F-4D97-AF65-F5344CB8AC3E}">
        <p14:creationId xmlns:p14="http://schemas.microsoft.com/office/powerpoint/2010/main" val="72031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1532" y="540913"/>
            <a:ext cx="9040969" cy="2862322"/>
          </a:xfrm>
          <a:prstGeom prst="rect">
            <a:avLst/>
          </a:prstGeom>
          <a:noFill/>
        </p:spPr>
        <p:txBody>
          <a:bodyPr wrap="square" rtlCol="0">
            <a:spAutoFit/>
          </a:bodyPr>
          <a:lstStyle/>
          <a:p>
            <a:endParaRPr lang="en-IN" dirty="0" smtClean="0"/>
          </a:p>
          <a:p>
            <a:r>
              <a:rPr lang="en-IN" b="1" dirty="0" smtClean="0"/>
              <a:t>2</a:t>
            </a:r>
            <a:r>
              <a:rPr lang="en-IN" b="1" dirty="0"/>
              <a:t>. </a:t>
            </a:r>
            <a:r>
              <a:rPr lang="en-IN" b="1" dirty="0" smtClean="0"/>
              <a:t>Assigning columns to x and y axis </a:t>
            </a:r>
          </a:p>
          <a:p>
            <a:endParaRPr lang="en-IN" b="1" dirty="0"/>
          </a:p>
          <a:p>
            <a:r>
              <a:rPr lang="fr-FR" dirty="0"/>
              <a:t>X = </a:t>
            </a:r>
            <a:r>
              <a:rPr lang="fr-FR" dirty="0" err="1"/>
              <a:t>df.values</a:t>
            </a:r>
            <a:r>
              <a:rPr lang="fr-FR" dirty="0"/>
              <a:t>[:, 1:13]</a:t>
            </a:r>
          </a:p>
          <a:p>
            <a:r>
              <a:rPr lang="fr-FR" dirty="0"/>
              <a:t>Y = </a:t>
            </a:r>
            <a:r>
              <a:rPr lang="fr-FR" dirty="0" err="1"/>
              <a:t>df.values</a:t>
            </a:r>
            <a:r>
              <a:rPr lang="fr-FR" dirty="0"/>
              <a:t>[:,-1</a:t>
            </a:r>
            <a:r>
              <a:rPr lang="fr-FR" dirty="0" smtClean="0"/>
              <a:t>]</a:t>
            </a:r>
          </a:p>
          <a:p>
            <a:endParaRPr lang="en-IN" dirty="0"/>
          </a:p>
          <a:p>
            <a:r>
              <a:rPr lang="en-IN" b="1" dirty="0" smtClean="0"/>
              <a:t>3. Splitting the data</a:t>
            </a:r>
          </a:p>
          <a:p>
            <a:endParaRPr lang="en-IN" b="1" dirty="0" smtClean="0"/>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 X, Y, </a:t>
            </a:r>
            <a:r>
              <a:rPr lang="en-US" dirty="0" err="1"/>
              <a:t>test_size</a:t>
            </a:r>
            <a:r>
              <a:rPr lang="en-US" dirty="0"/>
              <a:t> = 0.25, </a:t>
            </a:r>
            <a:r>
              <a:rPr lang="en-US" dirty="0" err="1"/>
              <a:t>random_state</a:t>
            </a:r>
            <a:r>
              <a:rPr lang="en-US" dirty="0"/>
              <a:t> = 200)</a:t>
            </a:r>
            <a:endParaRPr lang="en-IN" b="1" dirty="0"/>
          </a:p>
        </p:txBody>
      </p:sp>
      <p:sp>
        <p:nvSpPr>
          <p:cNvPr id="5" name="TextBox 4"/>
          <p:cNvSpPr txBox="1"/>
          <p:nvPr/>
        </p:nvSpPr>
        <p:spPr>
          <a:xfrm>
            <a:off x="2601532" y="3886915"/>
            <a:ext cx="7572777" cy="1754326"/>
          </a:xfrm>
          <a:prstGeom prst="rect">
            <a:avLst/>
          </a:prstGeom>
          <a:noFill/>
        </p:spPr>
        <p:txBody>
          <a:bodyPr wrap="square" rtlCol="0">
            <a:spAutoFit/>
          </a:bodyPr>
          <a:lstStyle/>
          <a:p>
            <a:r>
              <a:rPr lang="en-US" b="1" dirty="0"/>
              <a:t>4</a:t>
            </a:r>
            <a:r>
              <a:rPr lang="en-US" b="1" dirty="0" smtClean="0"/>
              <a:t> .Codes for importing Logistic Regression </a:t>
            </a:r>
          </a:p>
          <a:p>
            <a:endParaRPr lang="en-US" u="sng" dirty="0" smtClean="0"/>
          </a:p>
          <a:p>
            <a:r>
              <a:rPr lang="en-IN" dirty="0"/>
              <a:t>from </a:t>
            </a:r>
            <a:r>
              <a:rPr lang="en-IN" dirty="0" err="1"/>
              <a:t>sklearn.ensemble</a:t>
            </a:r>
            <a:r>
              <a:rPr lang="en-IN" dirty="0"/>
              <a:t> import </a:t>
            </a:r>
            <a:r>
              <a:rPr lang="en-IN" dirty="0" err="1"/>
              <a:t>RandomForestClassifier</a:t>
            </a:r>
            <a:endParaRPr lang="en-IN" dirty="0"/>
          </a:p>
          <a:p>
            <a:r>
              <a:rPr lang="en-IN" dirty="0" err="1"/>
              <a:t>clf</a:t>
            </a:r>
            <a:r>
              <a:rPr lang="en-IN" dirty="0"/>
              <a:t>=</a:t>
            </a:r>
            <a:r>
              <a:rPr lang="en-IN" dirty="0" err="1"/>
              <a:t>RandomForestClassifier</a:t>
            </a:r>
            <a:r>
              <a:rPr lang="en-IN" dirty="0"/>
              <a:t>(</a:t>
            </a:r>
            <a:r>
              <a:rPr lang="en-IN" dirty="0" err="1"/>
              <a:t>n_estimators</a:t>
            </a:r>
            <a:r>
              <a:rPr lang="en-IN" dirty="0"/>
              <a:t>=700)</a:t>
            </a:r>
          </a:p>
          <a:p>
            <a:endParaRPr lang="en-US" dirty="0"/>
          </a:p>
          <a:p>
            <a:endParaRPr lang="en-IN" dirty="0"/>
          </a:p>
        </p:txBody>
      </p:sp>
      <p:sp>
        <p:nvSpPr>
          <p:cNvPr id="6" name="TextBox 5"/>
          <p:cNvSpPr txBox="1"/>
          <p:nvPr/>
        </p:nvSpPr>
        <p:spPr>
          <a:xfrm>
            <a:off x="2601533" y="5434885"/>
            <a:ext cx="8100812" cy="923330"/>
          </a:xfrm>
          <a:prstGeom prst="rect">
            <a:avLst/>
          </a:prstGeom>
          <a:noFill/>
        </p:spPr>
        <p:txBody>
          <a:bodyPr wrap="square" rtlCol="0">
            <a:spAutoFit/>
          </a:bodyPr>
          <a:lstStyle/>
          <a:p>
            <a:r>
              <a:rPr lang="en-IN" b="1" dirty="0" smtClean="0"/>
              <a:t>5 . Calculate score</a:t>
            </a:r>
          </a:p>
          <a:p>
            <a:endParaRPr lang="en-IN" b="1" dirty="0" smtClean="0"/>
          </a:p>
          <a:p>
            <a:r>
              <a:rPr lang="en-IN" dirty="0" err="1"/>
              <a:t>accuracy_score</a:t>
            </a:r>
            <a:r>
              <a:rPr lang="en-IN" dirty="0"/>
              <a:t>(</a:t>
            </a:r>
            <a:r>
              <a:rPr lang="en-IN" dirty="0" err="1"/>
              <a:t>y_test,y_pred</a:t>
            </a:r>
            <a:r>
              <a:rPr lang="en-IN" dirty="0"/>
              <a:t>)</a:t>
            </a:r>
            <a:r>
              <a:rPr lang="en-IN" b="1" dirty="0" smtClean="0"/>
              <a:t> </a:t>
            </a:r>
            <a:endParaRPr lang="en-IN" b="1" dirty="0"/>
          </a:p>
        </p:txBody>
      </p:sp>
    </p:spTree>
    <p:extLst>
      <p:ext uri="{BB962C8B-B14F-4D97-AF65-F5344CB8AC3E}">
        <p14:creationId xmlns:p14="http://schemas.microsoft.com/office/powerpoint/2010/main" val="267114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CONCLUSION </a:t>
            </a:r>
            <a:endParaRPr lang="en-IN" dirty="0"/>
          </a:p>
        </p:txBody>
      </p:sp>
      <p:sp>
        <p:nvSpPr>
          <p:cNvPr id="4" name="TextBox 3"/>
          <p:cNvSpPr txBox="1"/>
          <p:nvPr/>
        </p:nvSpPr>
        <p:spPr>
          <a:xfrm>
            <a:off x="2446986" y="2163651"/>
            <a:ext cx="9057626" cy="2308324"/>
          </a:xfrm>
          <a:prstGeom prst="rect">
            <a:avLst/>
          </a:prstGeom>
          <a:noFill/>
        </p:spPr>
        <p:txBody>
          <a:bodyPr wrap="square" rtlCol="0">
            <a:spAutoFit/>
          </a:bodyPr>
          <a:lstStyle/>
          <a:p>
            <a:r>
              <a:rPr lang="en-IN" dirty="0" smtClean="0"/>
              <a:t>As we have used two algorithm here in Heart disease prediction first one Logistic Regression and </a:t>
            </a:r>
            <a:r>
              <a:rPr lang="en-IN" dirty="0"/>
              <a:t>second </a:t>
            </a:r>
            <a:r>
              <a:rPr lang="en-IN" dirty="0" smtClean="0"/>
              <a:t>one </a:t>
            </a:r>
            <a:r>
              <a:rPr lang="en-IN" dirty="0"/>
              <a:t>random forest </a:t>
            </a:r>
            <a:r>
              <a:rPr lang="en-IN" dirty="0" smtClean="0"/>
              <a:t>. Using Logistic Regression accuracy  was 82 % and using random forest it gives accuracy 85 % . So we are going for Random forest </a:t>
            </a:r>
            <a:endParaRPr lang="en-IN" dirty="0"/>
          </a:p>
          <a:p>
            <a:r>
              <a:rPr lang="en-IN" dirty="0"/>
              <a:t> </a:t>
            </a:r>
            <a:r>
              <a:rPr lang="en-IN" dirty="0" smtClean="0"/>
              <a:t>Also this model is best for large data set to fit and easy to implement . And its accuracy is higher as it make many trees and finds best accuracy in each tree . So the one with higher accuracy that is Random forest is best for fitting in this model . </a:t>
            </a:r>
            <a:endParaRPr lang="en-IN" dirty="0"/>
          </a:p>
        </p:txBody>
      </p:sp>
    </p:spTree>
    <p:extLst>
      <p:ext uri="{BB962C8B-B14F-4D97-AF65-F5344CB8AC3E}">
        <p14:creationId xmlns:p14="http://schemas.microsoft.com/office/powerpoint/2010/main" val="1740095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SCOPE</a:t>
            </a:r>
            <a:endParaRPr lang="en-IN" dirty="0"/>
          </a:p>
        </p:txBody>
      </p:sp>
      <p:sp>
        <p:nvSpPr>
          <p:cNvPr id="4" name="TextBox 3"/>
          <p:cNvSpPr txBox="1"/>
          <p:nvPr/>
        </p:nvSpPr>
        <p:spPr>
          <a:xfrm>
            <a:off x="2592925" y="1700011"/>
            <a:ext cx="7774568" cy="3139321"/>
          </a:xfrm>
          <a:prstGeom prst="rect">
            <a:avLst/>
          </a:prstGeom>
          <a:noFill/>
        </p:spPr>
        <p:txBody>
          <a:bodyPr wrap="square" rtlCol="0">
            <a:spAutoFit/>
          </a:bodyPr>
          <a:lstStyle/>
          <a:p>
            <a:r>
              <a:rPr lang="en-IN" dirty="0"/>
              <a:t>It has wide scope in future as without visiting to doctor also one can know that whether he/she will suffer from </a:t>
            </a:r>
            <a:r>
              <a:rPr lang="en-IN" dirty="0" smtClean="0"/>
              <a:t>heart disease </a:t>
            </a:r>
            <a:r>
              <a:rPr lang="en-IN" dirty="0"/>
              <a:t>or not so that one will get a kind of warning for correcting their life style and doing yoga and taking hygienic food . This can be used for any one just by putting down some of the values like their like blood pressure , heart beat rate , sex , age , BMI of the person , </a:t>
            </a:r>
            <a:r>
              <a:rPr lang="en-IN" dirty="0" err="1"/>
              <a:t>cigerate</a:t>
            </a:r>
            <a:r>
              <a:rPr lang="en-IN" dirty="0"/>
              <a:t> smoked by him/her . In this way , it will calculate that whether the person will suffer from disease related to heart or not </a:t>
            </a:r>
            <a:r>
              <a:rPr lang="en-IN" dirty="0" smtClean="0"/>
              <a:t>. </a:t>
            </a:r>
          </a:p>
          <a:p>
            <a:r>
              <a:rPr lang="en-IN" dirty="0" smtClean="0"/>
              <a:t>Also doctor can use this algorithm for checking their patient . And it will be really very helpful .</a:t>
            </a:r>
            <a:endParaRPr lang="en-IN" dirty="0"/>
          </a:p>
          <a:p>
            <a:endParaRPr lang="en-IN" dirty="0"/>
          </a:p>
        </p:txBody>
      </p:sp>
    </p:spTree>
    <p:extLst>
      <p:ext uri="{BB962C8B-B14F-4D97-AF65-F5344CB8AC3E}">
        <p14:creationId xmlns:p14="http://schemas.microsoft.com/office/powerpoint/2010/main" val="355451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1762" y="2040056"/>
            <a:ext cx="4113627" cy="2800767"/>
          </a:xfrm>
          <a:prstGeom prst="rect">
            <a:avLst/>
          </a:prstGeom>
          <a:noFill/>
        </p:spPr>
        <p:txBody>
          <a:bodyPr wrap="none" lIns="91440" tIns="45720" rIns="91440" bIns="45720">
            <a:spAutoFit/>
          </a:bodyPr>
          <a:lstStyle/>
          <a:p>
            <a:pPr algn="ctr"/>
            <a:r>
              <a:rPr lang="en-US" sz="8800" b="1" cap="none" spc="0" dirty="0" smtClean="0">
                <a:ln w="22225">
                  <a:solidFill>
                    <a:schemeClr val="accent2"/>
                  </a:solidFill>
                  <a:prstDash val="solid"/>
                </a:ln>
                <a:solidFill>
                  <a:schemeClr val="accent2">
                    <a:lumMod val="40000"/>
                    <a:lumOff val="60000"/>
                  </a:schemeClr>
                </a:solidFill>
                <a:effectLst/>
              </a:rPr>
              <a:t>THANK </a:t>
            </a:r>
          </a:p>
          <a:p>
            <a:pPr algn="ctr"/>
            <a:r>
              <a:rPr lang="en-US" sz="8800" b="1" dirty="0" smtClean="0">
                <a:ln w="22225">
                  <a:solidFill>
                    <a:schemeClr val="accent2"/>
                  </a:solidFill>
                  <a:prstDash val="solid"/>
                </a:ln>
                <a:solidFill>
                  <a:schemeClr val="accent2">
                    <a:lumMod val="40000"/>
                    <a:lumOff val="60000"/>
                  </a:schemeClr>
                </a:solidFill>
              </a:rPr>
              <a:t>YOU</a:t>
            </a:r>
            <a:endParaRPr lang="en-US" sz="8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3787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4617592"/>
          </a:xfrm>
        </p:spPr>
        <p:txBody>
          <a:bodyPr>
            <a:normAutofit fontScale="90000"/>
          </a:bodyPr>
          <a:lstStyle/>
          <a:p>
            <a:r>
              <a:rPr lang="en-US" dirty="0"/>
              <a:t>WHAT IS MACHINE LEARNING </a:t>
            </a:r>
            <a:r>
              <a:rPr lang="en-US" dirty="0" smtClean="0"/>
              <a:t>?</a:t>
            </a:r>
            <a:br>
              <a:rPr lang="en-US" dirty="0" smtClean="0"/>
            </a:br>
            <a:r>
              <a:rPr lang="en-IN" sz="2200" b="1" dirty="0"/>
              <a:t/>
            </a:r>
            <a:br>
              <a:rPr lang="en-IN" sz="2200" b="1" dirty="0"/>
            </a:br>
            <a:r>
              <a:rPr lang="en-US" sz="2200" b="1" dirty="0"/>
              <a:t>Machine learning</a:t>
            </a:r>
            <a:r>
              <a:rPr lang="en-US" sz="2200" dirty="0"/>
              <a:t>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r>
              <a:rPr lang="en-US" sz="2200" dirty="0" smtClean="0"/>
              <a:t>.</a:t>
            </a:r>
            <a:br>
              <a:rPr lang="en-US" sz="2200" dirty="0" smtClean="0"/>
            </a:br>
            <a:r>
              <a:rPr lang="en-US" sz="2200" dirty="0"/>
              <a:t/>
            </a:r>
            <a:br>
              <a:rPr lang="en-US" sz="2200" dirty="0"/>
            </a:br>
            <a:r>
              <a:rPr lang="en-IN" sz="2200" b="1" dirty="0"/>
              <a:t>Some machine learning methods</a:t>
            </a:r>
            <a:br>
              <a:rPr lang="en-IN" sz="2200" b="1" dirty="0"/>
            </a:br>
            <a:r>
              <a:rPr lang="en-IN" sz="2200" b="1" dirty="0"/>
              <a:t>1</a:t>
            </a:r>
            <a:r>
              <a:rPr lang="en-IN" sz="2200" b="1" dirty="0" smtClean="0"/>
              <a:t>.</a:t>
            </a:r>
            <a:r>
              <a:rPr lang="en-IN" sz="2200" dirty="0" smtClean="0"/>
              <a:t> </a:t>
            </a:r>
            <a:r>
              <a:rPr lang="en-IN" sz="2200" b="1" dirty="0" smtClean="0"/>
              <a:t>Supervised </a:t>
            </a:r>
            <a:r>
              <a:rPr lang="en-US" sz="2400" b="1" dirty="0"/>
              <a:t>machine learning algorithms </a:t>
            </a:r>
            <a:r>
              <a:rPr lang="en-US" sz="2400" dirty="0"/>
              <a:t>can apply what has been learned in the past to new data using labeled examples to predict future </a:t>
            </a:r>
            <a:r>
              <a:rPr lang="en-US" sz="2400" dirty="0" smtClean="0"/>
              <a:t>events</a:t>
            </a:r>
            <a:br>
              <a:rPr lang="en-US" sz="2400" dirty="0" smtClean="0"/>
            </a:br>
            <a:r>
              <a:rPr lang="en-US" sz="2400" dirty="0" smtClean="0"/>
              <a:t/>
            </a:r>
            <a:br>
              <a:rPr lang="en-US" sz="2400" dirty="0" smtClean="0"/>
            </a:br>
            <a:r>
              <a:rPr lang="en-US" sz="2400" b="1" dirty="0" err="1"/>
              <a:t>i</a:t>
            </a:r>
            <a:r>
              <a:rPr lang="en-US" sz="2400" b="1" dirty="0" smtClean="0"/>
              <a:t>)Regression Type</a:t>
            </a:r>
            <a:r>
              <a:rPr lang="en-US" sz="2400" dirty="0" smtClean="0"/>
              <a:t/>
            </a:r>
            <a:br>
              <a:rPr lang="en-US" sz="2400" dirty="0" smtClean="0"/>
            </a:br>
            <a:r>
              <a:rPr lang="en-IN" sz="2200" dirty="0"/>
              <a:t/>
            </a:r>
            <a:br>
              <a:rPr lang="en-IN" sz="2200" dirty="0"/>
            </a:br>
            <a:endParaRPr lang="en-IN" sz="2200" dirty="0"/>
          </a:p>
        </p:txBody>
      </p:sp>
      <p:sp>
        <p:nvSpPr>
          <p:cNvPr id="5" name="TextBox 4"/>
          <p:cNvSpPr txBox="1"/>
          <p:nvPr/>
        </p:nvSpPr>
        <p:spPr>
          <a:xfrm>
            <a:off x="2592925" y="5357612"/>
            <a:ext cx="9040969"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Linear Regression</a:t>
            </a:r>
          </a:p>
          <a:p>
            <a:pPr marL="285750" indent="-285750">
              <a:buFont typeface="Arial" panose="020B0604020202020204" pitchFamily="34" charset="0"/>
              <a:buChar char="•"/>
            </a:pPr>
            <a:r>
              <a:rPr lang="en-IN" dirty="0" err="1" smtClean="0"/>
              <a:t>Polinomial</a:t>
            </a:r>
            <a:r>
              <a:rPr lang="en-IN" dirty="0" smtClean="0"/>
              <a:t> Regression</a:t>
            </a:r>
            <a:endParaRPr lang="en-IN" dirty="0"/>
          </a:p>
        </p:txBody>
      </p:sp>
    </p:spTree>
    <p:extLst>
      <p:ext uri="{BB962C8B-B14F-4D97-AF65-F5344CB8AC3E}">
        <p14:creationId xmlns:p14="http://schemas.microsoft.com/office/powerpoint/2010/main" val="164513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62801"/>
            <a:ext cx="8911687" cy="2073499"/>
          </a:xfrm>
        </p:spPr>
        <p:txBody>
          <a:bodyPr>
            <a:normAutofit fontScale="90000"/>
          </a:bodyPr>
          <a:lstStyle/>
          <a:p>
            <a:r>
              <a:rPr lang="en-US" sz="2400" b="1" dirty="0" smtClean="0"/>
              <a:t>2 . Unsupervised </a:t>
            </a:r>
            <a:r>
              <a:rPr lang="en-US" sz="2400" b="1" dirty="0"/>
              <a:t>machine learning algorithms </a:t>
            </a:r>
            <a:r>
              <a:rPr lang="en-US" sz="2400" dirty="0"/>
              <a:t>are used when the information used to train is neither classified nor labeled. Unsupervised learning studies how systems can infer a function to describe a hidden structure from unlabeled data</a:t>
            </a:r>
            <a:r>
              <a:rPr lang="en-US" sz="2400" dirty="0" smtClean="0"/>
              <a:t>.</a:t>
            </a:r>
            <a:br>
              <a:rPr lang="en-US" sz="2400" dirty="0" smtClean="0"/>
            </a:br>
            <a:r>
              <a:rPr lang="en-US" sz="2400" dirty="0" err="1" smtClean="0"/>
              <a:t>Eg</a:t>
            </a:r>
            <a:r>
              <a:rPr lang="en-US" sz="2400" dirty="0" smtClean="0"/>
              <a:t> . K-means algorithm</a:t>
            </a:r>
            <a:r>
              <a:rPr lang="en-US" sz="2400" dirty="0" smtClean="0"/>
              <a:t/>
            </a:r>
            <a:br>
              <a:rPr lang="en-US" sz="2400" dirty="0" smtClean="0"/>
            </a:br>
            <a:endParaRPr lang="en-IN" sz="2400" dirty="0"/>
          </a:p>
        </p:txBody>
      </p:sp>
      <p:sp>
        <p:nvSpPr>
          <p:cNvPr id="3" name="TextBox 2"/>
          <p:cNvSpPr txBox="1"/>
          <p:nvPr/>
        </p:nvSpPr>
        <p:spPr>
          <a:xfrm>
            <a:off x="2592925" y="4529620"/>
            <a:ext cx="6551075" cy="1600438"/>
          </a:xfrm>
          <a:prstGeom prst="rect">
            <a:avLst/>
          </a:prstGeom>
          <a:noFill/>
        </p:spPr>
        <p:txBody>
          <a:bodyPr wrap="square" rtlCol="0">
            <a:spAutoFit/>
          </a:bodyPr>
          <a:lstStyle/>
          <a:p>
            <a:pPr lvl="0"/>
            <a:r>
              <a:rPr lang="en-IN" sz="2000" b="1" dirty="0" smtClean="0"/>
              <a:t>3.</a:t>
            </a:r>
            <a:r>
              <a:rPr lang="en-IN" sz="2000" dirty="0" smtClean="0"/>
              <a:t> </a:t>
            </a:r>
            <a:r>
              <a:rPr lang="en-IN" sz="2000" b="1" i="1" dirty="0"/>
              <a:t>Reinforcement </a:t>
            </a:r>
            <a:r>
              <a:rPr lang="en-IN" sz="2000" b="1" i="1" dirty="0" smtClean="0"/>
              <a:t>learning </a:t>
            </a:r>
            <a:r>
              <a:rPr lang="en-IN" sz="2000" dirty="0"/>
              <a:t>A computer program will interact with a dynamic environment in which it must perform a particular goal (such as playing a game with an opponent or driving a car).</a:t>
            </a:r>
          </a:p>
          <a:p>
            <a:endParaRPr lang="en-IN" dirty="0"/>
          </a:p>
        </p:txBody>
      </p:sp>
      <p:sp>
        <p:nvSpPr>
          <p:cNvPr id="5" name="TextBox 4"/>
          <p:cNvSpPr txBox="1"/>
          <p:nvPr/>
        </p:nvSpPr>
        <p:spPr>
          <a:xfrm>
            <a:off x="2704563" y="515155"/>
            <a:ext cx="727656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K-nearest Neighbour</a:t>
            </a:r>
          </a:p>
          <a:p>
            <a:pPr marL="285750" indent="-285750">
              <a:buFont typeface="Arial" panose="020B0604020202020204" pitchFamily="34" charset="0"/>
              <a:buChar char="•"/>
            </a:pPr>
            <a:r>
              <a:rPr lang="en-IN" dirty="0"/>
              <a:t>Logistic Regression</a:t>
            </a:r>
          </a:p>
          <a:p>
            <a:pPr marL="285750" indent="-285750">
              <a:buFont typeface="Arial" panose="020B0604020202020204" pitchFamily="34" charset="0"/>
              <a:buChar char="•"/>
            </a:pPr>
            <a:r>
              <a:rPr lang="en-IN" dirty="0"/>
              <a:t>Decision Tree Classifier</a:t>
            </a:r>
          </a:p>
          <a:p>
            <a:pPr marL="285750" indent="-285750">
              <a:buFont typeface="Arial" panose="020B0604020202020204" pitchFamily="34" charset="0"/>
              <a:buChar char="•"/>
            </a:pPr>
            <a:r>
              <a:rPr lang="en-IN" dirty="0"/>
              <a:t>Random Forest Classifier</a:t>
            </a:r>
          </a:p>
          <a:p>
            <a:pPr marL="285750" indent="-285750">
              <a:buFont typeface="Arial" panose="020B0604020202020204" pitchFamily="34" charset="0"/>
              <a:buChar char="•"/>
            </a:pPr>
            <a:r>
              <a:rPr lang="en-IN" dirty="0"/>
              <a:t>Support vector machine</a:t>
            </a:r>
          </a:p>
          <a:p>
            <a:endParaRPr lang="en-IN" dirty="0"/>
          </a:p>
        </p:txBody>
      </p:sp>
      <p:sp>
        <p:nvSpPr>
          <p:cNvPr id="6" name="TextBox 5"/>
          <p:cNvSpPr txBox="1"/>
          <p:nvPr/>
        </p:nvSpPr>
        <p:spPr>
          <a:xfrm>
            <a:off x="2592925" y="180304"/>
            <a:ext cx="5301824" cy="369332"/>
          </a:xfrm>
          <a:prstGeom prst="rect">
            <a:avLst/>
          </a:prstGeom>
          <a:noFill/>
        </p:spPr>
        <p:txBody>
          <a:bodyPr wrap="square" rtlCol="0">
            <a:spAutoFit/>
          </a:bodyPr>
          <a:lstStyle/>
          <a:p>
            <a:r>
              <a:rPr lang="en-IN" b="1" dirty="0" smtClean="0"/>
              <a:t>Ii ) Classification Type</a:t>
            </a:r>
            <a:r>
              <a:rPr lang="en-IN" dirty="0" smtClean="0"/>
              <a:t> </a:t>
            </a:r>
            <a:endParaRPr lang="en-IN" dirty="0"/>
          </a:p>
        </p:txBody>
      </p:sp>
    </p:spTree>
    <p:extLst>
      <p:ext uri="{BB962C8B-B14F-4D97-AF65-F5344CB8AC3E}">
        <p14:creationId xmlns:p14="http://schemas.microsoft.com/office/powerpoint/2010/main" val="202634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938786"/>
          </a:xfrm>
        </p:spPr>
        <p:txBody>
          <a:bodyPr>
            <a:normAutofit fontScale="90000"/>
          </a:bodyPr>
          <a:lstStyle/>
          <a:p>
            <a:r>
              <a:rPr lang="en-IN" dirty="0" smtClean="0"/>
              <a:t>ABOUT PROJECT</a:t>
            </a:r>
            <a:br>
              <a:rPr lang="en-IN" dirty="0" smtClean="0"/>
            </a:br>
            <a:r>
              <a:rPr lang="en-IN" dirty="0" smtClean="0"/>
              <a:t/>
            </a:r>
            <a:br>
              <a:rPr lang="en-IN" dirty="0" smtClean="0"/>
            </a:br>
            <a:r>
              <a:rPr lang="en-IN" dirty="0"/>
              <a:t/>
            </a:r>
            <a:br>
              <a:rPr lang="en-IN" dirty="0"/>
            </a:br>
            <a:endParaRPr lang="en-IN" dirty="0"/>
          </a:p>
        </p:txBody>
      </p:sp>
      <p:sp>
        <p:nvSpPr>
          <p:cNvPr id="4" name="TextBox 3"/>
          <p:cNvSpPr txBox="1"/>
          <p:nvPr/>
        </p:nvSpPr>
        <p:spPr>
          <a:xfrm>
            <a:off x="2592924" y="1828800"/>
            <a:ext cx="8911687" cy="584775"/>
          </a:xfrm>
          <a:prstGeom prst="rect">
            <a:avLst/>
          </a:prstGeom>
          <a:noFill/>
        </p:spPr>
        <p:txBody>
          <a:bodyPr wrap="square" rtlCol="0">
            <a:spAutoFit/>
          </a:bodyPr>
          <a:lstStyle/>
          <a:p>
            <a:r>
              <a:rPr lang="en-IN" sz="3200" b="1" dirty="0" smtClean="0"/>
              <a:t>HEART DISEASE PREDICTION</a:t>
            </a:r>
            <a:r>
              <a:rPr lang="en-IN" dirty="0" smtClean="0"/>
              <a:t> </a:t>
            </a:r>
            <a:endParaRPr lang="en-IN" dirty="0"/>
          </a:p>
        </p:txBody>
      </p:sp>
      <p:sp>
        <p:nvSpPr>
          <p:cNvPr id="5" name="TextBox 4"/>
          <p:cNvSpPr txBox="1"/>
          <p:nvPr/>
        </p:nvSpPr>
        <p:spPr>
          <a:xfrm>
            <a:off x="2592924" y="3295099"/>
            <a:ext cx="7740203" cy="646331"/>
          </a:xfrm>
          <a:prstGeom prst="rect">
            <a:avLst/>
          </a:prstGeom>
          <a:noFill/>
        </p:spPr>
        <p:txBody>
          <a:bodyPr wrap="square" rtlCol="0">
            <a:spAutoFit/>
          </a:bodyPr>
          <a:lstStyle/>
          <a:p>
            <a:r>
              <a:rPr lang="en-IN" dirty="0" smtClean="0"/>
              <a:t>TO PREDICT THAT WHETHER A PERSON WILL SUFFER FROM HEART DISEASE ON BASIS OF CERTAIN PARAMETER IN FUTURE OR NOT .</a:t>
            </a:r>
            <a:endParaRPr lang="en-IN" dirty="0"/>
          </a:p>
        </p:txBody>
      </p:sp>
    </p:spTree>
    <p:extLst>
      <p:ext uri="{BB962C8B-B14F-4D97-AF65-F5344CB8AC3E}">
        <p14:creationId xmlns:p14="http://schemas.microsoft.com/office/powerpoint/2010/main" val="290926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4" name="TextBox 3"/>
          <p:cNvSpPr txBox="1"/>
          <p:nvPr/>
        </p:nvSpPr>
        <p:spPr>
          <a:xfrm>
            <a:off x="2592925" y="1905000"/>
            <a:ext cx="8585937" cy="2862322"/>
          </a:xfrm>
          <a:prstGeom prst="rect">
            <a:avLst/>
          </a:prstGeom>
          <a:noFill/>
        </p:spPr>
        <p:txBody>
          <a:bodyPr wrap="square" rtlCol="0">
            <a:spAutoFit/>
          </a:bodyPr>
          <a:lstStyle/>
          <a:p>
            <a:r>
              <a:rPr lang="en-IN" dirty="0" smtClean="0"/>
              <a:t>AS MOST OF THE POPULATION OF</a:t>
            </a:r>
            <a:r>
              <a:rPr lang="en-IN" b="1" dirty="0" smtClean="0"/>
              <a:t> </a:t>
            </a:r>
            <a:r>
              <a:rPr lang="en-IN" dirty="0" smtClean="0"/>
              <a:t>THIS ERA ARE SUFFERING FROM A WIDE RANGE OF DISEASE AND AMONG THEM HEART DISEASE COMES IN THE FIRST RANK BECAUSE OF VARIETY OF DISEASES WHICH CAN OCCUR IN HEART .</a:t>
            </a:r>
          </a:p>
          <a:p>
            <a:endParaRPr lang="en-IN" dirty="0" smtClean="0"/>
          </a:p>
          <a:p>
            <a:r>
              <a:rPr lang="en-IN" dirty="0" smtClean="0"/>
              <a:t>HERE IN OUR PROJECT , WE WERE GIVEN A DATA SET OF 4240 PATIENT OF FRAMINGHAM CITY OF U.S AND THEIR VARIOUS MEASUREMENT OF THE BODY LIKE BLOOD PRESSURE , BODY MASS INDEX , GENDER , HEART BEAT RATE , CHOLESTROL LEVEL AND WHETHER THEY DIED FROM HEART DISEASE OR NOT . SO USING THOSE DATA ,  WE HAVE TO PREDICT THAT WHETHER ANY PERSON WILL ALSO BE SUFFERING FROM HEART DISEASE OR NOT IN FUTURE .</a:t>
            </a:r>
            <a:endParaRPr lang="en-IN" dirty="0"/>
          </a:p>
        </p:txBody>
      </p:sp>
    </p:spTree>
    <p:extLst>
      <p:ext uri="{BB962C8B-B14F-4D97-AF65-F5344CB8AC3E}">
        <p14:creationId xmlns:p14="http://schemas.microsoft.com/office/powerpoint/2010/main" val="58719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DATA SET SAMPLE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92" y="1751527"/>
            <a:ext cx="10588752" cy="2725369"/>
          </a:xfrm>
          <a:prstGeom prst="rect">
            <a:avLst/>
          </a:prstGeom>
        </p:spPr>
      </p:pic>
    </p:spTree>
    <p:extLst>
      <p:ext uri="{BB962C8B-B14F-4D97-AF65-F5344CB8AC3E}">
        <p14:creationId xmlns:p14="http://schemas.microsoft.com/office/powerpoint/2010/main" val="93237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7138" y="3099853"/>
            <a:ext cx="5469250" cy="1280890"/>
          </a:xfrm>
        </p:spPr>
        <p:txBody>
          <a:bodyPr/>
          <a:lstStyle/>
          <a:p>
            <a:r>
              <a:rPr lang="en-IN" b="1" dirty="0" smtClean="0"/>
              <a:t>Loading the data set </a:t>
            </a:r>
            <a:endParaRPr lang="en-IN" b="1" dirty="0"/>
          </a:p>
        </p:txBody>
      </p:sp>
      <p:sp>
        <p:nvSpPr>
          <p:cNvPr id="5" name="TextBox 4"/>
          <p:cNvSpPr txBox="1"/>
          <p:nvPr/>
        </p:nvSpPr>
        <p:spPr>
          <a:xfrm>
            <a:off x="2537138" y="4733990"/>
            <a:ext cx="8667480" cy="923330"/>
          </a:xfrm>
          <a:prstGeom prst="rect">
            <a:avLst/>
          </a:prstGeom>
          <a:noFill/>
        </p:spPr>
        <p:txBody>
          <a:bodyPr wrap="square" rtlCol="0">
            <a:spAutoFit/>
          </a:bodyPr>
          <a:lstStyle/>
          <a:p>
            <a:r>
              <a:rPr lang="en-IN" dirty="0" smtClean="0"/>
              <a:t>Read the data first</a:t>
            </a:r>
          </a:p>
          <a:p>
            <a:r>
              <a:rPr lang="en-US" dirty="0" err="1"/>
              <a:t>heart_df</a:t>
            </a:r>
            <a:r>
              <a:rPr lang="en-US" dirty="0"/>
              <a:t>=</a:t>
            </a:r>
            <a:r>
              <a:rPr lang="en-US" dirty="0" err="1"/>
              <a:t>pd.read_csv</a:t>
            </a:r>
            <a:r>
              <a:rPr lang="en-US" dirty="0"/>
              <a:t>("C:\\Users\\RAM\\Downloads\\framingham.csv</a:t>
            </a:r>
            <a:r>
              <a:rPr lang="en-US" dirty="0" smtClean="0"/>
              <a:t>")</a:t>
            </a:r>
          </a:p>
          <a:p>
            <a:endParaRPr lang="en-IN" dirty="0"/>
          </a:p>
        </p:txBody>
      </p:sp>
      <p:sp>
        <p:nvSpPr>
          <p:cNvPr id="6" name="TextBox 5"/>
          <p:cNvSpPr txBox="1"/>
          <p:nvPr/>
        </p:nvSpPr>
        <p:spPr>
          <a:xfrm>
            <a:off x="2537138" y="1818963"/>
            <a:ext cx="7843234" cy="646331"/>
          </a:xfrm>
          <a:prstGeom prst="rect">
            <a:avLst/>
          </a:prstGeom>
          <a:noFill/>
        </p:spPr>
        <p:txBody>
          <a:bodyPr wrap="square" rtlCol="0">
            <a:spAutoFit/>
          </a:bodyPr>
          <a:lstStyle/>
          <a:p>
            <a:r>
              <a:rPr lang="en-IN" dirty="0"/>
              <a:t>First we have to import </a:t>
            </a:r>
            <a:r>
              <a:rPr lang="en-IN" dirty="0" err="1"/>
              <a:t>numpy,pandas,sklearn,matplotlib</a:t>
            </a:r>
            <a:r>
              <a:rPr lang="en-IN" dirty="0"/>
              <a:t> </a:t>
            </a:r>
            <a:r>
              <a:rPr lang="en-IN" dirty="0" err="1"/>
              <a:t>etc</a:t>
            </a:r>
            <a:endParaRPr lang="en-IN" dirty="0"/>
          </a:p>
          <a:p>
            <a:endParaRPr lang="en-IN" dirty="0"/>
          </a:p>
        </p:txBody>
      </p:sp>
      <p:sp>
        <p:nvSpPr>
          <p:cNvPr id="7" name="TextBox 6"/>
          <p:cNvSpPr txBox="1"/>
          <p:nvPr/>
        </p:nvSpPr>
        <p:spPr>
          <a:xfrm>
            <a:off x="2537138" y="476518"/>
            <a:ext cx="8603087" cy="707886"/>
          </a:xfrm>
          <a:prstGeom prst="rect">
            <a:avLst/>
          </a:prstGeom>
          <a:noFill/>
        </p:spPr>
        <p:txBody>
          <a:bodyPr wrap="square" rtlCol="0">
            <a:spAutoFit/>
          </a:bodyPr>
          <a:lstStyle/>
          <a:p>
            <a:r>
              <a:rPr lang="en-IN" sz="4000" b="1" dirty="0" smtClean="0"/>
              <a:t>Importing all required modules</a:t>
            </a:r>
            <a:endParaRPr lang="en-IN" sz="4000" b="1" dirty="0"/>
          </a:p>
        </p:txBody>
      </p:sp>
    </p:spTree>
    <p:extLst>
      <p:ext uri="{BB962C8B-B14F-4D97-AF65-F5344CB8AC3E}">
        <p14:creationId xmlns:p14="http://schemas.microsoft.com/office/powerpoint/2010/main" val="385369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592" y="521079"/>
            <a:ext cx="8911687" cy="612262"/>
          </a:xfrm>
        </p:spPr>
        <p:txBody>
          <a:bodyPr>
            <a:normAutofit fontScale="90000"/>
          </a:bodyPr>
          <a:lstStyle/>
          <a:p>
            <a:r>
              <a:rPr lang="en-IN" dirty="0"/>
              <a:t>PREDICTION ALGORITHM STEPS</a:t>
            </a:r>
          </a:p>
        </p:txBody>
      </p:sp>
      <p:sp>
        <p:nvSpPr>
          <p:cNvPr id="4" name="TextBox 3"/>
          <p:cNvSpPr txBox="1"/>
          <p:nvPr/>
        </p:nvSpPr>
        <p:spPr>
          <a:xfrm>
            <a:off x="2382592" y="1544391"/>
            <a:ext cx="8075053" cy="5078313"/>
          </a:xfrm>
          <a:prstGeom prst="rect">
            <a:avLst/>
          </a:prstGeom>
          <a:noFill/>
        </p:spPr>
        <p:txBody>
          <a:bodyPr wrap="square" rtlCol="0">
            <a:spAutoFit/>
          </a:bodyPr>
          <a:lstStyle/>
          <a:p>
            <a:r>
              <a:rPr lang="en-IN" dirty="0" smtClean="0"/>
              <a:t>1 . </a:t>
            </a:r>
            <a:r>
              <a:rPr lang="en-IN" b="1" dirty="0"/>
              <a:t>Imputing Missing Data</a:t>
            </a:r>
            <a:endParaRPr lang="en-IN" b="1" dirty="0" smtClean="0"/>
          </a:p>
          <a:p>
            <a:endParaRPr lang="en-IN" dirty="0"/>
          </a:p>
          <a:p>
            <a:r>
              <a:rPr lang="en-IN" dirty="0"/>
              <a:t>the mean of the observed values for that </a:t>
            </a:r>
            <a:r>
              <a:rPr lang="en-IN" dirty="0" smtClean="0"/>
              <a:t>variable is imputed in null valued data .</a:t>
            </a:r>
          </a:p>
          <a:p>
            <a:r>
              <a:rPr lang="en-IN" dirty="0"/>
              <a:t>It’s possible that a column doesn’t have any null values in the train dataset, but it’s very possible that it might have null values in test </a:t>
            </a:r>
            <a:r>
              <a:rPr lang="en-IN" dirty="0" smtClean="0"/>
              <a:t>dataset</a:t>
            </a:r>
          </a:p>
          <a:p>
            <a:endParaRPr lang="en-IN" dirty="0"/>
          </a:p>
          <a:p>
            <a:r>
              <a:rPr lang="en-IN" dirty="0" smtClean="0"/>
              <a:t>2 . </a:t>
            </a:r>
            <a:r>
              <a:rPr lang="en-IN" b="1" dirty="0" smtClean="0"/>
              <a:t>Scaling</a:t>
            </a:r>
            <a:r>
              <a:rPr lang="en-IN" dirty="0" smtClean="0"/>
              <a:t> - </a:t>
            </a:r>
            <a:r>
              <a:rPr lang="en-IN" dirty="0"/>
              <a:t>The </a:t>
            </a:r>
            <a:r>
              <a:rPr lang="en-IN" dirty="0" err="1"/>
              <a:t>preprocessed</a:t>
            </a:r>
            <a:r>
              <a:rPr lang="en-IN" dirty="0"/>
              <a:t> data may contain attributes with a mixtures of scales for various quantities such as dollars, kilograms and sales volume</a:t>
            </a:r>
            <a:r>
              <a:rPr lang="en-IN" dirty="0" smtClean="0"/>
              <a:t> </a:t>
            </a:r>
          </a:p>
          <a:p>
            <a:endParaRPr lang="en-IN" dirty="0" smtClean="0"/>
          </a:p>
          <a:p>
            <a:r>
              <a:rPr lang="en-IN" dirty="0"/>
              <a:t>from </a:t>
            </a:r>
            <a:r>
              <a:rPr lang="en-IN" dirty="0" err="1"/>
              <a:t>sklearn.preprocessing</a:t>
            </a:r>
            <a:r>
              <a:rPr lang="en-IN" dirty="0"/>
              <a:t> import </a:t>
            </a:r>
            <a:r>
              <a:rPr lang="en-IN" dirty="0" err="1"/>
              <a:t>StandardScaler</a:t>
            </a:r>
            <a:r>
              <a:rPr lang="en-IN" dirty="0"/>
              <a:t>     </a:t>
            </a:r>
            <a:endParaRPr lang="en-IN" dirty="0" smtClean="0"/>
          </a:p>
          <a:p>
            <a:endParaRPr lang="en-IN" dirty="0"/>
          </a:p>
          <a:p>
            <a:r>
              <a:rPr lang="en-IN" dirty="0" err="1" smtClean="0"/>
              <a:t>scaler</a:t>
            </a:r>
            <a:r>
              <a:rPr lang="en-IN" dirty="0" smtClean="0"/>
              <a:t> </a:t>
            </a:r>
            <a:r>
              <a:rPr lang="en-IN" dirty="0"/>
              <a:t>= </a:t>
            </a:r>
            <a:r>
              <a:rPr lang="en-IN" dirty="0" err="1"/>
              <a:t>StandardScaler</a:t>
            </a:r>
            <a:r>
              <a:rPr lang="en-IN" dirty="0"/>
              <a:t>()  </a:t>
            </a:r>
          </a:p>
          <a:p>
            <a:r>
              <a:rPr lang="en-IN" dirty="0" err="1"/>
              <a:t>scaler.fit</a:t>
            </a:r>
            <a:r>
              <a:rPr lang="en-IN" dirty="0"/>
              <a:t>(</a:t>
            </a:r>
            <a:r>
              <a:rPr lang="en-IN" dirty="0" err="1"/>
              <a:t>X_train</a:t>
            </a:r>
            <a:r>
              <a:rPr lang="en-IN" dirty="0"/>
              <a:t>)</a:t>
            </a:r>
          </a:p>
          <a:p>
            <a:endParaRPr lang="en-IN" dirty="0" smtClean="0"/>
          </a:p>
          <a:p>
            <a:endParaRPr lang="en-IN" dirty="0"/>
          </a:p>
        </p:txBody>
      </p:sp>
      <p:sp>
        <p:nvSpPr>
          <p:cNvPr id="5" name="TextBox 4"/>
          <p:cNvSpPr txBox="1"/>
          <p:nvPr/>
        </p:nvSpPr>
        <p:spPr>
          <a:xfrm>
            <a:off x="2588654" y="1175059"/>
            <a:ext cx="4572000" cy="369332"/>
          </a:xfrm>
          <a:prstGeom prst="rect">
            <a:avLst/>
          </a:prstGeom>
          <a:noFill/>
        </p:spPr>
        <p:txBody>
          <a:bodyPr wrap="square" rtlCol="0">
            <a:spAutoFit/>
          </a:bodyPr>
          <a:lstStyle/>
          <a:p>
            <a:r>
              <a:rPr lang="en-IN" b="1" u="sng" dirty="0" smtClean="0"/>
              <a:t>PREPROCESSING ON DATA</a:t>
            </a:r>
            <a:endParaRPr lang="en-IN" b="1" u="sng" dirty="0"/>
          </a:p>
        </p:txBody>
      </p:sp>
    </p:spTree>
    <p:extLst>
      <p:ext uri="{BB962C8B-B14F-4D97-AF65-F5344CB8AC3E}">
        <p14:creationId xmlns:p14="http://schemas.microsoft.com/office/powerpoint/2010/main" val="235658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5597"/>
          </a:xfrm>
        </p:spPr>
        <p:txBody>
          <a:bodyPr/>
          <a:lstStyle/>
          <a:p>
            <a:r>
              <a:rPr lang="en-IN" dirty="0" smtClean="0"/>
              <a:t>PREDICTION ALGORITHM STEPS</a:t>
            </a:r>
            <a:endParaRPr lang="en-IN" dirty="0"/>
          </a:p>
        </p:txBody>
      </p:sp>
      <p:sp>
        <p:nvSpPr>
          <p:cNvPr id="5" name="TextBox 4"/>
          <p:cNvSpPr txBox="1"/>
          <p:nvPr/>
        </p:nvSpPr>
        <p:spPr>
          <a:xfrm>
            <a:off x="2592925" y="1687132"/>
            <a:ext cx="8521543" cy="369332"/>
          </a:xfrm>
          <a:prstGeom prst="rect">
            <a:avLst/>
          </a:prstGeom>
          <a:noFill/>
        </p:spPr>
        <p:txBody>
          <a:bodyPr wrap="square" rtlCol="0">
            <a:spAutoFit/>
          </a:bodyPr>
          <a:lstStyle/>
          <a:p>
            <a:r>
              <a:rPr lang="en-IN" b="1" dirty="0" smtClean="0"/>
              <a:t>1 . LOGISTIC REGRESSION </a:t>
            </a:r>
            <a:endParaRPr lang="en-IN" b="1" dirty="0"/>
          </a:p>
        </p:txBody>
      </p:sp>
      <p:sp>
        <p:nvSpPr>
          <p:cNvPr id="6" name="TextBox 5"/>
          <p:cNvSpPr txBox="1"/>
          <p:nvPr/>
        </p:nvSpPr>
        <p:spPr>
          <a:xfrm>
            <a:off x="2756079" y="2228045"/>
            <a:ext cx="7843234" cy="1477328"/>
          </a:xfrm>
          <a:prstGeom prst="rect">
            <a:avLst/>
          </a:prstGeom>
          <a:noFill/>
        </p:spPr>
        <p:txBody>
          <a:bodyPr wrap="square" rtlCol="0">
            <a:spAutoFit/>
          </a:bodyPr>
          <a:lstStyle/>
          <a:p>
            <a:r>
              <a:rPr lang="en-IN" b="1" dirty="0"/>
              <a:t>Logistic regression</a:t>
            </a:r>
            <a:r>
              <a:rPr lang="en-IN" dirty="0"/>
              <a:t> is a statistical method for </a:t>
            </a:r>
            <a:r>
              <a:rPr lang="en-IN" dirty="0" err="1"/>
              <a:t>analyzing</a:t>
            </a:r>
            <a:r>
              <a:rPr lang="en-IN" dirty="0"/>
              <a:t> a dataset in which there are one or more independent variables that determine an outcome. The outcome is measured with a dichotomous </a:t>
            </a:r>
            <a:r>
              <a:rPr lang="en-IN" dirty="0" smtClean="0"/>
              <a:t>variable</a:t>
            </a:r>
          </a:p>
          <a:p>
            <a:r>
              <a:rPr lang="en-IN" dirty="0" smtClean="0"/>
              <a:t>It lies in </a:t>
            </a:r>
            <a:r>
              <a:rPr lang="en-US" b="1" dirty="0" err="1" smtClean="0"/>
              <a:t>sklearn.linear_model</a:t>
            </a:r>
            <a:r>
              <a:rPr lang="en-US" dirty="0" smtClean="0"/>
              <a:t> module . </a:t>
            </a:r>
            <a:endParaRPr lang="en-IN" dirty="0" smtClean="0"/>
          </a:p>
          <a:p>
            <a:endParaRPr lang="en-IN" dirty="0"/>
          </a:p>
        </p:txBody>
      </p:sp>
      <p:sp>
        <p:nvSpPr>
          <p:cNvPr id="3" name="TextBox 2"/>
          <p:cNvSpPr txBox="1"/>
          <p:nvPr/>
        </p:nvSpPr>
        <p:spPr>
          <a:xfrm>
            <a:off x="2592925" y="3528811"/>
            <a:ext cx="8006388" cy="1754326"/>
          </a:xfrm>
          <a:prstGeom prst="rect">
            <a:avLst/>
          </a:prstGeom>
          <a:noFill/>
        </p:spPr>
        <p:txBody>
          <a:bodyPr wrap="square" rtlCol="0">
            <a:spAutoFit/>
          </a:bodyPr>
          <a:lstStyle/>
          <a:p>
            <a:pPr marL="342900" indent="-342900">
              <a:buAutoNum type="arabicPeriod"/>
            </a:pPr>
            <a:r>
              <a:rPr lang="en-IN" b="1" dirty="0"/>
              <a:t>Drop useless columns </a:t>
            </a:r>
          </a:p>
          <a:p>
            <a:pPr marL="342900" indent="-342900">
              <a:buAutoNum type="arabicPeriod"/>
            </a:pPr>
            <a:endParaRPr lang="en-IN" b="1" dirty="0"/>
          </a:p>
          <a:p>
            <a:r>
              <a:rPr lang="en-IN" dirty="0"/>
              <a:t>Here education is useless for any patient .</a:t>
            </a:r>
          </a:p>
          <a:p>
            <a:endParaRPr lang="en-IN" b="1" dirty="0"/>
          </a:p>
          <a:p>
            <a:r>
              <a:rPr lang="en-IN" dirty="0" err="1"/>
              <a:t>heart_df.drop</a:t>
            </a:r>
            <a:r>
              <a:rPr lang="en-IN" dirty="0"/>
              <a:t>(['education'],axis=1,inplace=True)</a:t>
            </a:r>
          </a:p>
          <a:p>
            <a:endParaRPr lang="en-IN" dirty="0"/>
          </a:p>
        </p:txBody>
      </p:sp>
    </p:spTree>
    <p:extLst>
      <p:ext uri="{BB962C8B-B14F-4D97-AF65-F5344CB8AC3E}">
        <p14:creationId xmlns:p14="http://schemas.microsoft.com/office/powerpoint/2010/main" val="569741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471</TotalTime>
  <Words>759</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HEART DISEASE PREDICTION</vt:lpstr>
      <vt:lpstr>WHAT IS MACHINE LEARNING ?  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  Some machine learning methods 1. Supervised machine learning algorithms can apply what has been learned in the past to new data using labeled examples to predict future events  i)Regression Type  </vt:lpstr>
      <vt:lpstr>2 . Unsupervised machine learning algorithms are used when the information used to train is neither classified nor labeled. Unsupervised learning studies how systems can infer a function to describe a hidden structure from unlabeled data. Eg . K-means algorithm </vt:lpstr>
      <vt:lpstr>ABOUT PROJECT   </vt:lpstr>
      <vt:lpstr>INTRODUCTION </vt:lpstr>
      <vt:lpstr>OUR DATA SET SAMPLE</vt:lpstr>
      <vt:lpstr>Loading the data set </vt:lpstr>
      <vt:lpstr>PREDICTION ALGORITHM STEPS</vt:lpstr>
      <vt:lpstr>PREDICTION ALGORITHM STEPS</vt:lpstr>
      <vt:lpstr>PowerPoint Presentation</vt:lpstr>
      <vt:lpstr>2. Using Random Forest Regression </vt:lpstr>
      <vt:lpstr>PowerPoint Presentation</vt:lpstr>
      <vt:lpstr>           CONCLUSION </vt:lpstr>
      <vt:lpstr>FUTURE SCOPE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Windows User</dc:creator>
  <cp:lastModifiedBy>Windows User</cp:lastModifiedBy>
  <cp:revision>29</cp:revision>
  <dcterms:created xsi:type="dcterms:W3CDTF">2018-07-01T16:17:57Z</dcterms:created>
  <dcterms:modified xsi:type="dcterms:W3CDTF">2018-07-02T16:25:19Z</dcterms:modified>
</cp:coreProperties>
</file>