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3" d="100"/>
          <a:sy n="113" d="100"/>
        </p:scale>
        <p:origin x="58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55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475488" y="3755557"/>
            <a:ext cx="8193024" cy="785813"/>
          </a:xfrm>
          <a:prstGeom prst="roundRect">
            <a:avLst>
              <a:gd name="adj" fmla="val 24000"/>
            </a:avLst>
          </a:prstGeom>
          <a:solidFill>
            <a:srgbClr val="000000">
              <a:alpha val="0"/>
            </a:srgbClr>
          </a:solidFill>
          <a:ln w="37042">
            <a:solidFill>
              <a:srgbClr val="23263B"/>
            </a:solidFill>
          </a:ln>
        </p:spPr>
        <p:txBody>
          <a:bodyPr wrap="square" lIns="455168" tIns="92770" rIns="455168" bIns="92770" rtlCol="0" anchor="ctr"/>
          <a:lstStyle/>
          <a:p>
            <a:pPr algn="ctr">
              <a:lnSpc>
                <a:spcPts val="2025"/>
              </a:lnSpc>
            </a:pPr>
            <a:endParaRPr lang="en-US" sz="1125" dirty="0"/>
          </a:p>
        </p:txBody>
      </p:sp>
      <p:sp>
        <p:nvSpPr>
          <p:cNvPr id="4" name="Shape 1"/>
          <p:cNvSpPr/>
          <p:nvPr/>
        </p:nvSpPr>
        <p:spPr>
          <a:xfrm>
            <a:off x="6926375" y="4545762"/>
            <a:ext cx="1742137" cy="407273"/>
          </a:xfrm>
          <a:prstGeom prst="roundRect">
            <a:avLst>
              <a:gd name="adj" fmla="val 24000"/>
            </a:avLst>
          </a:prstGeom>
          <a:solidFill>
            <a:srgbClr val="000000">
              <a:alpha val="0"/>
            </a:srgbClr>
          </a:solidFill>
          <a:ln w="21167">
            <a:solidFill>
              <a:srgbClr val="23263B"/>
            </a:solidFill>
            <a:prstDash val="solid"/>
          </a:ln>
        </p:spPr>
        <p:txBody>
          <a:bodyPr/>
          <a:lstStyle/>
          <a:p>
            <a:endParaRPr lang="en-US"/>
          </a:p>
        </p:txBody>
      </p:sp>
      <p:sp>
        <p:nvSpPr>
          <p:cNvPr id="5" name="Text 2"/>
          <p:cNvSpPr/>
          <p:nvPr/>
        </p:nvSpPr>
        <p:spPr>
          <a:xfrm>
            <a:off x="285750" y="3837290"/>
            <a:ext cx="9144000" cy="628650"/>
          </a:xfrm>
          <a:prstGeom prst="rect">
            <a:avLst/>
          </a:prstGeom>
          <a:noFill/>
          <a:ln/>
        </p:spPr>
        <p:txBody>
          <a:bodyPr wrap="square" lIns="0" tIns="0" rIns="0" bIns="0" rtlCol="0" anchor="t"/>
          <a:lstStyle/>
          <a:p>
            <a:pPr algn="ctr">
              <a:lnSpc>
                <a:spcPts val="4950"/>
              </a:lnSpc>
            </a:pPr>
            <a:r>
              <a:rPr lang="en-US" sz="4500" b="1" kern="0" spc="-36" dirty="0">
                <a:solidFill>
                  <a:srgbClr val="23263B"/>
                </a:solidFill>
                <a:latin typeface="Space Grotesk" pitchFamily="34" charset="0"/>
                <a:ea typeface="Space Grotesk" pitchFamily="34" charset="-122"/>
                <a:cs typeface="Space Grotesk" pitchFamily="34" charset="-120"/>
              </a:rPr>
              <a:t> OKLAHOMA HOUSING MARKETS</a:t>
            </a:r>
            <a:endParaRPr lang="en-US" sz="4500" dirty="0"/>
          </a:p>
        </p:txBody>
      </p:sp>
      <p:sp>
        <p:nvSpPr>
          <p:cNvPr id="6" name="Text 3"/>
          <p:cNvSpPr/>
          <p:nvPr/>
        </p:nvSpPr>
        <p:spPr>
          <a:xfrm>
            <a:off x="7110771" y="4567078"/>
            <a:ext cx="1828800" cy="385763"/>
          </a:xfrm>
          <a:prstGeom prst="rect">
            <a:avLst/>
          </a:prstGeom>
          <a:noFill/>
          <a:ln/>
        </p:spPr>
        <p:txBody>
          <a:bodyPr wrap="none" lIns="0" tIns="0" rIns="0" bIns="0" rtlCol="0" anchor="ctr">
            <a:spAutoFit/>
          </a:bodyPr>
          <a:lstStyle/>
          <a:p>
            <a:pPr algn="ctr">
              <a:lnSpc>
                <a:spcPts val="3038"/>
              </a:lnSpc>
            </a:pPr>
            <a:r>
              <a:rPr lang="en-US" sz="2300" b="0" kern="0" spc="-36" dirty="0">
                <a:solidFill>
                  <a:srgbClr val="23263B"/>
                </a:solidFill>
                <a:latin typeface="Fraunces" pitchFamily="34" charset="0"/>
                <a:ea typeface="Fraunces" pitchFamily="34" charset="-122"/>
                <a:cs typeface="Fraunces" pitchFamily="34" charset="-120"/>
              </a:rPr>
              <a:t>2013-2022</a:t>
            </a:r>
            <a:endParaRPr lang="en-US" sz="2250" dirty="0"/>
          </a:p>
        </p:txBody>
      </p:sp>
      <p:pic>
        <p:nvPicPr>
          <p:cNvPr id="7" name="Image 0" descr="https://pitch-assets-ccb95893-de3f-4266-973c-20049231b248.s3.eu-west-1.amazonaws.com/cc416b14-1ea3-4149-a94f-440e5c3eb187?pitch-bytes=152541&amp;pitch-content-type=image%2Fjpeg"/>
          <p:cNvPicPr>
            <a:picLocks noChangeAspect="1"/>
          </p:cNvPicPr>
          <p:nvPr/>
        </p:nvPicPr>
        <p:blipFill>
          <a:blip r:embed="rId3"/>
          <a:srcRect t="10081" b="23382"/>
          <a:stretch/>
        </p:blipFill>
        <p:spPr>
          <a:xfrm>
            <a:off x="0" y="-444990"/>
            <a:ext cx="9234814" cy="4096380"/>
          </a:xfrm>
          <a:prstGeom prst="rect">
            <a:avLst/>
          </a:prstGeom>
        </p:spPr>
      </p:pic>
      <p:pic>
        <p:nvPicPr>
          <p:cNvPr id="8" name="Image 1" descr="https://pitch-assets-ccb95893-de3f-4266-973c-20049231b248.s3.eu-west-1.amazonaws.com/44a08d9c-7a7f-4e11-adb7-f9e5b53d49af?pitch-bytes=17195&amp;pitch-content-type=image%2Fpng"/>
          <p:cNvPicPr>
            <a:picLocks noChangeAspect="1"/>
          </p:cNvPicPr>
          <p:nvPr/>
        </p:nvPicPr>
        <p:blipFill>
          <a:blip r:embed="rId4"/>
          <a:srcRect/>
          <a:stretch/>
        </p:blipFill>
        <p:spPr>
          <a:xfrm>
            <a:off x="2037" y="4851390"/>
            <a:ext cx="1821676" cy="2958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190500" y="930111"/>
            <a:ext cx="5486400" cy="371475"/>
          </a:xfrm>
          <a:prstGeom prst="rect">
            <a:avLst/>
          </a:prstGeom>
          <a:noFill/>
          <a:ln/>
        </p:spPr>
        <p:txBody>
          <a:bodyPr wrap="square" lIns="0" tIns="0" rIns="0" bIns="0" rtlCol="0" anchor="t"/>
          <a:lstStyle/>
          <a:p>
            <a:pPr algn="l">
              <a:lnSpc>
                <a:spcPts val="2925"/>
              </a:lnSpc>
            </a:pPr>
            <a:r>
              <a:rPr lang="en-US" sz="2300" b="0" dirty="0">
                <a:solidFill>
                  <a:srgbClr val="23263B"/>
                </a:solidFill>
                <a:latin typeface="Aileron" pitchFamily="34" charset="0"/>
                <a:ea typeface="Aileron" pitchFamily="34" charset="-122"/>
                <a:cs typeface="Aileron" pitchFamily="34" charset="-120"/>
              </a:rPr>
              <a:t>KEY INSIGHTS</a:t>
            </a:r>
            <a:endParaRPr lang="en-US" sz="2250" dirty="0"/>
          </a:p>
        </p:txBody>
      </p:sp>
      <p:sp>
        <p:nvSpPr>
          <p:cNvPr id="4" name="Text 1"/>
          <p:cNvSpPr/>
          <p:nvPr/>
        </p:nvSpPr>
        <p:spPr>
          <a:xfrm>
            <a:off x="190500" y="1403811"/>
            <a:ext cx="6400800" cy="951458"/>
          </a:xfrm>
          <a:prstGeom prst="rect">
            <a:avLst/>
          </a:prstGeom>
          <a:noFill/>
          <a:ln/>
        </p:spPr>
        <p:txBody>
          <a:bodyPr wrap="square" lIns="0" tIns="0" rIns="0" bIns="0" rtlCol="0" anchor="b"/>
          <a:lstStyle/>
          <a:p>
            <a:pPr marL="190500" indent="-190500" algn="l">
              <a:lnSpc>
                <a:spcPts val="2498"/>
              </a:lnSpc>
              <a:buSzPct val="100000"/>
              <a:buChar char="•"/>
            </a:pPr>
            <a:r>
              <a:rPr lang="en-US" sz="1400" b="0" dirty="0">
                <a:solidFill>
                  <a:srgbClr val="23263B"/>
                </a:solidFill>
                <a:latin typeface="Aileron" pitchFamily="34" charset="0"/>
                <a:ea typeface="Aileron" pitchFamily="34" charset="-122"/>
                <a:cs typeface="Aileron" pitchFamily="34" charset="-120"/>
              </a:rPr>
              <a:t>74534 - Centrahoma (Southern Oklahoma) had the best home value ROI</a:t>
            </a:r>
            <a:endParaRPr lang="en-US" sz="938" dirty="0"/>
          </a:p>
          <a:p>
            <a:pPr marL="190500" indent="-190500" algn="l">
              <a:lnSpc>
                <a:spcPts val="2498"/>
              </a:lnSpc>
              <a:buSzPct val="100000"/>
              <a:buChar char="•"/>
            </a:pPr>
            <a:r>
              <a:rPr lang="en-US" sz="1400" b="0" dirty="0">
                <a:solidFill>
                  <a:srgbClr val="23263B"/>
                </a:solidFill>
                <a:latin typeface="Aileron" pitchFamily="34" charset="0"/>
                <a:ea typeface="Aileron" pitchFamily="34" charset="-122"/>
                <a:cs typeface="Aileron" pitchFamily="34" charset="-120"/>
              </a:rPr>
              <a:t>Generally interests rates and median sales price are inversely correlated</a:t>
            </a:r>
            <a:endParaRPr lang="en-US" sz="938" dirty="0"/>
          </a:p>
          <a:p>
            <a:pPr marL="190500" indent="-190500" algn="l">
              <a:lnSpc>
                <a:spcPts val="2498"/>
              </a:lnSpc>
              <a:buSzPct val="100000"/>
              <a:buChar char="•"/>
            </a:pPr>
            <a:r>
              <a:rPr lang="en-US" sz="1400" b="0" dirty="0">
                <a:solidFill>
                  <a:srgbClr val="23263B"/>
                </a:solidFill>
                <a:latin typeface="Aileron" pitchFamily="34" charset="0"/>
                <a:ea typeface="Aileron" pitchFamily="34" charset="-122"/>
                <a:cs typeface="Aileron" pitchFamily="34" charset="-120"/>
              </a:rPr>
              <a:t>73016 - Oklahoma City had the best rental ROI</a:t>
            </a:r>
            <a:endParaRPr lang="en-US" sz="938" dirty="0"/>
          </a:p>
        </p:txBody>
      </p:sp>
      <p:sp>
        <p:nvSpPr>
          <p:cNvPr id="5" name="Text 2"/>
          <p:cNvSpPr/>
          <p:nvPr/>
        </p:nvSpPr>
        <p:spPr>
          <a:xfrm>
            <a:off x="951153" y="190500"/>
            <a:ext cx="2357438" cy="382608"/>
          </a:xfrm>
          <a:prstGeom prst="roundRect">
            <a:avLst>
              <a:gd name="adj" fmla="val 20000"/>
            </a:avLst>
          </a:prstGeom>
          <a:solidFill>
            <a:srgbClr val="23263B">
              <a:alpha val="0"/>
            </a:srgbClr>
          </a:solidFill>
          <a:ln w="15875">
            <a:solidFill>
              <a:srgbClr val="23263B"/>
            </a:solidFill>
          </a:ln>
        </p:spPr>
        <p:txBody>
          <a:bodyPr wrap="square" lIns="130969" tIns="45169" rIns="130969" bIns="45169" rtlCol="0" anchor="ctr"/>
          <a:lstStyle/>
          <a:p>
            <a:pPr algn="ctr">
              <a:lnSpc>
                <a:spcPts val="2025"/>
              </a:lnSpc>
            </a:pPr>
            <a:endParaRPr lang="en-US" sz="1125" dirty="0"/>
          </a:p>
        </p:txBody>
      </p:sp>
      <p:sp>
        <p:nvSpPr>
          <p:cNvPr id="6" name="Text 3"/>
          <p:cNvSpPr/>
          <p:nvPr/>
        </p:nvSpPr>
        <p:spPr>
          <a:xfrm>
            <a:off x="190500" y="190500"/>
            <a:ext cx="476250" cy="382608"/>
          </a:xfrm>
          <a:prstGeom prst="roundRect">
            <a:avLst>
              <a:gd name="adj" fmla="val 14003"/>
            </a:avLst>
          </a:prstGeom>
          <a:solidFill>
            <a:srgbClr val="23263B">
              <a:alpha val="0"/>
            </a:srgbClr>
          </a:solidFill>
          <a:ln w="15875">
            <a:solidFill>
              <a:srgbClr val="23263B"/>
            </a:solidFill>
          </a:ln>
        </p:spPr>
        <p:txBody>
          <a:bodyPr wrap="square" lIns="26458" tIns="45169" rIns="26458" bIns="45169" rtlCol="0" anchor="ctr"/>
          <a:lstStyle/>
          <a:p>
            <a:pPr algn="ctr">
              <a:lnSpc>
                <a:spcPts val="2025"/>
              </a:lnSpc>
            </a:pPr>
            <a:endParaRPr lang="en-US" sz="1125" dirty="0"/>
          </a:p>
        </p:txBody>
      </p:sp>
      <p:sp>
        <p:nvSpPr>
          <p:cNvPr id="7" name="Text 4"/>
          <p:cNvSpPr/>
          <p:nvPr/>
        </p:nvSpPr>
        <p:spPr>
          <a:xfrm>
            <a:off x="252412" y="188878"/>
            <a:ext cx="914400" cy="742950"/>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05    </a:t>
            </a:r>
            <a:endParaRPr lang="en-US" sz="2250" dirty="0"/>
          </a:p>
        </p:txBody>
      </p:sp>
      <p:sp>
        <p:nvSpPr>
          <p:cNvPr id="8" name="Shape 5"/>
          <p:cNvSpPr/>
          <p:nvPr/>
        </p:nvSpPr>
        <p:spPr>
          <a:xfrm>
            <a:off x="3308087" y="388144"/>
            <a:ext cx="5845438"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9" name="Text 6"/>
          <p:cNvSpPr/>
          <p:nvPr/>
        </p:nvSpPr>
        <p:spPr>
          <a:xfrm>
            <a:off x="1022590" y="188878"/>
            <a:ext cx="27432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CONCLUSIONS</a:t>
            </a:r>
            <a:endParaRPr lang="en-US" sz="2250" dirty="0"/>
          </a:p>
        </p:txBody>
      </p:sp>
      <p:sp>
        <p:nvSpPr>
          <p:cNvPr id="10" name="Shape 7"/>
          <p:cNvSpPr/>
          <p:nvPr/>
        </p:nvSpPr>
        <p:spPr>
          <a:xfrm>
            <a:off x="666750" y="388144"/>
            <a:ext cx="285750" cy="0"/>
          </a:xfrm>
          <a:prstGeom prst="line">
            <a:avLst/>
          </a:prstGeom>
          <a:solidFill>
            <a:srgbClr val="23263B"/>
          </a:solidFill>
          <a:ln w="15875">
            <a:solidFill>
              <a:srgbClr val="23263B"/>
            </a:solidFill>
            <a:prstDash val="solid"/>
            <a:headEnd type="none"/>
            <a:tailEnd type="none"/>
          </a:ln>
        </p:spPr>
        <p:txBody>
          <a:bodyPr/>
          <a:lstStyle/>
          <a:p>
            <a:endParaRPr lang="en-US"/>
          </a:p>
        </p:txBody>
      </p:sp>
      <p:pic>
        <p:nvPicPr>
          <p:cNvPr id="11" name="Image 0" descr="https://pitch-assets-ccb95893-de3f-4266-973c-20049231b248.s3.eu-west-1.amazonaws.com/8f27af4e-3172-485a-96a1-48fb37214050?pitch-bytes=1174396&amp;pitch-content-type=image%2Fpng"/>
          <p:cNvPicPr>
            <a:picLocks noChangeAspect="1"/>
          </p:cNvPicPr>
          <p:nvPr/>
        </p:nvPicPr>
        <p:blipFill>
          <a:blip r:embed="rId3"/>
          <a:srcRect/>
          <a:stretch/>
        </p:blipFill>
        <p:spPr>
          <a:xfrm>
            <a:off x="6495537" y="874716"/>
            <a:ext cx="2175928" cy="41626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5F4EC"/>
        </a:solidFill>
        <a:effectLst/>
      </p:bgPr>
    </p:bg>
    <p:spTree>
      <p:nvGrpSpPr>
        <p:cNvPr id="1" name=""/>
        <p:cNvGrpSpPr/>
        <p:nvPr/>
      </p:nvGrpSpPr>
      <p:grpSpPr>
        <a:xfrm>
          <a:off x="0" y="0"/>
          <a:ext cx="0" cy="0"/>
          <a:chOff x="0" y="0"/>
          <a:chExt cx="0" cy="0"/>
        </a:xfrm>
      </p:grpSpPr>
      <p:pic>
        <p:nvPicPr>
          <p:cNvPr id="3" name="Image 0" descr="https://images.unsplash.com/photo-1534551767192-78b8dd45b51b?crop=entropy&amp;cs=tinysrgb&amp;fit=max&amp;fm=jpg&amp;ixid=M3wyMTIyMnwwfDF8c2VhcmNofDEzfHxxdWVzdGlvbiUyMGFuZCUyMGFuc3dlcnxlbnwwfHx8fDE3MDI2MTM2ODV8MA&amp;ixlib=rb-4.0.3&amp;q=80&amp;w=1080"/>
          <p:cNvPicPr>
            <a:picLocks noChangeAspect="1"/>
          </p:cNvPicPr>
          <p:nvPr/>
        </p:nvPicPr>
        <p:blipFill>
          <a:blip r:embed="rId3"/>
          <a:srcRect t="3344" b="12261"/>
          <a:stretch/>
        </p:blipFill>
        <p:spPr>
          <a:xfrm>
            <a:off x="0" y="-1466"/>
            <a:ext cx="9143567" cy="5144966"/>
          </a:xfrm>
          <a:prstGeom prst="rect">
            <a:avLst/>
          </a:prstGeom>
        </p:spPr>
      </p:pic>
      <p:sp>
        <p:nvSpPr>
          <p:cNvPr id="4" name="Text 0"/>
          <p:cNvSpPr/>
          <p:nvPr/>
        </p:nvSpPr>
        <p:spPr>
          <a:xfrm>
            <a:off x="951153" y="190500"/>
            <a:ext cx="722781" cy="382608"/>
          </a:xfrm>
          <a:prstGeom prst="roundRect">
            <a:avLst>
              <a:gd name="adj" fmla="val 20000"/>
            </a:avLst>
          </a:prstGeom>
          <a:solidFill>
            <a:srgbClr val="23263B">
              <a:alpha val="0"/>
            </a:srgbClr>
          </a:solidFill>
          <a:ln w="15875">
            <a:solidFill>
              <a:srgbClr val="23263B"/>
            </a:solidFill>
          </a:ln>
        </p:spPr>
        <p:txBody>
          <a:bodyPr wrap="square" lIns="40155" tIns="45169" rIns="40155" bIns="45169" rtlCol="0" anchor="ctr"/>
          <a:lstStyle/>
          <a:p>
            <a:pPr algn="ctr">
              <a:lnSpc>
                <a:spcPts val="2025"/>
              </a:lnSpc>
            </a:pPr>
            <a:endParaRPr lang="en-US" sz="1125" dirty="0"/>
          </a:p>
        </p:txBody>
      </p:sp>
      <p:sp>
        <p:nvSpPr>
          <p:cNvPr id="5" name="Text 1"/>
          <p:cNvSpPr/>
          <p:nvPr/>
        </p:nvSpPr>
        <p:spPr>
          <a:xfrm>
            <a:off x="190500" y="190500"/>
            <a:ext cx="476250" cy="382608"/>
          </a:xfrm>
          <a:prstGeom prst="roundRect">
            <a:avLst>
              <a:gd name="adj" fmla="val 14003"/>
            </a:avLst>
          </a:prstGeom>
          <a:solidFill>
            <a:srgbClr val="23263B">
              <a:alpha val="0"/>
            </a:srgbClr>
          </a:solidFill>
          <a:ln w="15875">
            <a:solidFill>
              <a:srgbClr val="23263B"/>
            </a:solidFill>
          </a:ln>
        </p:spPr>
        <p:txBody>
          <a:bodyPr wrap="square" lIns="26458" tIns="45169" rIns="26458" bIns="45169" rtlCol="0" anchor="ctr"/>
          <a:lstStyle/>
          <a:p>
            <a:pPr algn="ctr">
              <a:lnSpc>
                <a:spcPts val="2025"/>
              </a:lnSpc>
            </a:pPr>
            <a:endParaRPr lang="en-US" sz="1125" dirty="0"/>
          </a:p>
        </p:txBody>
      </p:sp>
      <p:sp>
        <p:nvSpPr>
          <p:cNvPr id="6" name="Text 2"/>
          <p:cNvSpPr/>
          <p:nvPr/>
        </p:nvSpPr>
        <p:spPr>
          <a:xfrm>
            <a:off x="252412" y="188878"/>
            <a:ext cx="914400" cy="742950"/>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06    </a:t>
            </a:r>
            <a:endParaRPr lang="en-US" sz="2250" dirty="0"/>
          </a:p>
        </p:txBody>
      </p:sp>
      <p:sp>
        <p:nvSpPr>
          <p:cNvPr id="7" name="Shape 3"/>
          <p:cNvSpPr/>
          <p:nvPr/>
        </p:nvSpPr>
        <p:spPr>
          <a:xfrm>
            <a:off x="1674465" y="388144"/>
            <a:ext cx="6788872"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8" name="Text 4"/>
          <p:cNvSpPr/>
          <p:nvPr/>
        </p:nvSpPr>
        <p:spPr>
          <a:xfrm>
            <a:off x="1022590" y="188878"/>
            <a:ext cx="9144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Q&amp;A</a:t>
            </a:r>
            <a:endParaRPr lang="en-US" sz="2250" dirty="0"/>
          </a:p>
        </p:txBody>
      </p:sp>
      <p:sp>
        <p:nvSpPr>
          <p:cNvPr id="9" name="Shape 5"/>
          <p:cNvSpPr/>
          <p:nvPr/>
        </p:nvSpPr>
        <p:spPr>
          <a:xfrm>
            <a:off x="666750" y="388144"/>
            <a:ext cx="285750" cy="0"/>
          </a:xfrm>
          <a:prstGeom prst="line">
            <a:avLst/>
          </a:prstGeom>
          <a:solidFill>
            <a:srgbClr val="23263B"/>
          </a:solidFill>
          <a:ln w="15875">
            <a:solidFill>
              <a:srgbClr val="23263B"/>
            </a:solidFill>
            <a:prstDash val="solid"/>
            <a:headEnd type="none"/>
            <a:tailEnd type="none"/>
          </a:ln>
        </p:spPr>
        <p:txBody>
          <a:bodyPr/>
          <a:lstStyle/>
          <a:p>
            <a:endParaRPr lang="en-US"/>
          </a:p>
        </p:txBody>
      </p:sp>
      <p:pic>
        <p:nvPicPr>
          <p:cNvPr id="10" name="Image 1" descr="https://pitch-assets-ccb95893-de3f-4266-973c-20049231b248.s3.eu-west-1.amazonaws.com/456bf9cb-45d9-4c53-945b-097302750f21?pitch-bytes=17195&amp;pitch-content-type=image%2Fpng"/>
          <p:cNvPicPr>
            <a:picLocks noChangeAspect="1"/>
          </p:cNvPicPr>
          <p:nvPr/>
        </p:nvPicPr>
        <p:blipFill>
          <a:blip r:embed="rId4"/>
          <a:srcRect/>
          <a:stretch/>
        </p:blipFill>
        <p:spPr>
          <a:xfrm>
            <a:off x="610" y="4712387"/>
            <a:ext cx="2627592" cy="4267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190195" y="667544"/>
            <a:ext cx="5715000" cy="2289783"/>
          </a:xfrm>
          <a:prstGeom prst="roundRect">
            <a:avLst>
              <a:gd name="adj" fmla="val 2400"/>
            </a:avLst>
          </a:prstGeom>
          <a:solidFill>
            <a:srgbClr val="23263B">
              <a:alpha val="0"/>
            </a:srgbClr>
          </a:solidFill>
          <a:ln w="21167">
            <a:solidFill>
              <a:srgbClr val="23263B"/>
            </a:solidFill>
          </a:ln>
        </p:spPr>
        <p:txBody>
          <a:bodyPr wrap="square" lIns="317500" tIns="270322" rIns="317500" bIns="270322" rtlCol="0" anchor="ctr"/>
          <a:lstStyle/>
          <a:p>
            <a:pPr algn="ctr">
              <a:lnSpc>
                <a:spcPts val="2025"/>
              </a:lnSpc>
            </a:pPr>
            <a:endParaRPr lang="en-US" sz="1125" dirty="0"/>
          </a:p>
        </p:txBody>
      </p:sp>
      <p:sp>
        <p:nvSpPr>
          <p:cNvPr id="4" name="Text 1"/>
          <p:cNvSpPr/>
          <p:nvPr/>
        </p:nvSpPr>
        <p:spPr>
          <a:xfrm>
            <a:off x="298263" y="665051"/>
            <a:ext cx="914400" cy="2228850"/>
          </a:xfrm>
          <a:prstGeom prst="rect">
            <a:avLst/>
          </a:prstGeom>
          <a:noFill/>
          <a:ln/>
        </p:spPr>
        <p:txBody>
          <a:bodyPr wrap="square" lIns="0" tIns="0" rIns="0" bIns="0" rtlCol="0" anchor="b"/>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01</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02</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03</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04</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05</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06</a:t>
            </a:r>
            <a:endParaRPr lang="en-US" sz="2250" dirty="0"/>
          </a:p>
        </p:txBody>
      </p:sp>
      <p:sp>
        <p:nvSpPr>
          <p:cNvPr id="5" name="Text 2"/>
          <p:cNvSpPr/>
          <p:nvPr/>
        </p:nvSpPr>
        <p:spPr>
          <a:xfrm>
            <a:off x="754035" y="662532"/>
            <a:ext cx="5486400" cy="2600325"/>
          </a:xfrm>
          <a:prstGeom prst="rect">
            <a:avLst/>
          </a:prstGeom>
          <a:noFill/>
          <a:ln/>
        </p:spPr>
        <p:txBody>
          <a:bodyPr wrap="square" lIns="0" tIns="0" rIns="0" bIns="0" rtlCol="0" anchor="b"/>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INTRO</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ABOUT THE DATA</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QUESTIONS</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ANSWERS</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CONCLUSIONS</a:t>
            </a:r>
            <a:endParaRPr lang="en-US" sz="2250" dirty="0"/>
          </a:p>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Q&amp;A</a:t>
            </a:r>
            <a:endParaRPr lang="en-US" sz="2250" dirty="0"/>
          </a:p>
          <a:p>
            <a:pPr algn="l">
              <a:lnSpc>
                <a:spcPts val="2925"/>
              </a:lnSpc>
            </a:pPr>
            <a:endParaRPr lang="en-US" sz="2250" dirty="0"/>
          </a:p>
        </p:txBody>
      </p:sp>
      <p:sp>
        <p:nvSpPr>
          <p:cNvPr id="6" name="Text 3"/>
          <p:cNvSpPr/>
          <p:nvPr/>
        </p:nvSpPr>
        <p:spPr>
          <a:xfrm>
            <a:off x="190195" y="119062"/>
            <a:ext cx="91440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TABLE OF CONTENTS</a:t>
            </a:r>
            <a:endParaRPr lang="en-US" sz="2250" dirty="0"/>
          </a:p>
        </p:txBody>
      </p:sp>
      <p:sp>
        <p:nvSpPr>
          <p:cNvPr id="7" name="Shape 4"/>
          <p:cNvSpPr/>
          <p:nvPr/>
        </p:nvSpPr>
        <p:spPr>
          <a:xfrm rot="16200000">
            <a:off x="-463068" y="1810585"/>
            <a:ext cx="2293368" cy="0"/>
          </a:xfrm>
          <a:prstGeom prst="line">
            <a:avLst/>
          </a:prstGeom>
          <a:solidFill>
            <a:srgbClr val="23263B"/>
          </a:solidFill>
          <a:ln w="15875">
            <a:solidFill>
              <a:srgbClr val="23263B"/>
            </a:solidFill>
            <a:prstDash val="solid"/>
            <a:headEnd type="none"/>
            <a:tailEnd type="none"/>
          </a:ln>
        </p:spPr>
        <p:txBody>
          <a:bodyPr/>
          <a:lstStyle/>
          <a:p>
            <a:endParaRPr lang="en-US"/>
          </a:p>
        </p:txBody>
      </p:sp>
      <p:pic>
        <p:nvPicPr>
          <p:cNvPr id="8" name="Image 0" descr="https://pitch-assets-ccb95893-de3f-4266-973c-20049231b248.s3.eu-west-1.amazonaws.com/89cbcebc-aed0-4c52-bb1d-b023966bedaa?pitch-bytes=815795&amp;pitch-content-type=image%2Fjpeg"/>
          <p:cNvPicPr>
            <a:picLocks noChangeAspect="1"/>
          </p:cNvPicPr>
          <p:nvPr/>
        </p:nvPicPr>
        <p:blipFill>
          <a:blip r:embed="rId3"/>
          <a:srcRect l="24317" r="18843"/>
          <a:stretch/>
        </p:blipFill>
        <p:spPr>
          <a:xfrm flipH="1">
            <a:off x="6287414" y="0"/>
            <a:ext cx="438480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3311663" y="-1383943480"/>
            <a:ext cx="5486400" cy="385762"/>
          </a:xfrm>
          <a:prstGeom prst="rect">
            <a:avLst/>
          </a:prstGeom>
          <a:noFill/>
          <a:ln/>
        </p:spPr>
        <p:txBody>
          <a:bodyPr wrap="square" lIns="0" tIns="0" rIns="0" bIns="0" rtlCol="0" anchor="t"/>
          <a:lstStyle/>
          <a:p>
            <a:pPr algn="l">
              <a:lnSpc>
                <a:spcPts val="3038"/>
              </a:lnSpc>
            </a:pPr>
            <a:r>
              <a:rPr lang="en-US" sz="2300" b="0" kern="0" spc="-36" dirty="0">
                <a:solidFill>
                  <a:srgbClr val="23263B"/>
                </a:solidFill>
                <a:latin typeface="Fraunces" pitchFamily="34" charset="0"/>
                <a:ea typeface="Fraunces" pitchFamily="34" charset="-122"/>
                <a:cs typeface="Fraunces" pitchFamily="34" charset="-120"/>
              </a:rPr>
              <a:t>Another idea, equally important</a:t>
            </a:r>
            <a:endParaRPr lang="en-US" sz="2250" dirty="0"/>
          </a:p>
        </p:txBody>
      </p:sp>
      <p:sp>
        <p:nvSpPr>
          <p:cNvPr id="4" name="Text 1"/>
          <p:cNvSpPr/>
          <p:nvPr/>
        </p:nvSpPr>
        <p:spPr>
          <a:xfrm>
            <a:off x="190500" y="666750"/>
            <a:ext cx="2743200" cy="617220"/>
          </a:xfrm>
          <a:prstGeom prst="rect">
            <a:avLst/>
          </a:prstGeom>
          <a:noFill/>
          <a:ln/>
        </p:spPr>
        <p:txBody>
          <a:bodyPr wrap="square" lIns="0" tIns="0" rIns="0" bIns="0" rtlCol="0" anchor="t"/>
          <a:lstStyle/>
          <a:p>
            <a:pPr algn="l">
              <a:lnSpc>
                <a:spcPts val="2430"/>
              </a:lnSpc>
            </a:pPr>
            <a:r>
              <a:rPr lang="en-US" sz="1800" b="0" kern="0" spc="-36" dirty="0">
                <a:solidFill>
                  <a:srgbClr val="23263B"/>
                </a:solidFill>
                <a:latin typeface="Anybody" pitchFamily="34" charset="0"/>
                <a:ea typeface="Anybody" pitchFamily="34" charset="-122"/>
                <a:cs typeface="Anybody" pitchFamily="34" charset="-120"/>
              </a:rPr>
              <a:t>Scott Arterbury</a:t>
            </a:r>
            <a:endParaRPr lang="en-US" sz="1800" dirty="0"/>
          </a:p>
          <a:p>
            <a:pPr algn="l">
              <a:lnSpc>
                <a:spcPts val="2430"/>
              </a:lnSpc>
            </a:pPr>
            <a:endParaRPr lang="en-US" sz="1800" dirty="0"/>
          </a:p>
        </p:txBody>
      </p:sp>
      <p:sp>
        <p:nvSpPr>
          <p:cNvPr id="5" name="Text 2"/>
          <p:cNvSpPr/>
          <p:nvPr/>
        </p:nvSpPr>
        <p:spPr>
          <a:xfrm>
            <a:off x="190078" y="1049268"/>
            <a:ext cx="2743200" cy="240030"/>
          </a:xfrm>
          <a:prstGeom prst="rect">
            <a:avLst/>
          </a:prstGeom>
          <a:noFill/>
          <a:ln/>
        </p:spPr>
        <p:txBody>
          <a:bodyPr wrap="square" lIns="0" tIns="0" rIns="0" bIns="0" rtlCol="0" anchor="t"/>
          <a:lstStyle/>
          <a:p>
            <a:pPr algn="l">
              <a:lnSpc>
                <a:spcPts val="1890"/>
              </a:lnSpc>
            </a:pPr>
            <a:r>
              <a:rPr lang="en-US" sz="1100" b="1" dirty="0">
                <a:solidFill>
                  <a:srgbClr val="23263B"/>
                </a:solidFill>
                <a:latin typeface="Space Grotesk" pitchFamily="34" charset="0"/>
                <a:ea typeface="Space Grotesk" pitchFamily="34" charset="-122"/>
                <a:cs typeface="Space Grotesk" pitchFamily="34" charset="-120"/>
              </a:rPr>
              <a:t>Ponca City, OK</a:t>
            </a:r>
            <a:endParaRPr lang="en-US" sz="1050" dirty="0"/>
          </a:p>
        </p:txBody>
      </p:sp>
      <p:sp>
        <p:nvSpPr>
          <p:cNvPr id="6" name="Text 3"/>
          <p:cNvSpPr/>
          <p:nvPr/>
        </p:nvSpPr>
        <p:spPr>
          <a:xfrm>
            <a:off x="951153" y="190500"/>
            <a:ext cx="1009213" cy="382608"/>
          </a:xfrm>
          <a:prstGeom prst="roundRect">
            <a:avLst>
              <a:gd name="adj" fmla="val 20000"/>
            </a:avLst>
          </a:prstGeom>
          <a:solidFill>
            <a:srgbClr val="23263B">
              <a:alpha val="0"/>
            </a:srgbClr>
          </a:solidFill>
          <a:ln w="15875">
            <a:solidFill>
              <a:srgbClr val="23263B"/>
            </a:solidFill>
          </a:ln>
        </p:spPr>
        <p:txBody>
          <a:bodyPr wrap="square" lIns="56067" tIns="45169" rIns="56067" bIns="45169" rtlCol="0" anchor="ctr"/>
          <a:lstStyle/>
          <a:p>
            <a:pPr algn="ctr">
              <a:lnSpc>
                <a:spcPts val="2025"/>
              </a:lnSpc>
            </a:pPr>
            <a:endParaRPr lang="en-US" sz="1125" dirty="0"/>
          </a:p>
        </p:txBody>
      </p:sp>
      <p:sp>
        <p:nvSpPr>
          <p:cNvPr id="7" name="Text 4"/>
          <p:cNvSpPr/>
          <p:nvPr/>
        </p:nvSpPr>
        <p:spPr>
          <a:xfrm>
            <a:off x="190500" y="190500"/>
            <a:ext cx="442740" cy="382608"/>
          </a:xfrm>
          <a:prstGeom prst="roundRect">
            <a:avLst>
              <a:gd name="adj" fmla="val 13018"/>
            </a:avLst>
          </a:prstGeom>
          <a:solidFill>
            <a:srgbClr val="23263B">
              <a:alpha val="0"/>
            </a:srgbClr>
          </a:solidFill>
          <a:ln w="15875">
            <a:solidFill>
              <a:srgbClr val="23263B"/>
            </a:solidFill>
          </a:ln>
        </p:spPr>
        <p:txBody>
          <a:bodyPr wrap="square" lIns="24597" tIns="45169" rIns="24597" bIns="45169" rtlCol="0" anchor="ctr"/>
          <a:lstStyle/>
          <a:p>
            <a:pPr algn="ctr">
              <a:lnSpc>
                <a:spcPts val="2025"/>
              </a:lnSpc>
            </a:pPr>
            <a:endParaRPr lang="en-US" sz="1125" dirty="0"/>
          </a:p>
        </p:txBody>
      </p:sp>
      <p:sp>
        <p:nvSpPr>
          <p:cNvPr id="8" name="Text 5"/>
          <p:cNvSpPr/>
          <p:nvPr/>
        </p:nvSpPr>
        <p:spPr>
          <a:xfrm>
            <a:off x="270575" y="188878"/>
            <a:ext cx="9144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01</a:t>
            </a:r>
            <a:endParaRPr lang="en-US" sz="2250" dirty="0"/>
          </a:p>
        </p:txBody>
      </p:sp>
      <p:sp>
        <p:nvSpPr>
          <p:cNvPr id="9" name="Shape 6"/>
          <p:cNvSpPr/>
          <p:nvPr/>
        </p:nvSpPr>
        <p:spPr>
          <a:xfrm>
            <a:off x="1960921" y="388144"/>
            <a:ext cx="5504702"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10" name="Text 7"/>
          <p:cNvSpPr/>
          <p:nvPr/>
        </p:nvSpPr>
        <p:spPr>
          <a:xfrm>
            <a:off x="1022590" y="188878"/>
            <a:ext cx="18288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INTRO</a:t>
            </a:r>
            <a:endParaRPr lang="en-US" sz="2250" dirty="0"/>
          </a:p>
        </p:txBody>
      </p:sp>
      <p:sp>
        <p:nvSpPr>
          <p:cNvPr id="11" name="Shape 8"/>
          <p:cNvSpPr/>
          <p:nvPr/>
        </p:nvSpPr>
        <p:spPr>
          <a:xfrm>
            <a:off x="666750" y="388144"/>
            <a:ext cx="285750"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12" name="Shape 9"/>
          <p:cNvSpPr/>
          <p:nvPr/>
        </p:nvSpPr>
        <p:spPr>
          <a:xfrm rot="16200000">
            <a:off x="-74751" y="2808574"/>
            <a:ext cx="4284353"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13" name="Text 10"/>
          <p:cNvSpPr/>
          <p:nvPr/>
        </p:nvSpPr>
        <p:spPr>
          <a:xfrm>
            <a:off x="2300032" y="663731"/>
            <a:ext cx="1828800" cy="308610"/>
          </a:xfrm>
          <a:prstGeom prst="rect">
            <a:avLst/>
          </a:prstGeom>
          <a:noFill/>
          <a:ln/>
        </p:spPr>
        <p:txBody>
          <a:bodyPr wrap="square" lIns="0" tIns="0" rIns="0" bIns="0" rtlCol="0" anchor="t"/>
          <a:lstStyle/>
          <a:p>
            <a:pPr algn="l">
              <a:lnSpc>
                <a:spcPts val="2430"/>
              </a:lnSpc>
            </a:pPr>
            <a:r>
              <a:rPr lang="en-US" sz="1800" b="0" kern="0" spc="-36" dirty="0">
                <a:solidFill>
                  <a:srgbClr val="23263B"/>
                </a:solidFill>
                <a:latin typeface="Anybody" pitchFamily="34" charset="0"/>
                <a:ea typeface="Anybody" pitchFamily="34" charset="-122"/>
                <a:cs typeface="Anybody" pitchFamily="34" charset="-120"/>
              </a:rPr>
              <a:t>Randy Esser</a:t>
            </a:r>
            <a:endParaRPr lang="en-US" sz="1800" dirty="0"/>
          </a:p>
        </p:txBody>
      </p:sp>
      <p:pic>
        <p:nvPicPr>
          <p:cNvPr id="14" name="Image 0" descr="https://pitch-assets-ccb95893-de3f-4266-973c-20049231b248.s3.eu-west-1.amazonaws.com/dc3c98a8-f174-4338-96da-9b6a58994e8a?pitch-bytes=302050&amp;pitch-content-type=image%2Fpng"/>
          <p:cNvPicPr>
            <a:picLocks noChangeAspect="1"/>
          </p:cNvPicPr>
          <p:nvPr/>
        </p:nvPicPr>
        <p:blipFill>
          <a:blip r:embed="rId3"/>
          <a:srcRect l="2334" r="2334"/>
          <a:stretch/>
        </p:blipFill>
        <p:spPr>
          <a:xfrm>
            <a:off x="-1006" y="1621618"/>
            <a:ext cx="1961372" cy="2057400"/>
          </a:xfrm>
          <a:prstGeom prst="rect">
            <a:avLst/>
          </a:prstGeom>
        </p:spPr>
      </p:pic>
      <p:sp>
        <p:nvSpPr>
          <p:cNvPr id="15" name="Shape 11"/>
          <p:cNvSpPr/>
          <p:nvPr/>
        </p:nvSpPr>
        <p:spPr>
          <a:xfrm rot="16200000">
            <a:off x="1883149" y="2810994"/>
            <a:ext cx="4284353" cy="0"/>
          </a:xfrm>
          <a:prstGeom prst="line">
            <a:avLst/>
          </a:prstGeom>
          <a:solidFill>
            <a:srgbClr val="23263B"/>
          </a:solidFill>
          <a:ln w="15875">
            <a:solidFill>
              <a:srgbClr val="23263B"/>
            </a:solidFill>
            <a:prstDash val="solid"/>
            <a:headEnd type="none"/>
            <a:tailEnd type="none"/>
          </a:ln>
        </p:spPr>
        <p:txBody>
          <a:bodyPr/>
          <a:lstStyle/>
          <a:p>
            <a:endParaRPr lang="en-US"/>
          </a:p>
        </p:txBody>
      </p:sp>
      <p:pic>
        <p:nvPicPr>
          <p:cNvPr id="16" name="Image 1" descr="https://pitch-assets-ccb95893-de3f-4266-973c-20049231b248.s3.eu-west-1.amazonaws.com/ff00f2c6-9e00-4723-917a-2ed605543d70?pitch-bytes=554450&amp;pitch-content-type=image%2Fjpeg"/>
          <p:cNvPicPr>
            <a:picLocks noChangeAspect="1"/>
          </p:cNvPicPr>
          <p:nvPr/>
        </p:nvPicPr>
        <p:blipFill>
          <a:blip r:embed="rId4"/>
          <a:srcRect/>
          <a:stretch/>
        </p:blipFill>
        <p:spPr>
          <a:xfrm>
            <a:off x="2230811" y="1586699"/>
            <a:ext cx="1696780" cy="2057400"/>
          </a:xfrm>
          <a:prstGeom prst="rect">
            <a:avLst/>
          </a:prstGeom>
        </p:spPr>
      </p:pic>
      <p:sp>
        <p:nvSpPr>
          <p:cNvPr id="17" name="Text 12"/>
          <p:cNvSpPr/>
          <p:nvPr/>
        </p:nvSpPr>
        <p:spPr>
          <a:xfrm>
            <a:off x="2302694" y="1052649"/>
            <a:ext cx="1828800" cy="240030"/>
          </a:xfrm>
          <a:prstGeom prst="rect">
            <a:avLst/>
          </a:prstGeom>
          <a:noFill/>
          <a:ln/>
        </p:spPr>
        <p:txBody>
          <a:bodyPr wrap="square" lIns="0" tIns="0" rIns="0" bIns="0" rtlCol="0" anchor="t"/>
          <a:lstStyle/>
          <a:p>
            <a:pPr algn="l">
              <a:lnSpc>
                <a:spcPts val="1890"/>
              </a:lnSpc>
            </a:pPr>
            <a:r>
              <a:rPr lang="en-US" sz="1100" b="1" dirty="0">
                <a:solidFill>
                  <a:srgbClr val="23263B"/>
                </a:solidFill>
                <a:latin typeface="Space Grotesk" pitchFamily="34" charset="0"/>
                <a:ea typeface="Space Grotesk" pitchFamily="34" charset="-122"/>
                <a:cs typeface="Space Grotesk" pitchFamily="34" charset="-120"/>
              </a:rPr>
              <a:t>Los Angeles, CA</a:t>
            </a:r>
            <a:endParaRPr lang="en-US" sz="1050" dirty="0"/>
          </a:p>
        </p:txBody>
      </p:sp>
      <p:sp>
        <p:nvSpPr>
          <p:cNvPr id="18" name="Text 13"/>
          <p:cNvSpPr/>
          <p:nvPr/>
        </p:nvSpPr>
        <p:spPr>
          <a:xfrm>
            <a:off x="4194403" y="660505"/>
            <a:ext cx="2743200" cy="308610"/>
          </a:xfrm>
          <a:prstGeom prst="rect">
            <a:avLst/>
          </a:prstGeom>
          <a:noFill/>
          <a:ln/>
        </p:spPr>
        <p:txBody>
          <a:bodyPr wrap="square" lIns="0" tIns="0" rIns="0" bIns="0" rtlCol="0" anchor="t"/>
          <a:lstStyle/>
          <a:p>
            <a:pPr algn="l">
              <a:lnSpc>
                <a:spcPts val="2430"/>
              </a:lnSpc>
            </a:pPr>
            <a:r>
              <a:rPr lang="en-US" sz="1800" b="0" kern="0" spc="-36" dirty="0">
                <a:solidFill>
                  <a:srgbClr val="23263B"/>
                </a:solidFill>
                <a:latin typeface="Anybody" pitchFamily="34" charset="0"/>
                <a:ea typeface="Anybody" pitchFamily="34" charset="-122"/>
                <a:cs typeface="Anybody" pitchFamily="34" charset="-120"/>
              </a:rPr>
              <a:t>Ramkumar Jothis</a:t>
            </a:r>
            <a:endParaRPr lang="en-US" sz="1800" dirty="0"/>
          </a:p>
        </p:txBody>
      </p:sp>
      <p:sp>
        <p:nvSpPr>
          <p:cNvPr id="19" name="Text 14"/>
          <p:cNvSpPr/>
          <p:nvPr/>
        </p:nvSpPr>
        <p:spPr>
          <a:xfrm>
            <a:off x="4197064" y="1047300"/>
            <a:ext cx="1828800" cy="240030"/>
          </a:xfrm>
          <a:prstGeom prst="rect">
            <a:avLst/>
          </a:prstGeom>
          <a:noFill/>
          <a:ln/>
        </p:spPr>
        <p:txBody>
          <a:bodyPr wrap="square" lIns="0" tIns="0" rIns="0" bIns="0" rtlCol="0" anchor="t"/>
          <a:lstStyle/>
          <a:p>
            <a:pPr algn="l">
              <a:lnSpc>
                <a:spcPts val="1890"/>
              </a:lnSpc>
            </a:pPr>
            <a:r>
              <a:rPr lang="en-US" sz="1100" b="1" dirty="0">
                <a:solidFill>
                  <a:srgbClr val="23263B"/>
                </a:solidFill>
                <a:latin typeface="Space Grotesk" pitchFamily="34" charset="0"/>
                <a:ea typeface="Space Grotesk" pitchFamily="34" charset="-122"/>
                <a:cs typeface="Space Grotesk" pitchFamily="34" charset="-120"/>
              </a:rPr>
              <a:t>India</a:t>
            </a:r>
            <a:endParaRPr lang="en-US" sz="1050" dirty="0"/>
          </a:p>
        </p:txBody>
      </p:sp>
      <p:sp>
        <p:nvSpPr>
          <p:cNvPr id="20" name="Shape 15"/>
          <p:cNvSpPr/>
          <p:nvPr/>
        </p:nvSpPr>
        <p:spPr>
          <a:xfrm rot="16200000">
            <a:off x="4164051" y="2804684"/>
            <a:ext cx="4284353"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21" name="Text 16"/>
          <p:cNvSpPr/>
          <p:nvPr/>
        </p:nvSpPr>
        <p:spPr>
          <a:xfrm>
            <a:off x="6551454" y="666008"/>
            <a:ext cx="2743200" cy="308610"/>
          </a:xfrm>
          <a:prstGeom prst="rect">
            <a:avLst/>
          </a:prstGeom>
          <a:noFill/>
          <a:ln/>
        </p:spPr>
        <p:txBody>
          <a:bodyPr wrap="square" lIns="0" tIns="0" rIns="0" bIns="0" rtlCol="0" anchor="t"/>
          <a:lstStyle/>
          <a:p>
            <a:pPr algn="l">
              <a:lnSpc>
                <a:spcPts val="2430"/>
              </a:lnSpc>
            </a:pPr>
            <a:r>
              <a:rPr lang="en-US" sz="1800" b="0" kern="0" spc="-36" dirty="0">
                <a:solidFill>
                  <a:srgbClr val="23263B"/>
                </a:solidFill>
                <a:latin typeface="Anybody" pitchFamily="34" charset="0"/>
                <a:ea typeface="Anybody" pitchFamily="34" charset="-122"/>
                <a:cs typeface="Anybody" pitchFamily="34" charset="-120"/>
              </a:rPr>
              <a:t>Geoff Wilson</a:t>
            </a:r>
            <a:endParaRPr lang="en-US" sz="1800" dirty="0"/>
          </a:p>
        </p:txBody>
      </p:sp>
      <p:sp>
        <p:nvSpPr>
          <p:cNvPr id="22" name="Text 17"/>
          <p:cNvSpPr/>
          <p:nvPr/>
        </p:nvSpPr>
        <p:spPr>
          <a:xfrm>
            <a:off x="6554116" y="1056030"/>
            <a:ext cx="1828800" cy="240030"/>
          </a:xfrm>
          <a:prstGeom prst="rect">
            <a:avLst/>
          </a:prstGeom>
          <a:noFill/>
          <a:ln/>
        </p:spPr>
        <p:txBody>
          <a:bodyPr wrap="square" lIns="0" tIns="0" rIns="0" bIns="0" rtlCol="0" anchor="t"/>
          <a:lstStyle/>
          <a:p>
            <a:pPr algn="l">
              <a:lnSpc>
                <a:spcPts val="1890"/>
              </a:lnSpc>
            </a:pPr>
            <a:r>
              <a:rPr lang="en-US" sz="1100" b="1" dirty="0">
                <a:solidFill>
                  <a:srgbClr val="23263B"/>
                </a:solidFill>
                <a:latin typeface="Space Grotesk" pitchFamily="34" charset="0"/>
                <a:ea typeface="Space Grotesk" pitchFamily="34" charset="-122"/>
                <a:cs typeface="Space Grotesk" pitchFamily="34" charset="-120"/>
              </a:rPr>
              <a:t>Tulsa, OK</a:t>
            </a:r>
            <a:endParaRPr lang="en-US" sz="1050" dirty="0"/>
          </a:p>
        </p:txBody>
      </p:sp>
      <p:pic>
        <p:nvPicPr>
          <p:cNvPr id="23" name="Image 2" descr="https://pitch-assets-ccb95893-de3f-4266-973c-20049231b248.s3.eu-west-1.amazonaws.com/ff00ae15-f79d-4c4a-8017-51abf20f9192?pitch-bytes=45055&amp;pitch-content-type=image%2Fjpeg"/>
          <p:cNvPicPr>
            <a:picLocks noChangeAspect="1"/>
          </p:cNvPicPr>
          <p:nvPr/>
        </p:nvPicPr>
        <p:blipFill>
          <a:blip r:embed="rId5"/>
          <a:srcRect t="21395" b="21395"/>
          <a:stretch/>
        </p:blipFill>
        <p:spPr>
          <a:xfrm>
            <a:off x="6558494" y="1543050"/>
            <a:ext cx="1725106" cy="2135968"/>
          </a:xfrm>
          <a:prstGeom prst="rect">
            <a:avLst/>
          </a:prstGeom>
        </p:spPr>
      </p:pic>
      <p:pic>
        <p:nvPicPr>
          <p:cNvPr id="24" name="Image 3" descr="https://pitch-assets-ccb95893-de3f-4266-973c-20049231b248.s3.eu-west-1.amazonaws.com/ca3b57d7-65ec-4bde-86a6-d7b222a56a15?pitch-bytes=110112&amp;pitch-content-type=image%2Fjpeg"/>
          <p:cNvPicPr>
            <a:picLocks noChangeAspect="1"/>
          </p:cNvPicPr>
          <p:nvPr/>
        </p:nvPicPr>
        <p:blipFill>
          <a:blip r:embed="rId6"/>
          <a:srcRect/>
          <a:stretch/>
        </p:blipFill>
        <p:spPr>
          <a:xfrm>
            <a:off x="4308552" y="1624783"/>
            <a:ext cx="1780133" cy="2057400"/>
          </a:xfrm>
          <a:prstGeom prst="rect">
            <a:avLst/>
          </a:prstGeom>
        </p:spPr>
      </p:pic>
      <p:sp>
        <p:nvSpPr>
          <p:cNvPr id="25" name="Text 18"/>
          <p:cNvSpPr/>
          <p:nvPr/>
        </p:nvSpPr>
        <p:spPr>
          <a:xfrm>
            <a:off x="7466018" y="192920"/>
            <a:ext cx="1009213" cy="382608"/>
          </a:xfrm>
          <a:prstGeom prst="roundRect">
            <a:avLst>
              <a:gd name="adj" fmla="val 20000"/>
            </a:avLst>
          </a:prstGeom>
          <a:solidFill>
            <a:srgbClr val="23263B">
              <a:alpha val="0"/>
            </a:srgbClr>
          </a:solidFill>
          <a:ln w="15875">
            <a:solidFill>
              <a:srgbClr val="23263B"/>
            </a:solidFill>
          </a:ln>
        </p:spPr>
        <p:txBody>
          <a:bodyPr wrap="square" lIns="56067" tIns="45169" rIns="56067" bIns="45169" rtlCol="0" anchor="ctr"/>
          <a:lstStyle/>
          <a:p>
            <a:pPr algn="ctr">
              <a:lnSpc>
                <a:spcPts val="2025"/>
              </a:lnSpc>
            </a:pPr>
            <a:endParaRPr lang="en-US" sz="1125" dirty="0"/>
          </a:p>
        </p:txBody>
      </p:sp>
      <p:sp>
        <p:nvSpPr>
          <p:cNvPr id="26" name="Text 19"/>
          <p:cNvSpPr/>
          <p:nvPr/>
        </p:nvSpPr>
        <p:spPr>
          <a:xfrm>
            <a:off x="7517575" y="186430"/>
            <a:ext cx="18288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TEAM</a:t>
            </a:r>
            <a:endParaRPr lang="en-US" sz="22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951153" y="190500"/>
            <a:ext cx="2190631" cy="382608"/>
          </a:xfrm>
          <a:prstGeom prst="roundRect">
            <a:avLst>
              <a:gd name="adj" fmla="val 20000"/>
            </a:avLst>
          </a:prstGeom>
          <a:solidFill>
            <a:srgbClr val="23263B">
              <a:alpha val="0"/>
            </a:srgbClr>
          </a:solidFill>
          <a:ln w="15875">
            <a:solidFill>
              <a:srgbClr val="23263B"/>
            </a:solidFill>
          </a:ln>
        </p:spPr>
        <p:txBody>
          <a:bodyPr wrap="square" lIns="121702" tIns="45169" rIns="121702" bIns="45169" rtlCol="0" anchor="ctr"/>
          <a:lstStyle/>
          <a:p>
            <a:pPr algn="ctr">
              <a:lnSpc>
                <a:spcPts val="2025"/>
              </a:lnSpc>
            </a:pPr>
            <a:endParaRPr lang="en-US" sz="1125" dirty="0"/>
          </a:p>
        </p:txBody>
      </p:sp>
      <p:sp>
        <p:nvSpPr>
          <p:cNvPr id="4" name="Text 1"/>
          <p:cNvSpPr/>
          <p:nvPr/>
        </p:nvSpPr>
        <p:spPr>
          <a:xfrm>
            <a:off x="190500" y="190500"/>
            <a:ext cx="428625" cy="382608"/>
          </a:xfrm>
          <a:prstGeom prst="roundRect">
            <a:avLst>
              <a:gd name="adj" fmla="val 12603"/>
            </a:avLst>
          </a:prstGeom>
          <a:solidFill>
            <a:srgbClr val="23263B">
              <a:alpha val="0"/>
            </a:srgbClr>
          </a:solidFill>
          <a:ln w="15875">
            <a:solidFill>
              <a:srgbClr val="23263B"/>
            </a:solidFill>
          </a:ln>
        </p:spPr>
        <p:txBody>
          <a:bodyPr wrap="square" lIns="23813" tIns="45169" rIns="23813" bIns="45169" rtlCol="0" anchor="ctr"/>
          <a:lstStyle/>
          <a:p>
            <a:pPr algn="ctr">
              <a:lnSpc>
                <a:spcPts val="2025"/>
              </a:lnSpc>
            </a:pPr>
            <a:endParaRPr lang="en-US" sz="1125" dirty="0"/>
          </a:p>
        </p:txBody>
      </p:sp>
      <p:sp>
        <p:nvSpPr>
          <p:cNvPr id="5" name="Text 2"/>
          <p:cNvSpPr/>
          <p:nvPr/>
        </p:nvSpPr>
        <p:spPr>
          <a:xfrm>
            <a:off x="190500" y="668360"/>
            <a:ext cx="5486400" cy="822960"/>
          </a:xfrm>
          <a:prstGeom prst="rect">
            <a:avLst/>
          </a:prstGeom>
          <a:noFill/>
          <a:ln/>
        </p:spPr>
        <p:txBody>
          <a:bodyPr wrap="square" lIns="0" tIns="0" rIns="0" bIns="0" rtlCol="0" anchor="t"/>
          <a:lstStyle/>
          <a:p>
            <a:pPr algn="l">
              <a:lnSpc>
                <a:spcPts val="3240"/>
              </a:lnSpc>
            </a:pPr>
            <a:r>
              <a:rPr lang="en-US" sz="2400" b="0" kern="0" spc="-36" dirty="0">
                <a:solidFill>
                  <a:srgbClr val="23263B"/>
                </a:solidFill>
                <a:latin typeface="Aileron" pitchFamily="34" charset="0"/>
                <a:ea typeface="Aileron" pitchFamily="34" charset="-122"/>
                <a:cs typeface="Aileron" pitchFamily="34" charset="-120"/>
              </a:rPr>
              <a:t>Where Are the Best Places to Own Real Estate in Oklahoma?</a:t>
            </a:r>
            <a:endParaRPr lang="en-US" sz="2400" dirty="0"/>
          </a:p>
        </p:txBody>
      </p:sp>
      <p:sp>
        <p:nvSpPr>
          <p:cNvPr id="6" name="Text 3"/>
          <p:cNvSpPr/>
          <p:nvPr/>
        </p:nvSpPr>
        <p:spPr>
          <a:xfrm>
            <a:off x="261937" y="188878"/>
            <a:ext cx="9144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01</a:t>
            </a:r>
            <a:endParaRPr lang="en-US" sz="2250" dirty="0"/>
          </a:p>
        </p:txBody>
      </p:sp>
      <p:sp>
        <p:nvSpPr>
          <p:cNvPr id="7" name="Shape 4"/>
          <p:cNvSpPr/>
          <p:nvPr/>
        </p:nvSpPr>
        <p:spPr>
          <a:xfrm>
            <a:off x="3141836" y="388144"/>
            <a:ext cx="6011689"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8" name="Text 5"/>
          <p:cNvSpPr/>
          <p:nvPr/>
        </p:nvSpPr>
        <p:spPr>
          <a:xfrm>
            <a:off x="1022590" y="188878"/>
            <a:ext cx="27432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PROJECT GOALS</a:t>
            </a:r>
            <a:endParaRPr lang="en-US" sz="2250" dirty="0"/>
          </a:p>
        </p:txBody>
      </p:sp>
      <p:sp>
        <p:nvSpPr>
          <p:cNvPr id="9" name="Shape 6"/>
          <p:cNvSpPr/>
          <p:nvPr/>
        </p:nvSpPr>
        <p:spPr>
          <a:xfrm>
            <a:off x="626422" y="388144"/>
            <a:ext cx="333375" cy="0"/>
          </a:xfrm>
          <a:prstGeom prst="line">
            <a:avLst/>
          </a:prstGeom>
          <a:solidFill>
            <a:srgbClr val="23263B"/>
          </a:solidFill>
          <a:ln w="15875">
            <a:solidFill>
              <a:srgbClr val="23263B"/>
            </a:solidFill>
            <a:prstDash val="solid"/>
            <a:headEnd type="none"/>
            <a:tailEnd type="none"/>
          </a:ln>
        </p:spPr>
        <p:txBody>
          <a:bodyPr/>
          <a:lstStyle/>
          <a:p>
            <a:endParaRPr lang="en-US"/>
          </a:p>
        </p:txBody>
      </p:sp>
      <p:pic>
        <p:nvPicPr>
          <p:cNvPr id="10" name="Image 0" descr="https://images.unsplash.com/photo-1516156008625-3a9d6067fab5?crop=entropy&amp;cs=tinysrgb&amp;fit=max&amp;fm=jpg&amp;ixid=M3wyMTIyMnwwfDF8c2VhcmNofDR8fHJlYWwlMjBzdGF0ZXxlbnwwfHx8fDE3MDI2MTE5ODR8MA&amp;ixlib=rb-4.0.3&amp;q=80&amp;w=1080"/>
          <p:cNvPicPr>
            <a:picLocks noChangeAspect="1"/>
          </p:cNvPicPr>
          <p:nvPr/>
        </p:nvPicPr>
        <p:blipFill>
          <a:blip r:embed="rId3"/>
          <a:srcRect l="14893" r="14893"/>
          <a:stretch/>
        </p:blipFill>
        <p:spPr>
          <a:xfrm>
            <a:off x="5516075" y="847242"/>
            <a:ext cx="3628720" cy="3445387"/>
          </a:xfrm>
          <a:prstGeom prst="rect">
            <a:avLst/>
          </a:prstGeom>
        </p:spPr>
      </p:pic>
      <p:sp>
        <p:nvSpPr>
          <p:cNvPr id="11" name="Text 7"/>
          <p:cNvSpPr/>
          <p:nvPr/>
        </p:nvSpPr>
        <p:spPr>
          <a:xfrm>
            <a:off x="188166" y="1759533"/>
            <a:ext cx="5486400" cy="1028700"/>
          </a:xfrm>
          <a:prstGeom prst="rect">
            <a:avLst/>
          </a:prstGeom>
          <a:noFill/>
          <a:ln/>
        </p:spPr>
        <p:txBody>
          <a:bodyPr wrap="square" lIns="0" tIns="0" rIns="0" bIns="0" rtlCol="0" anchor="t"/>
          <a:lstStyle/>
          <a:p>
            <a:pPr algn="l">
              <a:lnSpc>
                <a:spcPts val="2025"/>
              </a:lnSpc>
            </a:pPr>
            <a:r>
              <a:rPr lang="en-US" sz="1400" b="0" dirty="0">
                <a:solidFill>
                  <a:srgbClr val="23263B"/>
                </a:solidFill>
                <a:latin typeface="Aileron" pitchFamily="34" charset="0"/>
                <a:ea typeface="Aileron" pitchFamily="34" charset="-122"/>
                <a:cs typeface="Aileron" pitchFamily="34" charset="-120"/>
              </a:rPr>
              <a:t>This project intends to answer critical investment questions regarding Oklahoma residential real estate. We will discover which locations offer the best return on investment (ROI) from both rental and sale perspectives.</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951153" y="190500"/>
            <a:ext cx="2299573" cy="382608"/>
          </a:xfrm>
          <a:prstGeom prst="roundRect">
            <a:avLst>
              <a:gd name="adj" fmla="val 20000"/>
            </a:avLst>
          </a:prstGeom>
          <a:solidFill>
            <a:srgbClr val="23263B">
              <a:alpha val="0"/>
            </a:srgbClr>
          </a:solidFill>
          <a:ln w="15875">
            <a:solidFill>
              <a:srgbClr val="23263B"/>
            </a:solidFill>
          </a:ln>
        </p:spPr>
        <p:txBody>
          <a:bodyPr wrap="square" lIns="127754" tIns="45169" rIns="127754" bIns="45169" rtlCol="0" anchor="ctr"/>
          <a:lstStyle/>
          <a:p>
            <a:pPr algn="ctr">
              <a:lnSpc>
                <a:spcPts val="2025"/>
              </a:lnSpc>
            </a:pPr>
            <a:endParaRPr lang="en-US" sz="1125" dirty="0"/>
          </a:p>
        </p:txBody>
      </p:sp>
      <p:sp>
        <p:nvSpPr>
          <p:cNvPr id="4" name="Text 1"/>
          <p:cNvSpPr/>
          <p:nvPr/>
        </p:nvSpPr>
        <p:spPr>
          <a:xfrm>
            <a:off x="190500" y="190500"/>
            <a:ext cx="428625" cy="382608"/>
          </a:xfrm>
          <a:prstGeom prst="roundRect">
            <a:avLst>
              <a:gd name="adj" fmla="val 12603"/>
            </a:avLst>
          </a:prstGeom>
          <a:solidFill>
            <a:srgbClr val="23263B">
              <a:alpha val="0"/>
            </a:srgbClr>
          </a:solidFill>
          <a:ln w="15875">
            <a:solidFill>
              <a:srgbClr val="23263B"/>
            </a:solidFill>
          </a:ln>
        </p:spPr>
        <p:txBody>
          <a:bodyPr wrap="square" lIns="23813" tIns="45169" rIns="23813" bIns="45169" rtlCol="0" anchor="ctr"/>
          <a:lstStyle/>
          <a:p>
            <a:pPr algn="ctr">
              <a:lnSpc>
                <a:spcPts val="2025"/>
              </a:lnSpc>
            </a:pPr>
            <a:endParaRPr lang="en-US" sz="1125" dirty="0"/>
          </a:p>
        </p:txBody>
      </p:sp>
      <p:sp>
        <p:nvSpPr>
          <p:cNvPr id="5" name="Text 2"/>
          <p:cNvSpPr/>
          <p:nvPr/>
        </p:nvSpPr>
        <p:spPr>
          <a:xfrm>
            <a:off x="261937" y="188878"/>
            <a:ext cx="9144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02</a:t>
            </a:r>
            <a:endParaRPr lang="en-US" sz="2250" dirty="0"/>
          </a:p>
        </p:txBody>
      </p:sp>
      <p:sp>
        <p:nvSpPr>
          <p:cNvPr id="6" name="Shape 3"/>
          <p:cNvSpPr/>
          <p:nvPr/>
        </p:nvSpPr>
        <p:spPr>
          <a:xfrm>
            <a:off x="3250368" y="388144"/>
            <a:ext cx="5903157"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7" name="Text 4"/>
          <p:cNvSpPr/>
          <p:nvPr/>
        </p:nvSpPr>
        <p:spPr>
          <a:xfrm>
            <a:off x="1022590" y="188878"/>
            <a:ext cx="27432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ABOUT THE DATA</a:t>
            </a:r>
            <a:endParaRPr lang="en-US" sz="2250" dirty="0"/>
          </a:p>
        </p:txBody>
      </p:sp>
      <p:sp>
        <p:nvSpPr>
          <p:cNvPr id="8" name="Shape 5"/>
          <p:cNvSpPr/>
          <p:nvPr/>
        </p:nvSpPr>
        <p:spPr>
          <a:xfrm>
            <a:off x="626422" y="388144"/>
            <a:ext cx="333375"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9" name="Text 6"/>
          <p:cNvSpPr/>
          <p:nvPr/>
        </p:nvSpPr>
        <p:spPr>
          <a:xfrm>
            <a:off x="188166" y="847001"/>
            <a:ext cx="7315200" cy="4114800"/>
          </a:xfrm>
          <a:prstGeom prst="rect">
            <a:avLst/>
          </a:prstGeom>
          <a:noFill/>
          <a:ln/>
        </p:spPr>
        <p:txBody>
          <a:bodyPr wrap="square" lIns="0" tIns="0" rIns="0" bIns="0" rtlCol="0" anchor="t"/>
          <a:lstStyle/>
          <a:p>
            <a:pPr algn="l">
              <a:lnSpc>
                <a:spcPts val="2025"/>
              </a:lnSpc>
            </a:pPr>
            <a:r>
              <a:rPr lang="en-US" sz="1400" b="0" dirty="0">
                <a:solidFill>
                  <a:srgbClr val="23263B"/>
                </a:solidFill>
                <a:latin typeface="Aileron" pitchFamily="34" charset="0"/>
                <a:ea typeface="Aileron" pitchFamily="34" charset="-122"/>
                <a:cs typeface="Aileron" pitchFamily="34" charset="-120"/>
              </a:rPr>
              <a:t>Source: NASDAQ &amp; FRED</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Download from data.nasdaq.com (Zillow residential property data)</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FRED API (financial data)</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Raw sources</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Zillow home values, median sales price, and rental data</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30 year mortgage rates</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10 year U.S. Treasury yields</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Gaps</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Zillow data had significant gaps in available data for extreme rural areas</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Rental data was only available from 2014 through mid-2022</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Cleanup</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Rows with missing data were dropped</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Analysis focused on years &amp; zones with full dataset</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Analysis</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Exploratory &amp; statistical analysis</a:t>
            </a:r>
            <a:endParaRPr lang="en-US" sz="1350" dirty="0"/>
          </a:p>
          <a:p>
            <a:pPr algn="l">
              <a:lnSpc>
                <a:spcPts val="2025"/>
              </a:lnSpc>
            </a:pPr>
            <a:r>
              <a:rPr lang="en-US" sz="1400" b="0" dirty="0">
                <a:solidFill>
                  <a:srgbClr val="23263B"/>
                </a:solidFill>
                <a:latin typeface="Aileron" pitchFamily="34" charset="0"/>
                <a:ea typeface="Aileron" pitchFamily="34" charset="-122"/>
                <a:cs typeface="Aileron" pitchFamily="34" charset="-120"/>
              </a:rPr>
              <a:t>    </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951153" y="190500"/>
            <a:ext cx="1675567" cy="382608"/>
          </a:xfrm>
          <a:prstGeom prst="roundRect">
            <a:avLst>
              <a:gd name="adj" fmla="val 20000"/>
            </a:avLst>
          </a:prstGeom>
          <a:solidFill>
            <a:srgbClr val="23263B">
              <a:alpha val="0"/>
            </a:srgbClr>
          </a:solidFill>
          <a:ln w="15875">
            <a:solidFill>
              <a:srgbClr val="23263B"/>
            </a:solidFill>
          </a:ln>
        </p:spPr>
        <p:txBody>
          <a:bodyPr wrap="square" lIns="93087" tIns="45169" rIns="93087" bIns="45169" rtlCol="0" anchor="ctr"/>
          <a:lstStyle/>
          <a:p>
            <a:pPr algn="ctr">
              <a:lnSpc>
                <a:spcPts val="2025"/>
              </a:lnSpc>
            </a:pPr>
            <a:endParaRPr lang="en-US" sz="1125" dirty="0"/>
          </a:p>
        </p:txBody>
      </p:sp>
      <p:sp>
        <p:nvSpPr>
          <p:cNvPr id="4" name="Text 1"/>
          <p:cNvSpPr/>
          <p:nvPr/>
        </p:nvSpPr>
        <p:spPr>
          <a:xfrm>
            <a:off x="190500" y="190500"/>
            <a:ext cx="428625" cy="382608"/>
          </a:xfrm>
          <a:prstGeom prst="roundRect">
            <a:avLst>
              <a:gd name="adj" fmla="val 12603"/>
            </a:avLst>
          </a:prstGeom>
          <a:solidFill>
            <a:srgbClr val="23263B">
              <a:alpha val="0"/>
            </a:srgbClr>
          </a:solidFill>
          <a:ln w="15875">
            <a:solidFill>
              <a:srgbClr val="23263B"/>
            </a:solidFill>
          </a:ln>
        </p:spPr>
        <p:txBody>
          <a:bodyPr wrap="square" lIns="23813" tIns="45169" rIns="23813" bIns="45169" rtlCol="0" anchor="ctr"/>
          <a:lstStyle/>
          <a:p>
            <a:pPr algn="ctr">
              <a:lnSpc>
                <a:spcPts val="2025"/>
              </a:lnSpc>
            </a:pPr>
            <a:endParaRPr lang="en-US" sz="1125" dirty="0"/>
          </a:p>
        </p:txBody>
      </p:sp>
      <p:sp>
        <p:nvSpPr>
          <p:cNvPr id="5" name="Text 2"/>
          <p:cNvSpPr/>
          <p:nvPr/>
        </p:nvSpPr>
        <p:spPr>
          <a:xfrm>
            <a:off x="190500" y="668360"/>
            <a:ext cx="5486400" cy="822960"/>
          </a:xfrm>
          <a:prstGeom prst="rect">
            <a:avLst/>
          </a:prstGeom>
          <a:noFill/>
          <a:ln/>
        </p:spPr>
        <p:txBody>
          <a:bodyPr wrap="square" lIns="0" tIns="0" rIns="0" bIns="0" rtlCol="0" anchor="t"/>
          <a:lstStyle/>
          <a:p>
            <a:pPr algn="l">
              <a:lnSpc>
                <a:spcPts val="3240"/>
              </a:lnSpc>
            </a:pPr>
            <a:r>
              <a:rPr lang="en-US" sz="2400" b="0" kern="0" spc="-36" dirty="0">
                <a:solidFill>
                  <a:srgbClr val="23263B"/>
                </a:solidFill>
                <a:latin typeface="Fraunces" pitchFamily="34" charset="0"/>
                <a:ea typeface="Fraunces" pitchFamily="34" charset="-122"/>
                <a:cs typeface="Fraunces" pitchFamily="34" charset="-120"/>
              </a:rPr>
              <a:t>Where Are the Best Places to Own Real Estate in Oklahoma?</a:t>
            </a:r>
            <a:endParaRPr lang="en-US" sz="2400" dirty="0"/>
          </a:p>
        </p:txBody>
      </p:sp>
      <p:sp>
        <p:nvSpPr>
          <p:cNvPr id="6" name="Text 3"/>
          <p:cNvSpPr/>
          <p:nvPr/>
        </p:nvSpPr>
        <p:spPr>
          <a:xfrm>
            <a:off x="242887" y="188878"/>
            <a:ext cx="9144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03</a:t>
            </a:r>
            <a:endParaRPr lang="en-US" sz="2250" dirty="0"/>
          </a:p>
        </p:txBody>
      </p:sp>
      <p:sp>
        <p:nvSpPr>
          <p:cNvPr id="7" name="Shape 4"/>
          <p:cNvSpPr/>
          <p:nvPr/>
        </p:nvSpPr>
        <p:spPr>
          <a:xfrm>
            <a:off x="2643822" y="388144"/>
            <a:ext cx="6509703"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8" name="Text 5"/>
          <p:cNvSpPr/>
          <p:nvPr/>
        </p:nvSpPr>
        <p:spPr>
          <a:xfrm>
            <a:off x="1022590" y="188878"/>
            <a:ext cx="18288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QUESTIONS</a:t>
            </a:r>
            <a:endParaRPr lang="en-US" sz="2250" dirty="0"/>
          </a:p>
        </p:txBody>
      </p:sp>
      <p:sp>
        <p:nvSpPr>
          <p:cNvPr id="9" name="Shape 6"/>
          <p:cNvSpPr/>
          <p:nvPr/>
        </p:nvSpPr>
        <p:spPr>
          <a:xfrm>
            <a:off x="626422" y="388144"/>
            <a:ext cx="333375" cy="0"/>
          </a:xfrm>
          <a:prstGeom prst="line">
            <a:avLst/>
          </a:prstGeom>
          <a:solidFill>
            <a:srgbClr val="23263B"/>
          </a:solidFill>
          <a:ln w="15875">
            <a:solidFill>
              <a:srgbClr val="23263B"/>
            </a:solidFill>
            <a:prstDash val="solid"/>
            <a:headEnd type="none"/>
            <a:tailEnd type="none"/>
          </a:ln>
        </p:spPr>
        <p:txBody>
          <a:bodyPr/>
          <a:lstStyle/>
          <a:p>
            <a:endParaRPr lang="en-US"/>
          </a:p>
        </p:txBody>
      </p:sp>
      <p:pic>
        <p:nvPicPr>
          <p:cNvPr id="10" name="Image 0" descr="https://images.unsplash.com/photo-1567496898669-ee935f5f647a?crop=entropy&amp;cs=tinysrgb&amp;fit=max&amp;fm=jpg&amp;ixid=M3wyMTIyMnwwfDF8c2VhcmNofDd8fGhvbWVzfGVufDB8fHx8MTcwMjYxNDU2NHww&amp;ixlib=rb-4.0.3&amp;q=80&amp;w=1080"/>
          <p:cNvPicPr>
            <a:picLocks noChangeAspect="1"/>
          </p:cNvPicPr>
          <p:nvPr/>
        </p:nvPicPr>
        <p:blipFill>
          <a:blip r:embed="rId3"/>
          <a:srcRect l="26887" r="2920"/>
          <a:stretch/>
        </p:blipFill>
        <p:spPr>
          <a:xfrm>
            <a:off x="5516075" y="847242"/>
            <a:ext cx="3628720" cy="3445387"/>
          </a:xfrm>
          <a:prstGeom prst="rect">
            <a:avLst/>
          </a:prstGeom>
        </p:spPr>
      </p:pic>
      <p:sp>
        <p:nvSpPr>
          <p:cNvPr id="11" name="Text 7"/>
          <p:cNvSpPr/>
          <p:nvPr/>
        </p:nvSpPr>
        <p:spPr>
          <a:xfrm>
            <a:off x="191218" y="2110866"/>
            <a:ext cx="5486400" cy="925830"/>
          </a:xfrm>
          <a:prstGeom prst="rect">
            <a:avLst/>
          </a:prstGeom>
          <a:noFill/>
          <a:ln/>
        </p:spPr>
        <p:txBody>
          <a:bodyPr wrap="square" lIns="0" tIns="0" rIns="0" bIns="0" rtlCol="0" anchor="b"/>
          <a:lstStyle/>
          <a:p>
            <a:pPr marL="190500" indent="-190500" algn="l">
              <a:lnSpc>
                <a:spcPts val="2430"/>
              </a:lnSpc>
              <a:buSzPct val="100000"/>
              <a:buChar char="•"/>
            </a:pPr>
            <a:r>
              <a:rPr lang="en-US" sz="1400" b="1" dirty="0">
                <a:solidFill>
                  <a:srgbClr val="23263B"/>
                </a:solidFill>
                <a:latin typeface="Aileron" pitchFamily="34" charset="0"/>
                <a:ea typeface="Aileron" pitchFamily="34" charset="-122"/>
                <a:cs typeface="Aileron" pitchFamily="34" charset="-120"/>
              </a:rPr>
              <a:t>Which zip code gives the best home value ROI? </a:t>
            </a:r>
            <a:endParaRPr lang="en-US" sz="1350" dirty="0"/>
          </a:p>
          <a:p>
            <a:pPr marL="190500" indent="-190500" algn="l">
              <a:lnSpc>
                <a:spcPts val="2430"/>
              </a:lnSpc>
              <a:buSzPct val="100000"/>
              <a:buChar char="•"/>
            </a:pPr>
            <a:r>
              <a:rPr lang="en-US" sz="1400" b="1" dirty="0">
                <a:solidFill>
                  <a:srgbClr val="23263B"/>
                </a:solidFill>
                <a:latin typeface="Aileron" pitchFamily="34" charset="0"/>
                <a:ea typeface="Aileron" pitchFamily="34" charset="-122"/>
                <a:cs typeface="Aileron" pitchFamily="34" charset="-120"/>
              </a:rPr>
              <a:t>What is the impact of interest rate on median sales price?</a:t>
            </a:r>
            <a:endParaRPr lang="en-US" sz="1350" dirty="0"/>
          </a:p>
          <a:p>
            <a:pPr marL="190500" indent="-190500" algn="l">
              <a:lnSpc>
                <a:spcPts val="2430"/>
              </a:lnSpc>
              <a:buSzPct val="100000"/>
              <a:buChar char="•"/>
            </a:pPr>
            <a:r>
              <a:rPr lang="en-US" sz="1400" b="1" dirty="0">
                <a:solidFill>
                  <a:srgbClr val="23263B"/>
                </a:solidFill>
                <a:latin typeface="Aileron" pitchFamily="34" charset="0"/>
                <a:ea typeface="Aileron" pitchFamily="34" charset="-122"/>
                <a:cs typeface="Aileron" pitchFamily="34" charset="-120"/>
              </a:rPr>
              <a:t>Which zip code is the best place to own rental properties?</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190500" y="666750"/>
            <a:ext cx="9144000" cy="385763"/>
          </a:xfrm>
          <a:prstGeom prst="rect">
            <a:avLst/>
          </a:prstGeom>
          <a:noFill/>
          <a:ln/>
        </p:spPr>
        <p:txBody>
          <a:bodyPr wrap="square" lIns="0" tIns="0" rIns="0" bIns="0" rtlCol="0" anchor="t"/>
          <a:lstStyle/>
          <a:p>
            <a:pPr algn="l">
              <a:lnSpc>
                <a:spcPts val="3038"/>
              </a:lnSpc>
            </a:pPr>
            <a:r>
              <a:rPr lang="en-US" sz="2300" b="0" kern="0" spc="-36" dirty="0">
                <a:solidFill>
                  <a:srgbClr val="23263B"/>
                </a:solidFill>
                <a:latin typeface="Aileron" pitchFamily="34" charset="0"/>
                <a:ea typeface="Aileron" pitchFamily="34" charset="-122"/>
                <a:cs typeface="Aileron" pitchFamily="34" charset="-120"/>
              </a:rPr>
              <a:t>Which zip code gives the best home value ROI? </a:t>
            </a:r>
            <a:endParaRPr lang="en-US" sz="2250" dirty="0"/>
          </a:p>
        </p:txBody>
      </p:sp>
      <p:sp>
        <p:nvSpPr>
          <p:cNvPr id="4" name="Text 1"/>
          <p:cNvSpPr/>
          <p:nvPr/>
        </p:nvSpPr>
        <p:spPr>
          <a:xfrm>
            <a:off x="951153" y="190500"/>
            <a:ext cx="1528702" cy="382608"/>
          </a:xfrm>
          <a:prstGeom prst="roundRect">
            <a:avLst>
              <a:gd name="adj" fmla="val 20000"/>
            </a:avLst>
          </a:prstGeom>
          <a:solidFill>
            <a:srgbClr val="23263B">
              <a:alpha val="0"/>
            </a:srgbClr>
          </a:solidFill>
          <a:ln w="15875">
            <a:solidFill>
              <a:srgbClr val="23263B"/>
            </a:solidFill>
          </a:ln>
        </p:spPr>
        <p:txBody>
          <a:bodyPr wrap="square" lIns="84928" tIns="45169" rIns="84928" bIns="45169" rtlCol="0" anchor="ctr"/>
          <a:lstStyle/>
          <a:p>
            <a:pPr algn="ctr">
              <a:lnSpc>
                <a:spcPts val="2025"/>
              </a:lnSpc>
            </a:pPr>
            <a:endParaRPr lang="en-US" sz="1125" dirty="0"/>
          </a:p>
        </p:txBody>
      </p:sp>
      <p:sp>
        <p:nvSpPr>
          <p:cNvPr id="5" name="Text 2"/>
          <p:cNvSpPr/>
          <p:nvPr/>
        </p:nvSpPr>
        <p:spPr>
          <a:xfrm>
            <a:off x="190500" y="190500"/>
            <a:ext cx="476250" cy="382608"/>
          </a:xfrm>
          <a:prstGeom prst="roundRect">
            <a:avLst>
              <a:gd name="adj" fmla="val 14003"/>
            </a:avLst>
          </a:prstGeom>
          <a:solidFill>
            <a:srgbClr val="23263B">
              <a:alpha val="0"/>
            </a:srgbClr>
          </a:solidFill>
          <a:ln w="15875">
            <a:solidFill>
              <a:srgbClr val="23263B"/>
            </a:solidFill>
          </a:ln>
        </p:spPr>
        <p:txBody>
          <a:bodyPr wrap="square" lIns="26458" tIns="45169" rIns="26458" bIns="45169" rtlCol="0" anchor="ctr"/>
          <a:lstStyle/>
          <a:p>
            <a:pPr algn="ctr">
              <a:lnSpc>
                <a:spcPts val="2025"/>
              </a:lnSpc>
            </a:pPr>
            <a:endParaRPr lang="en-US" sz="1125" dirty="0"/>
          </a:p>
        </p:txBody>
      </p:sp>
      <p:sp>
        <p:nvSpPr>
          <p:cNvPr id="6" name="Text 3"/>
          <p:cNvSpPr/>
          <p:nvPr/>
        </p:nvSpPr>
        <p:spPr>
          <a:xfrm>
            <a:off x="252412" y="188878"/>
            <a:ext cx="9144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04</a:t>
            </a:r>
            <a:endParaRPr lang="en-US" sz="2250" dirty="0"/>
          </a:p>
        </p:txBody>
      </p:sp>
      <p:sp>
        <p:nvSpPr>
          <p:cNvPr id="7" name="Shape 4"/>
          <p:cNvSpPr/>
          <p:nvPr/>
        </p:nvSpPr>
        <p:spPr>
          <a:xfrm>
            <a:off x="2479658" y="388144"/>
            <a:ext cx="6663580"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8" name="Text 5"/>
          <p:cNvSpPr/>
          <p:nvPr/>
        </p:nvSpPr>
        <p:spPr>
          <a:xfrm>
            <a:off x="1022590" y="188878"/>
            <a:ext cx="27432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ANSWERS</a:t>
            </a:r>
            <a:endParaRPr lang="en-US" sz="2250" dirty="0"/>
          </a:p>
        </p:txBody>
      </p:sp>
      <p:sp>
        <p:nvSpPr>
          <p:cNvPr id="9" name="Shape 6"/>
          <p:cNvSpPr/>
          <p:nvPr/>
        </p:nvSpPr>
        <p:spPr>
          <a:xfrm>
            <a:off x="666750" y="388144"/>
            <a:ext cx="285750" cy="0"/>
          </a:xfrm>
          <a:prstGeom prst="line">
            <a:avLst/>
          </a:prstGeom>
          <a:solidFill>
            <a:srgbClr val="23263B"/>
          </a:solidFill>
          <a:ln w="15875">
            <a:solidFill>
              <a:srgbClr val="23263B"/>
            </a:solidFill>
            <a:prstDash val="solid"/>
            <a:headEnd type="none"/>
            <a:tailEnd type="none"/>
          </a:ln>
        </p:spPr>
        <p:txBody>
          <a:bodyPr/>
          <a:lstStyle/>
          <a:p>
            <a:endParaRPr lang="en-US"/>
          </a:p>
        </p:txBody>
      </p:sp>
      <p:pic>
        <p:nvPicPr>
          <p:cNvPr id="10" name="Image 0" descr="https://pitch-assets-ccb95893-de3f-4266-973c-20049231b248.s3.eu-west-1.amazonaws.com/fdc8382c-e048-4404-b3e7-5132fdf6d5a8?pitch-bytes=26962&amp;pitch-content-type=image%2Fpng"/>
          <p:cNvPicPr>
            <a:picLocks noChangeAspect="1"/>
          </p:cNvPicPr>
          <p:nvPr/>
        </p:nvPicPr>
        <p:blipFill>
          <a:blip r:embed="rId3"/>
          <a:srcRect t="2355" b="2355"/>
          <a:stretch/>
        </p:blipFill>
        <p:spPr>
          <a:xfrm>
            <a:off x="2001909" y="1233301"/>
            <a:ext cx="5140696" cy="36738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190500" y="666750"/>
            <a:ext cx="9144000" cy="385763"/>
          </a:xfrm>
          <a:prstGeom prst="rect">
            <a:avLst/>
          </a:prstGeom>
          <a:noFill/>
          <a:ln/>
        </p:spPr>
        <p:txBody>
          <a:bodyPr wrap="square" lIns="0" tIns="0" rIns="0" bIns="0" rtlCol="0" anchor="t"/>
          <a:lstStyle/>
          <a:p>
            <a:pPr algn="l">
              <a:lnSpc>
                <a:spcPts val="3038"/>
              </a:lnSpc>
            </a:pPr>
            <a:r>
              <a:rPr lang="en-US" sz="2300" b="0" kern="0" spc="-36" dirty="0">
                <a:solidFill>
                  <a:srgbClr val="23263B"/>
                </a:solidFill>
                <a:latin typeface="Aileron" pitchFamily="34" charset="0"/>
                <a:ea typeface="Aileron" pitchFamily="34" charset="-122"/>
                <a:cs typeface="Aileron" pitchFamily="34" charset="-120"/>
              </a:rPr>
              <a:t>What is the impact of interest rate changes on median sales price?</a:t>
            </a:r>
            <a:endParaRPr lang="en-US" sz="2250" dirty="0"/>
          </a:p>
        </p:txBody>
      </p:sp>
      <p:sp>
        <p:nvSpPr>
          <p:cNvPr id="4" name="Text 1"/>
          <p:cNvSpPr/>
          <p:nvPr/>
        </p:nvSpPr>
        <p:spPr>
          <a:xfrm>
            <a:off x="951153" y="190500"/>
            <a:ext cx="1557268" cy="382608"/>
          </a:xfrm>
          <a:prstGeom prst="roundRect">
            <a:avLst>
              <a:gd name="adj" fmla="val 20000"/>
            </a:avLst>
          </a:prstGeom>
          <a:solidFill>
            <a:srgbClr val="23263B">
              <a:alpha val="0"/>
            </a:srgbClr>
          </a:solidFill>
          <a:ln w="15875">
            <a:solidFill>
              <a:srgbClr val="23263B"/>
            </a:solidFill>
          </a:ln>
        </p:spPr>
        <p:txBody>
          <a:bodyPr wrap="square" lIns="86515" tIns="45169" rIns="86515" bIns="45169" rtlCol="0" anchor="ctr"/>
          <a:lstStyle/>
          <a:p>
            <a:pPr algn="ctr">
              <a:lnSpc>
                <a:spcPts val="2025"/>
              </a:lnSpc>
            </a:pPr>
            <a:endParaRPr lang="en-US" sz="1125" dirty="0"/>
          </a:p>
        </p:txBody>
      </p:sp>
      <p:sp>
        <p:nvSpPr>
          <p:cNvPr id="5" name="Text 2"/>
          <p:cNvSpPr/>
          <p:nvPr/>
        </p:nvSpPr>
        <p:spPr>
          <a:xfrm>
            <a:off x="190500" y="190500"/>
            <a:ext cx="476250" cy="382608"/>
          </a:xfrm>
          <a:prstGeom prst="roundRect">
            <a:avLst>
              <a:gd name="adj" fmla="val 14003"/>
            </a:avLst>
          </a:prstGeom>
          <a:solidFill>
            <a:srgbClr val="23263B">
              <a:alpha val="0"/>
            </a:srgbClr>
          </a:solidFill>
          <a:ln w="15875">
            <a:solidFill>
              <a:srgbClr val="23263B"/>
            </a:solidFill>
          </a:ln>
        </p:spPr>
        <p:txBody>
          <a:bodyPr wrap="square" lIns="26458" tIns="45169" rIns="26458" bIns="45169" rtlCol="0" anchor="ctr"/>
          <a:lstStyle/>
          <a:p>
            <a:pPr algn="ctr">
              <a:lnSpc>
                <a:spcPts val="2025"/>
              </a:lnSpc>
            </a:pPr>
            <a:endParaRPr lang="en-US" sz="1125" dirty="0"/>
          </a:p>
        </p:txBody>
      </p:sp>
      <p:sp>
        <p:nvSpPr>
          <p:cNvPr id="6" name="Text 3"/>
          <p:cNvSpPr/>
          <p:nvPr/>
        </p:nvSpPr>
        <p:spPr>
          <a:xfrm>
            <a:off x="252412" y="188878"/>
            <a:ext cx="9144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04</a:t>
            </a:r>
            <a:endParaRPr lang="en-US" sz="2250" dirty="0"/>
          </a:p>
        </p:txBody>
      </p:sp>
      <p:sp>
        <p:nvSpPr>
          <p:cNvPr id="7" name="Shape 4"/>
          <p:cNvSpPr/>
          <p:nvPr/>
        </p:nvSpPr>
        <p:spPr>
          <a:xfrm>
            <a:off x="2508371" y="388144"/>
            <a:ext cx="6634867"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8" name="Shape 5"/>
          <p:cNvSpPr/>
          <p:nvPr/>
        </p:nvSpPr>
        <p:spPr>
          <a:xfrm>
            <a:off x="666750" y="388144"/>
            <a:ext cx="285750"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9" name="Text 6"/>
          <p:cNvSpPr/>
          <p:nvPr/>
        </p:nvSpPr>
        <p:spPr>
          <a:xfrm>
            <a:off x="1057461" y="187401"/>
            <a:ext cx="1828800" cy="371475"/>
          </a:xfrm>
          <a:prstGeom prst="rect">
            <a:avLst/>
          </a:prstGeom>
          <a:noFill/>
          <a:ln/>
        </p:spPr>
        <p:txBody>
          <a:bodyPr wrap="none" lIns="0" tIns="0" rIns="0" bIns="0" rtlCol="0" anchor="t">
            <a:spAutoFit/>
          </a:bodyPr>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ANSWERS</a:t>
            </a:r>
            <a:endParaRPr lang="en-US" sz="2250" dirty="0"/>
          </a:p>
        </p:txBody>
      </p:sp>
      <p:pic>
        <p:nvPicPr>
          <p:cNvPr id="10" name="Image 0" descr="https://pitch-assets-ccb95893-de3f-4266-973c-20049231b248.s3.eu-west-1.amazonaws.com/ef278490-b257-40df-a27c-415c3a27e2ab?pitch-bytes=37619&amp;pitch-content-type=image%2Fpng"/>
          <p:cNvPicPr>
            <a:picLocks noChangeAspect="1"/>
          </p:cNvPicPr>
          <p:nvPr/>
        </p:nvPicPr>
        <p:blipFill>
          <a:blip r:embed="rId3"/>
          <a:srcRect/>
          <a:stretch/>
        </p:blipFill>
        <p:spPr>
          <a:xfrm>
            <a:off x="2261274" y="1205330"/>
            <a:ext cx="4619059" cy="34642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5F4EC"/>
        </a:solidFill>
        <a:effectLst/>
      </p:bgPr>
    </p:bg>
    <p:spTree>
      <p:nvGrpSpPr>
        <p:cNvPr id="1" name=""/>
        <p:cNvGrpSpPr/>
        <p:nvPr/>
      </p:nvGrpSpPr>
      <p:grpSpPr>
        <a:xfrm>
          <a:off x="0" y="0"/>
          <a:ext cx="0" cy="0"/>
          <a:chOff x="0" y="0"/>
          <a:chExt cx="0" cy="0"/>
        </a:xfrm>
      </p:grpSpPr>
      <p:sp>
        <p:nvSpPr>
          <p:cNvPr id="3" name="Text 0"/>
          <p:cNvSpPr/>
          <p:nvPr/>
        </p:nvSpPr>
        <p:spPr>
          <a:xfrm>
            <a:off x="254070" y="684913"/>
            <a:ext cx="9144000" cy="385763"/>
          </a:xfrm>
          <a:prstGeom prst="rect">
            <a:avLst/>
          </a:prstGeom>
          <a:noFill/>
          <a:ln/>
        </p:spPr>
        <p:txBody>
          <a:bodyPr wrap="square" lIns="0" tIns="0" rIns="0" bIns="0" rtlCol="0" anchor="t"/>
          <a:lstStyle/>
          <a:p>
            <a:pPr algn="l">
              <a:lnSpc>
                <a:spcPts val="3038"/>
              </a:lnSpc>
            </a:pPr>
            <a:r>
              <a:rPr lang="en-US" sz="2300" b="0" kern="0" spc="-36" dirty="0">
                <a:solidFill>
                  <a:srgbClr val="23263B"/>
                </a:solidFill>
                <a:latin typeface="Fraunces" pitchFamily="34" charset="0"/>
                <a:ea typeface="Fraunces" pitchFamily="34" charset="-122"/>
                <a:cs typeface="Fraunces" pitchFamily="34" charset="-120"/>
              </a:rPr>
              <a:t>Which zip code is the best place to own rental properties?</a:t>
            </a:r>
            <a:endParaRPr lang="en-US" sz="2250" dirty="0"/>
          </a:p>
        </p:txBody>
      </p:sp>
      <p:sp>
        <p:nvSpPr>
          <p:cNvPr id="4" name="Text 1"/>
          <p:cNvSpPr/>
          <p:nvPr/>
        </p:nvSpPr>
        <p:spPr>
          <a:xfrm>
            <a:off x="951153" y="190500"/>
            <a:ext cx="1557268" cy="382608"/>
          </a:xfrm>
          <a:prstGeom prst="roundRect">
            <a:avLst>
              <a:gd name="adj" fmla="val 20000"/>
            </a:avLst>
          </a:prstGeom>
          <a:solidFill>
            <a:srgbClr val="23263B">
              <a:alpha val="0"/>
            </a:srgbClr>
          </a:solidFill>
          <a:ln w="15875">
            <a:solidFill>
              <a:srgbClr val="23263B"/>
            </a:solidFill>
          </a:ln>
        </p:spPr>
        <p:txBody>
          <a:bodyPr wrap="square" lIns="86515" tIns="45169" rIns="86515" bIns="45169" rtlCol="0" anchor="ctr"/>
          <a:lstStyle/>
          <a:p>
            <a:pPr algn="ctr">
              <a:lnSpc>
                <a:spcPts val="2025"/>
              </a:lnSpc>
            </a:pPr>
            <a:endParaRPr lang="en-US" sz="1125" dirty="0"/>
          </a:p>
        </p:txBody>
      </p:sp>
      <p:sp>
        <p:nvSpPr>
          <p:cNvPr id="5" name="Text 2"/>
          <p:cNvSpPr/>
          <p:nvPr/>
        </p:nvSpPr>
        <p:spPr>
          <a:xfrm>
            <a:off x="190500" y="190500"/>
            <a:ext cx="476250" cy="382608"/>
          </a:xfrm>
          <a:prstGeom prst="roundRect">
            <a:avLst>
              <a:gd name="adj" fmla="val 14003"/>
            </a:avLst>
          </a:prstGeom>
          <a:solidFill>
            <a:srgbClr val="23263B">
              <a:alpha val="0"/>
            </a:srgbClr>
          </a:solidFill>
          <a:ln w="15875">
            <a:solidFill>
              <a:srgbClr val="23263B"/>
            </a:solidFill>
          </a:ln>
        </p:spPr>
        <p:txBody>
          <a:bodyPr wrap="square" lIns="26458" tIns="45169" rIns="26458" bIns="45169" rtlCol="0" anchor="ctr"/>
          <a:lstStyle/>
          <a:p>
            <a:pPr algn="ctr">
              <a:lnSpc>
                <a:spcPts val="2025"/>
              </a:lnSpc>
            </a:pPr>
            <a:endParaRPr lang="en-US" sz="1125" dirty="0"/>
          </a:p>
        </p:txBody>
      </p:sp>
      <p:sp>
        <p:nvSpPr>
          <p:cNvPr id="6" name="Text 3"/>
          <p:cNvSpPr/>
          <p:nvPr/>
        </p:nvSpPr>
        <p:spPr>
          <a:xfrm>
            <a:off x="252412" y="188878"/>
            <a:ext cx="914400" cy="371475"/>
          </a:xfrm>
          <a:prstGeom prst="rect">
            <a:avLst/>
          </a:prstGeom>
          <a:noFill/>
          <a:ln/>
        </p:spPr>
        <p:txBody>
          <a:bodyPr wrap="square" lIns="0" tIns="0" rIns="0" bIns="0" rtlCol="0" anchor="t"/>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04</a:t>
            </a:r>
            <a:endParaRPr lang="en-US" sz="2250" dirty="0"/>
          </a:p>
        </p:txBody>
      </p:sp>
      <p:sp>
        <p:nvSpPr>
          <p:cNvPr id="7" name="Shape 4"/>
          <p:cNvSpPr/>
          <p:nvPr/>
        </p:nvSpPr>
        <p:spPr>
          <a:xfrm>
            <a:off x="2508371" y="388144"/>
            <a:ext cx="6634867"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8" name="Shape 5"/>
          <p:cNvSpPr/>
          <p:nvPr/>
        </p:nvSpPr>
        <p:spPr>
          <a:xfrm>
            <a:off x="666750" y="388144"/>
            <a:ext cx="285750" cy="0"/>
          </a:xfrm>
          <a:prstGeom prst="line">
            <a:avLst/>
          </a:prstGeom>
          <a:solidFill>
            <a:srgbClr val="23263B"/>
          </a:solidFill>
          <a:ln w="15875">
            <a:solidFill>
              <a:srgbClr val="23263B"/>
            </a:solidFill>
            <a:prstDash val="solid"/>
            <a:headEnd type="none"/>
            <a:tailEnd type="none"/>
          </a:ln>
        </p:spPr>
        <p:txBody>
          <a:bodyPr/>
          <a:lstStyle/>
          <a:p>
            <a:endParaRPr lang="en-US"/>
          </a:p>
        </p:txBody>
      </p:sp>
      <p:sp>
        <p:nvSpPr>
          <p:cNvPr id="9" name="Text 6"/>
          <p:cNvSpPr/>
          <p:nvPr/>
        </p:nvSpPr>
        <p:spPr>
          <a:xfrm>
            <a:off x="1057461" y="187401"/>
            <a:ext cx="1828800" cy="371475"/>
          </a:xfrm>
          <a:prstGeom prst="rect">
            <a:avLst/>
          </a:prstGeom>
          <a:noFill/>
          <a:ln/>
        </p:spPr>
        <p:txBody>
          <a:bodyPr wrap="none" lIns="0" tIns="0" rIns="0" bIns="0" rtlCol="0" anchor="t">
            <a:spAutoFit/>
          </a:bodyPr>
          <a:lstStyle/>
          <a:p>
            <a:pPr algn="l">
              <a:lnSpc>
                <a:spcPts val="2925"/>
              </a:lnSpc>
            </a:pPr>
            <a:r>
              <a:rPr lang="en-US" sz="2300" b="1" dirty="0">
                <a:solidFill>
                  <a:srgbClr val="23263B"/>
                </a:solidFill>
                <a:latin typeface="Space Grotesk" pitchFamily="34" charset="0"/>
                <a:ea typeface="Space Grotesk" pitchFamily="34" charset="-122"/>
                <a:cs typeface="Space Grotesk" pitchFamily="34" charset="-120"/>
              </a:rPr>
              <a:t>ANSWERS</a:t>
            </a:r>
            <a:endParaRPr lang="en-US" sz="2250" dirty="0"/>
          </a:p>
        </p:txBody>
      </p:sp>
      <p:pic>
        <p:nvPicPr>
          <p:cNvPr id="10" name="Image 0" descr="https://pitch-assets-ccb95893-de3f-4266-973c-20049231b248.s3.eu-west-1.amazonaws.com/5c5e1875-5ce1-401d-a7b2-a06b12aebd32?pitch-bytes=65937&amp;pitch-content-type=image%2Fpng"/>
          <p:cNvPicPr>
            <a:picLocks noChangeAspect="1"/>
          </p:cNvPicPr>
          <p:nvPr/>
        </p:nvPicPr>
        <p:blipFill>
          <a:blip r:embed="rId3"/>
          <a:srcRect/>
          <a:stretch/>
        </p:blipFill>
        <p:spPr>
          <a:xfrm>
            <a:off x="193910" y="1455623"/>
            <a:ext cx="4218611" cy="3374889"/>
          </a:xfrm>
          <a:prstGeom prst="rect">
            <a:avLst/>
          </a:prstGeom>
        </p:spPr>
      </p:pic>
      <p:pic>
        <p:nvPicPr>
          <p:cNvPr id="11" name="Image 1" descr="https://pitch-assets-ccb95893-de3f-4266-973c-20049231b248.s3.eu-west-1.amazonaws.com/e8883e99-aa5d-4500-8623-01a431934dac?pitch-bytes=79004&amp;pitch-content-type=image%2Fpng"/>
          <p:cNvPicPr>
            <a:picLocks noChangeAspect="1"/>
          </p:cNvPicPr>
          <p:nvPr/>
        </p:nvPicPr>
        <p:blipFill>
          <a:blip r:embed="rId4"/>
          <a:srcRect/>
          <a:stretch/>
        </p:blipFill>
        <p:spPr>
          <a:xfrm>
            <a:off x="4731478" y="1455623"/>
            <a:ext cx="4285593" cy="34284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349</Words>
  <Application>Microsoft Office PowerPoint</Application>
  <PresentationFormat>On-screen Show (16:9)</PresentationFormat>
  <Paragraphs>83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Space Grotesk</vt:lpstr>
      <vt:lpstr>Fraunces</vt:lpstr>
      <vt:lpstr>Anybody</vt:lpstr>
      <vt:lpstr>Aileron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dc:title>
  <dc:subject>PptxGenJS Presentation</dc:subject>
  <dc:creator>Pitch Software GmbH</dc:creator>
  <cp:lastModifiedBy>Scott Arterbury</cp:lastModifiedBy>
  <cp:revision>2</cp:revision>
  <dcterms:created xsi:type="dcterms:W3CDTF">2023-12-18T04:45:46Z</dcterms:created>
  <dcterms:modified xsi:type="dcterms:W3CDTF">2023-12-18T04:48:09Z</dcterms:modified>
</cp:coreProperties>
</file>