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8" r:id="rId9"/>
    <p:sldId id="270" r:id="rId10"/>
    <p:sldId id="269" r:id="rId11"/>
    <p:sldId id="265" r:id="rId12"/>
    <p:sldId id="266" r:id="rId13"/>
  </p:sldIdLst>
  <p:sldSz cx="18288000" cy="10287000"/>
  <p:notesSz cx="6858000" cy="9144000"/>
  <p:embeddedFontLst>
    <p:embeddedFont>
      <p:font typeface="Clear Sans Regular Bold" panose="020B0604020202020204" charset="0"/>
      <p:regular r:id="rId15"/>
    </p:embeddedFont>
    <p:embeddedFont>
      <p:font typeface="Impact" panose="020B0806030902050204" pitchFamily="3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65" autoAdjust="0"/>
    <p:restoredTop sz="95033" autoAdjust="0"/>
  </p:normalViewPr>
  <p:slideViewPr>
    <p:cSldViewPr>
      <p:cViewPr varScale="1">
        <p:scale>
          <a:sx n="55" d="100"/>
          <a:sy n="55" d="100"/>
        </p:scale>
        <p:origin x="7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02291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3639749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96903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228389" y="3305349"/>
            <a:ext cx="7649198" cy="4270400"/>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Impact" panose="020B0806030902050204" pitchFamily="34" charset="0"/>
              </a:rPr>
              <a:t>Task 3_Final Content Data 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927696" y="1641564"/>
            <a:ext cx="2972219" cy="881758"/>
          </a:xfrm>
          <a:prstGeom prst="rect">
            <a:avLst/>
          </a:prstGeom>
        </p:spPr>
      </p:pic>
      <p:sp>
        <p:nvSpPr>
          <p:cNvPr id="3" name="TextBox 3"/>
          <p:cNvSpPr txBox="1"/>
          <p:nvPr/>
        </p:nvSpPr>
        <p:spPr>
          <a:xfrm>
            <a:off x="615160" y="410458"/>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Impact" panose="020B080603090205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84523" y="1641564"/>
            <a:ext cx="2972219" cy="881758"/>
          </a:xfrm>
          <a:prstGeom prst="rect">
            <a:avLst/>
          </a:prstGeom>
        </p:spPr>
      </p:pic>
      <p:pic>
        <p:nvPicPr>
          <p:cNvPr id="16" name="Picture 15">
            <a:extLst>
              <a:ext uri="{FF2B5EF4-FFF2-40B4-BE49-F238E27FC236}">
                <a16:creationId xmlns:a16="http://schemas.microsoft.com/office/drawing/2014/main" id="{8DB36699-3F3C-02C8-2695-4107A42BE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160" y="3031679"/>
            <a:ext cx="9862478" cy="4223642"/>
          </a:xfrm>
          <a:prstGeom prst="rect">
            <a:avLst/>
          </a:prstGeom>
        </p:spPr>
      </p:pic>
      <p:sp>
        <p:nvSpPr>
          <p:cNvPr id="17" name="TextBox 16">
            <a:extLst>
              <a:ext uri="{FF2B5EF4-FFF2-40B4-BE49-F238E27FC236}">
                <a16:creationId xmlns:a16="http://schemas.microsoft.com/office/drawing/2014/main" id="{CA03BCC3-30FF-91C4-B989-642540EFBE81}"/>
              </a:ext>
            </a:extLst>
          </p:cNvPr>
          <p:cNvSpPr txBox="1"/>
          <p:nvPr/>
        </p:nvSpPr>
        <p:spPr>
          <a:xfrm>
            <a:off x="10573694" y="3333092"/>
            <a:ext cx="7197193" cy="830997"/>
          </a:xfrm>
          <a:prstGeom prst="rect">
            <a:avLst/>
          </a:prstGeom>
          <a:noFill/>
        </p:spPr>
        <p:txBody>
          <a:bodyPr wrap="square" rtlCol="0">
            <a:spAutoFit/>
          </a:bodyPr>
          <a:lstStyle/>
          <a:p>
            <a:r>
              <a:rPr lang="en-US" sz="2400" dirty="0"/>
              <a:t>The post distribution over the years is as follows: 2021 - 447216 posts, 2020 - 526429 posts."</a:t>
            </a:r>
            <a:endParaRPr lang="en-IN" sz="2400" dirty="0"/>
          </a:p>
        </p:txBody>
      </p:sp>
    </p:spTree>
    <p:extLst>
      <p:ext uri="{BB962C8B-B14F-4D97-AF65-F5344CB8AC3E}">
        <p14:creationId xmlns:p14="http://schemas.microsoft.com/office/powerpoint/2010/main" val="9053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45966"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45966"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45966"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495800"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Impact" panose="020B080603090205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78DF10A8-A5AB-A7EF-57AB-9F47260D560D}"/>
              </a:ext>
            </a:extLst>
          </p:cNvPr>
          <p:cNvSpPr txBox="1"/>
          <p:nvPr/>
        </p:nvSpPr>
        <p:spPr>
          <a:xfrm>
            <a:off x="10439400" y="1161805"/>
            <a:ext cx="6934200" cy="5262979"/>
          </a:xfrm>
          <a:prstGeom prst="rect">
            <a:avLst/>
          </a:prstGeom>
          <a:noFill/>
        </p:spPr>
        <p:txBody>
          <a:bodyPr wrap="square" rtlCol="0">
            <a:spAutoFit/>
          </a:bodyPr>
          <a:lstStyle/>
          <a:p>
            <a:pPr algn="just"/>
            <a:r>
              <a:rPr lang="en-US" sz="2800" dirty="0"/>
              <a:t>In this presentation, we explore key findings from our recent data analysis project. Our team discovered that May was the most active month with 86,293 posts, while the 'Animals' category received the highest engagement with 1,897 reactions. Notably, there were 526,429 posts in 2020 and 447,216 in 2021. These insights help us understand posting trends and audience engagement, providing a foundation for future strategies. We conclude with a summary of our findings and invite questions from the audience.</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mj-lt"/>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Impact" panose="020B080603090205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Impact" panose="020B0806030902050204"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800" spc="-19" dirty="0">
                  <a:solidFill>
                    <a:srgbClr val="000000"/>
                  </a:solidFill>
                  <a:latin typeface="+mj-lt"/>
                </a:rPr>
                <a:t>Project recap</a:t>
              </a:r>
            </a:p>
            <a:p>
              <a:pPr>
                <a:lnSpc>
                  <a:spcPts val="2660"/>
                </a:lnSpc>
              </a:pPr>
              <a:r>
                <a:rPr lang="en-US" sz="2800" spc="-19" dirty="0">
                  <a:solidFill>
                    <a:srgbClr val="000000"/>
                  </a:solidFill>
                  <a:latin typeface="+mj-lt"/>
                </a:rPr>
                <a:t>Problem</a:t>
              </a:r>
            </a:p>
            <a:p>
              <a:pPr>
                <a:lnSpc>
                  <a:spcPts val="2660"/>
                </a:lnSpc>
              </a:pPr>
              <a:r>
                <a:rPr lang="en-US" sz="2800" spc="-19" dirty="0">
                  <a:solidFill>
                    <a:srgbClr val="000000"/>
                  </a:solidFill>
                  <a:latin typeface="+mj-lt"/>
                </a:rPr>
                <a:t>The Analytics team</a:t>
              </a:r>
            </a:p>
            <a:p>
              <a:pPr>
                <a:lnSpc>
                  <a:spcPts val="2660"/>
                </a:lnSpc>
              </a:pPr>
              <a:r>
                <a:rPr lang="en-US" sz="2800" spc="-19" dirty="0">
                  <a:solidFill>
                    <a:srgbClr val="000000"/>
                  </a:solidFill>
                  <a:latin typeface="+mj-lt"/>
                </a:rPr>
                <a:t>Process</a:t>
              </a:r>
            </a:p>
            <a:p>
              <a:pPr>
                <a:lnSpc>
                  <a:spcPts val="2660"/>
                </a:lnSpc>
              </a:pPr>
              <a:r>
                <a:rPr lang="en-US" sz="2800" spc="-19" dirty="0">
                  <a:solidFill>
                    <a:srgbClr val="000000"/>
                  </a:solidFill>
                  <a:latin typeface="+mj-lt"/>
                </a:rPr>
                <a:t>Insights</a:t>
              </a:r>
            </a:p>
            <a:p>
              <a:pPr>
                <a:lnSpc>
                  <a:spcPts val="2660"/>
                </a:lnSpc>
              </a:pPr>
              <a:r>
                <a:rPr lang="en-US" sz="2800" spc="-19" dirty="0">
                  <a:solidFill>
                    <a:srgbClr val="000000"/>
                  </a:solidFill>
                  <a:latin typeface="+mj-lt"/>
                </a:rPr>
                <a:t>Summary</a:t>
              </a:r>
              <a:endParaRPr lang="en-US" sz="1900" spc="-19" dirty="0">
                <a:solidFill>
                  <a:srgbClr val="000000"/>
                </a:solidFill>
                <a:latin typeface="+mj-lt"/>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Impact" panose="020B0806030902050204" pitchFamily="34" charset="0"/>
              </a:rPr>
              <a:t>Project Recap</a:t>
            </a:r>
          </a:p>
        </p:txBody>
      </p:sp>
      <p:sp>
        <p:nvSpPr>
          <p:cNvPr id="34" name="TextBox 33">
            <a:extLst>
              <a:ext uri="{FF2B5EF4-FFF2-40B4-BE49-F238E27FC236}">
                <a16:creationId xmlns:a16="http://schemas.microsoft.com/office/drawing/2014/main" id="{A7C545EA-9B08-0F50-4800-E7FF20FA92D9}"/>
              </a:ext>
            </a:extLst>
          </p:cNvPr>
          <p:cNvSpPr txBox="1"/>
          <p:nvPr/>
        </p:nvSpPr>
        <p:spPr>
          <a:xfrm>
            <a:off x="8962623" y="3144682"/>
            <a:ext cx="6686585" cy="3416320"/>
          </a:xfrm>
          <a:prstGeom prst="rect">
            <a:avLst/>
          </a:prstGeom>
          <a:noFill/>
        </p:spPr>
        <p:txBody>
          <a:bodyPr wrap="square" rtlCol="0">
            <a:spAutoFit/>
          </a:bodyPr>
          <a:lstStyle/>
          <a:p>
            <a:r>
              <a:rPr lang="en-IN" sz="2400" dirty="0"/>
              <a:t>Social Buzz is a fats growing technology unicorn that need to adapt quickly to its global scale.</a:t>
            </a:r>
          </a:p>
          <a:p>
            <a:r>
              <a:rPr lang="en-IN" sz="2400" dirty="0"/>
              <a:t>Accenture has begun a 3 month POC focusing on these tasks: </a:t>
            </a:r>
          </a:p>
          <a:p>
            <a:endParaRPr lang="en-IN" sz="2400" dirty="0"/>
          </a:p>
          <a:p>
            <a:pPr marL="342900" indent="-342900">
              <a:buFont typeface="Arial" panose="020B0604020202020204" pitchFamily="34" charset="0"/>
              <a:buChar char="•"/>
            </a:pPr>
            <a:r>
              <a:rPr lang="en-IN" sz="2400" dirty="0"/>
              <a:t>An Audit of Social Buzz’s big data practice</a:t>
            </a:r>
          </a:p>
          <a:p>
            <a:pPr marL="342900" indent="-342900">
              <a:buFont typeface="Arial" panose="020B0604020202020204" pitchFamily="34" charset="0"/>
              <a:buChar char="•"/>
            </a:pPr>
            <a:r>
              <a:rPr lang="en-IN" sz="2400" dirty="0"/>
              <a:t>Recommendations for a successful IPO</a:t>
            </a:r>
          </a:p>
          <a:p>
            <a:pPr marL="342900" indent="-342900">
              <a:buFont typeface="Arial" panose="020B0604020202020204" pitchFamily="34" charset="0"/>
              <a:buChar char="•"/>
            </a:pPr>
            <a:r>
              <a:rPr lang="en-IN" sz="2400" dirty="0"/>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Impact" panose="020B0806030902050204" pitchFamily="34" charset="0"/>
              </a:rPr>
              <a:t>Problem</a:t>
            </a:r>
          </a:p>
        </p:txBody>
      </p:sp>
      <p:sp>
        <p:nvSpPr>
          <p:cNvPr id="22" name="TextBox 21">
            <a:extLst>
              <a:ext uri="{FF2B5EF4-FFF2-40B4-BE49-F238E27FC236}">
                <a16:creationId xmlns:a16="http://schemas.microsoft.com/office/drawing/2014/main" id="{0E674598-46C0-E370-99C2-918B5C1ED5E3}"/>
              </a:ext>
            </a:extLst>
          </p:cNvPr>
          <p:cNvSpPr txBox="1"/>
          <p:nvPr/>
        </p:nvSpPr>
        <p:spPr>
          <a:xfrm>
            <a:off x="2667000" y="4910435"/>
            <a:ext cx="6068009" cy="523220"/>
          </a:xfrm>
          <a:prstGeom prst="rect">
            <a:avLst/>
          </a:prstGeom>
          <a:noFill/>
        </p:spPr>
        <p:txBody>
          <a:bodyPr wrap="square" rtlCol="0">
            <a:spAutoFit/>
          </a:bodyPr>
          <a:lstStyle/>
          <a:p>
            <a:r>
              <a:rPr lang="en-IN" sz="2800" dirty="0">
                <a:solidFill>
                  <a:schemeClr val="bg1"/>
                </a:solidFill>
              </a:rPr>
              <a:t>Over 1,00,000 posts per day </a:t>
            </a:r>
          </a:p>
        </p:txBody>
      </p:sp>
      <p:sp>
        <p:nvSpPr>
          <p:cNvPr id="23" name="TextBox 22">
            <a:extLst>
              <a:ext uri="{FF2B5EF4-FFF2-40B4-BE49-F238E27FC236}">
                <a16:creationId xmlns:a16="http://schemas.microsoft.com/office/drawing/2014/main" id="{840098E3-5A17-F46D-9385-A8CEB53486F6}"/>
              </a:ext>
            </a:extLst>
          </p:cNvPr>
          <p:cNvSpPr txBox="1"/>
          <p:nvPr/>
        </p:nvSpPr>
        <p:spPr>
          <a:xfrm>
            <a:off x="2667000" y="5291435"/>
            <a:ext cx="6068009" cy="523220"/>
          </a:xfrm>
          <a:prstGeom prst="rect">
            <a:avLst/>
          </a:prstGeom>
          <a:noFill/>
        </p:spPr>
        <p:txBody>
          <a:bodyPr wrap="square" rtlCol="0">
            <a:spAutoFit/>
          </a:bodyPr>
          <a:lstStyle/>
          <a:p>
            <a:r>
              <a:rPr lang="en-IN" sz="2800" dirty="0">
                <a:solidFill>
                  <a:schemeClr val="bg1"/>
                </a:solidFill>
              </a:rPr>
              <a:t>36,500,000</a:t>
            </a:r>
            <a:r>
              <a:rPr lang="en-IN" sz="2800" dirty="0"/>
              <a:t> </a:t>
            </a:r>
            <a:r>
              <a:rPr lang="en-IN" sz="2800" dirty="0">
                <a:solidFill>
                  <a:schemeClr val="bg1"/>
                </a:solidFill>
              </a:rPr>
              <a:t>pieces of content per year</a:t>
            </a:r>
          </a:p>
        </p:txBody>
      </p:sp>
      <p:sp>
        <p:nvSpPr>
          <p:cNvPr id="24" name="TextBox 23">
            <a:extLst>
              <a:ext uri="{FF2B5EF4-FFF2-40B4-BE49-F238E27FC236}">
                <a16:creationId xmlns:a16="http://schemas.microsoft.com/office/drawing/2014/main" id="{07AD64CA-D959-58CC-9801-0FB2C503CB98}"/>
              </a:ext>
            </a:extLst>
          </p:cNvPr>
          <p:cNvSpPr txBox="1"/>
          <p:nvPr/>
        </p:nvSpPr>
        <p:spPr>
          <a:xfrm>
            <a:off x="2666999" y="6546859"/>
            <a:ext cx="6068009" cy="400110"/>
          </a:xfrm>
          <a:prstGeom prst="rect">
            <a:avLst/>
          </a:prstGeom>
          <a:noFill/>
        </p:spPr>
        <p:txBody>
          <a:bodyPr wrap="square" rtlCol="0">
            <a:spAutoFit/>
          </a:bodyPr>
          <a:lstStyle/>
          <a:p>
            <a:r>
              <a:rPr lang="en-IN" sz="2000" dirty="0">
                <a:solidFill>
                  <a:schemeClr val="bg1"/>
                </a:solidFill>
              </a:rPr>
              <a:t>Most popular Category with highest reaction?</a:t>
            </a:r>
          </a:p>
        </p:txBody>
      </p:sp>
      <p:sp>
        <p:nvSpPr>
          <p:cNvPr id="25" name="TextBox 24">
            <a:extLst>
              <a:ext uri="{FF2B5EF4-FFF2-40B4-BE49-F238E27FC236}">
                <a16:creationId xmlns:a16="http://schemas.microsoft.com/office/drawing/2014/main" id="{4FC240FA-A23E-7087-D3C4-49B3F81E9A66}"/>
              </a:ext>
            </a:extLst>
          </p:cNvPr>
          <p:cNvSpPr txBox="1"/>
          <p:nvPr/>
        </p:nvSpPr>
        <p:spPr>
          <a:xfrm>
            <a:off x="2666998" y="7594363"/>
            <a:ext cx="6068009" cy="400110"/>
          </a:xfrm>
          <a:prstGeom prst="rect">
            <a:avLst/>
          </a:prstGeom>
          <a:noFill/>
        </p:spPr>
        <p:txBody>
          <a:bodyPr wrap="square" rtlCol="0">
            <a:spAutoFit/>
          </a:bodyPr>
          <a:lstStyle/>
          <a:p>
            <a:r>
              <a:rPr lang="en-IN" sz="2000" dirty="0">
                <a:solidFill>
                  <a:schemeClr val="bg1"/>
                </a:solidFill>
              </a:rPr>
              <a:t>Yearly post distribution?</a:t>
            </a:r>
          </a:p>
        </p:txBody>
      </p:sp>
      <p:sp>
        <p:nvSpPr>
          <p:cNvPr id="26" name="TextBox 25">
            <a:extLst>
              <a:ext uri="{FF2B5EF4-FFF2-40B4-BE49-F238E27FC236}">
                <a16:creationId xmlns:a16="http://schemas.microsoft.com/office/drawing/2014/main" id="{BB15E7C9-2498-EE8E-BAE0-C036F6203C22}"/>
              </a:ext>
            </a:extLst>
          </p:cNvPr>
          <p:cNvSpPr txBox="1"/>
          <p:nvPr/>
        </p:nvSpPr>
        <p:spPr>
          <a:xfrm>
            <a:off x="2666999" y="6885945"/>
            <a:ext cx="6068009" cy="400110"/>
          </a:xfrm>
          <a:prstGeom prst="rect">
            <a:avLst/>
          </a:prstGeom>
          <a:noFill/>
        </p:spPr>
        <p:txBody>
          <a:bodyPr wrap="square" rtlCol="0">
            <a:spAutoFit/>
          </a:bodyPr>
          <a:lstStyle/>
          <a:p>
            <a:r>
              <a:rPr lang="en-IN" sz="2000" dirty="0">
                <a:solidFill>
                  <a:schemeClr val="bg1"/>
                </a:solidFill>
              </a:rPr>
              <a:t>Month with most number of Posts? </a:t>
            </a:r>
          </a:p>
        </p:txBody>
      </p:sp>
      <p:sp>
        <p:nvSpPr>
          <p:cNvPr id="27" name="TextBox 26">
            <a:extLst>
              <a:ext uri="{FF2B5EF4-FFF2-40B4-BE49-F238E27FC236}">
                <a16:creationId xmlns:a16="http://schemas.microsoft.com/office/drawing/2014/main" id="{03DBC7D1-E291-4AA3-7465-E3E6E36AB9AB}"/>
              </a:ext>
            </a:extLst>
          </p:cNvPr>
          <p:cNvSpPr txBox="1"/>
          <p:nvPr/>
        </p:nvSpPr>
        <p:spPr>
          <a:xfrm>
            <a:off x="2666999" y="7240172"/>
            <a:ext cx="6068009" cy="400110"/>
          </a:xfrm>
          <a:prstGeom prst="rect">
            <a:avLst/>
          </a:prstGeom>
          <a:noFill/>
        </p:spPr>
        <p:txBody>
          <a:bodyPr wrap="square" rtlCol="0">
            <a:spAutoFit/>
          </a:bodyPr>
          <a:lstStyle/>
          <a:p>
            <a:r>
              <a:rPr lang="en-IN" sz="2000" dirty="0">
                <a:solidFill>
                  <a:schemeClr val="bg1"/>
                </a:solidFill>
              </a:rPr>
              <a:t>Category with least number of posts?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2240463" y="6999666"/>
            <a:ext cx="2085137" cy="2085137"/>
            <a:chOff x="-189348" y="481725"/>
            <a:chExt cx="6350000" cy="6350000"/>
          </a:xfrm>
        </p:grpSpPr>
        <p:sp>
          <p:nvSpPr>
            <p:cNvPr id="27" name="Freeform 27"/>
            <p:cNvSpPr/>
            <p:nvPr/>
          </p:nvSpPr>
          <p:spPr>
            <a:xfrm>
              <a:off x="-189348" y="481725"/>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32855" y="4132132"/>
            <a:ext cx="2445439" cy="4970044"/>
            <a:chOff x="703866" y="33434"/>
            <a:chExt cx="7314132" cy="14865048"/>
          </a:xfrm>
        </p:grpSpPr>
        <p:sp>
          <p:nvSpPr>
            <p:cNvPr id="24" name="Freeform 24"/>
            <p:cNvSpPr/>
            <p:nvPr/>
          </p:nvSpPr>
          <p:spPr>
            <a:xfrm>
              <a:off x="703866" y="33434"/>
              <a:ext cx="6542158"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txBody>
            <a:bodyPr/>
            <a:lstStyle/>
            <a:p>
              <a:endParaRPr lang="en-IN" dirty="0"/>
            </a:p>
          </p:txBody>
        </p:sp>
        <p:sp>
          <p:nvSpPr>
            <p:cNvPr id="25" name="Freeform 25"/>
            <p:cNvSpPr/>
            <p:nvPr/>
          </p:nvSpPr>
          <p:spPr>
            <a:xfrm>
              <a:off x="1667998" y="8548495"/>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dirty="0"/>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Impact" panose="020B0806030902050204" pitchFamily="34" charset="0"/>
              </a:rPr>
              <a:t>The Analytics team</a:t>
            </a:r>
          </a:p>
        </p:txBody>
      </p:sp>
      <p:sp>
        <p:nvSpPr>
          <p:cNvPr id="32" name="TextBox 31">
            <a:extLst>
              <a:ext uri="{FF2B5EF4-FFF2-40B4-BE49-F238E27FC236}">
                <a16:creationId xmlns:a16="http://schemas.microsoft.com/office/drawing/2014/main" id="{D8F92D63-EACE-0B9D-0925-674F61811BDB}"/>
              </a:ext>
            </a:extLst>
          </p:cNvPr>
          <p:cNvSpPr txBox="1"/>
          <p:nvPr/>
        </p:nvSpPr>
        <p:spPr>
          <a:xfrm>
            <a:off x="14325600" y="1562100"/>
            <a:ext cx="3276600" cy="830997"/>
          </a:xfrm>
          <a:prstGeom prst="rect">
            <a:avLst/>
          </a:prstGeom>
          <a:noFill/>
        </p:spPr>
        <p:txBody>
          <a:bodyPr wrap="square" rtlCol="0">
            <a:spAutoFit/>
          </a:bodyPr>
          <a:lstStyle/>
          <a:p>
            <a:r>
              <a:rPr lang="en-IN" sz="2400" b="1" dirty="0"/>
              <a:t>Andrew Fleming</a:t>
            </a:r>
          </a:p>
          <a:p>
            <a:r>
              <a:rPr lang="en-IN" sz="2400" dirty="0"/>
              <a:t>Chief Technical Architect</a:t>
            </a:r>
          </a:p>
        </p:txBody>
      </p:sp>
      <p:sp>
        <p:nvSpPr>
          <p:cNvPr id="33" name="TextBox 32">
            <a:extLst>
              <a:ext uri="{FF2B5EF4-FFF2-40B4-BE49-F238E27FC236}">
                <a16:creationId xmlns:a16="http://schemas.microsoft.com/office/drawing/2014/main" id="{FEB071DE-69BD-4A77-515B-BDA16AB04375}"/>
              </a:ext>
            </a:extLst>
          </p:cNvPr>
          <p:cNvSpPr txBox="1"/>
          <p:nvPr/>
        </p:nvSpPr>
        <p:spPr>
          <a:xfrm>
            <a:off x="4343400" y="1714500"/>
            <a:ext cx="5265159" cy="369332"/>
          </a:xfrm>
          <a:prstGeom prst="rect">
            <a:avLst/>
          </a:prstGeom>
          <a:noFill/>
        </p:spPr>
        <p:txBody>
          <a:bodyPr wrap="square" rtlCol="0">
            <a:spAutoFit/>
          </a:bodyPr>
          <a:lstStyle/>
          <a:p>
            <a:r>
              <a:rPr lang="en-IN" dirty="0">
                <a:solidFill>
                  <a:schemeClr val="bg1"/>
                </a:solidFill>
              </a:rPr>
              <a:t>Data Understanding</a:t>
            </a:r>
          </a:p>
        </p:txBody>
      </p:sp>
      <p:sp>
        <p:nvSpPr>
          <p:cNvPr id="36" name="TextBox 35">
            <a:extLst>
              <a:ext uri="{FF2B5EF4-FFF2-40B4-BE49-F238E27FC236}">
                <a16:creationId xmlns:a16="http://schemas.microsoft.com/office/drawing/2014/main" id="{9621A29E-DBCB-33E9-A9AA-3E66024E3835}"/>
              </a:ext>
            </a:extLst>
          </p:cNvPr>
          <p:cNvSpPr txBox="1"/>
          <p:nvPr/>
        </p:nvSpPr>
        <p:spPr>
          <a:xfrm>
            <a:off x="14293092" y="4562905"/>
            <a:ext cx="3385308" cy="830997"/>
          </a:xfrm>
          <a:prstGeom prst="rect">
            <a:avLst/>
          </a:prstGeom>
          <a:noFill/>
        </p:spPr>
        <p:txBody>
          <a:bodyPr wrap="square" rtlCol="0">
            <a:spAutoFit/>
          </a:bodyPr>
          <a:lstStyle/>
          <a:p>
            <a:r>
              <a:rPr lang="en-IN" sz="2400" b="1" dirty="0"/>
              <a:t>Marcus </a:t>
            </a:r>
            <a:r>
              <a:rPr lang="en-IN" sz="2400" b="1" dirty="0" err="1"/>
              <a:t>Rompton</a:t>
            </a:r>
            <a:endParaRPr lang="en-IN" sz="2400" b="1" dirty="0"/>
          </a:p>
          <a:p>
            <a:r>
              <a:rPr lang="en-IN" sz="2400" dirty="0"/>
              <a:t>Senior Principle</a:t>
            </a:r>
          </a:p>
        </p:txBody>
      </p:sp>
      <p:sp>
        <p:nvSpPr>
          <p:cNvPr id="37" name="TextBox 36">
            <a:extLst>
              <a:ext uri="{FF2B5EF4-FFF2-40B4-BE49-F238E27FC236}">
                <a16:creationId xmlns:a16="http://schemas.microsoft.com/office/drawing/2014/main" id="{65A2F989-B7BD-7BAA-5B92-D784591A9C0A}"/>
              </a:ext>
            </a:extLst>
          </p:cNvPr>
          <p:cNvSpPr txBox="1"/>
          <p:nvPr/>
        </p:nvSpPr>
        <p:spPr>
          <a:xfrm>
            <a:off x="14630400" y="7784814"/>
            <a:ext cx="2819400" cy="830997"/>
          </a:xfrm>
          <a:prstGeom prst="rect">
            <a:avLst/>
          </a:prstGeom>
          <a:noFill/>
        </p:spPr>
        <p:txBody>
          <a:bodyPr wrap="square" rtlCol="0">
            <a:spAutoFit/>
          </a:bodyPr>
          <a:lstStyle/>
          <a:p>
            <a:r>
              <a:rPr lang="en-IN" sz="2400" b="1" dirty="0"/>
              <a:t>Ramkuvar Prajapati</a:t>
            </a:r>
          </a:p>
          <a:p>
            <a:r>
              <a:rPr lang="en-IN" sz="2400" dirty="0"/>
              <a:t>Data Analyst</a:t>
            </a:r>
          </a:p>
        </p:txBody>
      </p:sp>
      <p:sp>
        <p:nvSpPr>
          <p:cNvPr id="47" name="Flowchart: Connector 46">
            <a:extLst>
              <a:ext uri="{FF2B5EF4-FFF2-40B4-BE49-F238E27FC236}">
                <a16:creationId xmlns:a16="http://schemas.microsoft.com/office/drawing/2014/main" id="{9DA5C4C7-8E4B-7F9D-3A01-448B03C2C6A7}"/>
              </a:ext>
            </a:extLst>
          </p:cNvPr>
          <p:cNvSpPr/>
          <p:nvPr/>
        </p:nvSpPr>
        <p:spPr>
          <a:xfrm>
            <a:off x="11772374" y="7030562"/>
            <a:ext cx="2085138" cy="2020146"/>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29"/>
          <p:cNvSpPr/>
          <p:nvPr/>
        </p:nvSpPr>
        <p:spPr>
          <a:xfrm>
            <a:off x="11411131" y="1063871"/>
            <a:ext cx="2187334" cy="2087727"/>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50" name="Freeform 25">
            <a:extLst>
              <a:ext uri="{FF2B5EF4-FFF2-40B4-BE49-F238E27FC236}">
                <a16:creationId xmlns:a16="http://schemas.microsoft.com/office/drawing/2014/main" id="{A47A1CCE-06EE-6AD3-A264-C4637FC51E80}"/>
              </a:ext>
            </a:extLst>
          </p:cNvPr>
          <p:cNvSpPr/>
          <p:nvPr/>
        </p:nvSpPr>
        <p:spPr>
          <a:xfrm>
            <a:off x="11475378" y="41544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Impact" panose="020B080603090205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6F02EF2F-77EF-BD63-69C2-551C9565FDD9}"/>
              </a:ext>
            </a:extLst>
          </p:cNvPr>
          <p:cNvSpPr txBox="1"/>
          <p:nvPr/>
        </p:nvSpPr>
        <p:spPr>
          <a:xfrm>
            <a:off x="4343400" y="1714500"/>
            <a:ext cx="5265159" cy="461665"/>
          </a:xfrm>
          <a:prstGeom prst="rect">
            <a:avLst/>
          </a:prstGeom>
          <a:noFill/>
        </p:spPr>
        <p:txBody>
          <a:bodyPr wrap="square" rtlCol="0">
            <a:spAutoFit/>
          </a:bodyPr>
          <a:lstStyle/>
          <a:p>
            <a:r>
              <a:rPr lang="en-IN" sz="2400" dirty="0">
                <a:solidFill>
                  <a:schemeClr val="bg1"/>
                </a:solidFill>
              </a:rPr>
              <a:t>Data Understanding</a:t>
            </a:r>
          </a:p>
        </p:txBody>
      </p:sp>
      <p:sp>
        <p:nvSpPr>
          <p:cNvPr id="40" name="TextBox 39">
            <a:extLst>
              <a:ext uri="{FF2B5EF4-FFF2-40B4-BE49-F238E27FC236}">
                <a16:creationId xmlns:a16="http://schemas.microsoft.com/office/drawing/2014/main" id="{A7D5408F-62A8-8262-2D20-95F466E4BC57}"/>
              </a:ext>
            </a:extLst>
          </p:cNvPr>
          <p:cNvSpPr txBox="1"/>
          <p:nvPr/>
        </p:nvSpPr>
        <p:spPr>
          <a:xfrm>
            <a:off x="5808256" y="3158389"/>
            <a:ext cx="5265159" cy="461665"/>
          </a:xfrm>
          <a:prstGeom prst="rect">
            <a:avLst/>
          </a:prstGeom>
          <a:noFill/>
        </p:spPr>
        <p:txBody>
          <a:bodyPr wrap="square" rtlCol="0">
            <a:spAutoFit/>
          </a:bodyPr>
          <a:lstStyle/>
          <a:p>
            <a:r>
              <a:rPr lang="en-IN" sz="2400" dirty="0">
                <a:solidFill>
                  <a:schemeClr val="bg1"/>
                </a:solidFill>
              </a:rPr>
              <a:t>Data Cleaning</a:t>
            </a:r>
            <a:endParaRPr lang="en-IN" dirty="0">
              <a:solidFill>
                <a:schemeClr val="bg1"/>
              </a:solidFill>
            </a:endParaRPr>
          </a:p>
        </p:txBody>
      </p:sp>
      <p:sp>
        <p:nvSpPr>
          <p:cNvPr id="41" name="TextBox 40">
            <a:extLst>
              <a:ext uri="{FF2B5EF4-FFF2-40B4-BE49-F238E27FC236}">
                <a16:creationId xmlns:a16="http://schemas.microsoft.com/office/drawing/2014/main" id="{5C2F613E-5A4F-B9B4-2C60-FE42789103D1}"/>
              </a:ext>
            </a:extLst>
          </p:cNvPr>
          <p:cNvSpPr txBox="1"/>
          <p:nvPr/>
        </p:nvSpPr>
        <p:spPr>
          <a:xfrm>
            <a:off x="7891585" y="4806426"/>
            <a:ext cx="5265159" cy="461665"/>
          </a:xfrm>
          <a:prstGeom prst="rect">
            <a:avLst/>
          </a:prstGeom>
          <a:noFill/>
        </p:spPr>
        <p:txBody>
          <a:bodyPr wrap="square" rtlCol="0">
            <a:spAutoFit/>
          </a:bodyPr>
          <a:lstStyle/>
          <a:p>
            <a:r>
              <a:rPr lang="en-IN" sz="2400" dirty="0">
                <a:solidFill>
                  <a:schemeClr val="bg1"/>
                </a:solidFill>
              </a:rPr>
              <a:t>Data Modelling</a:t>
            </a:r>
          </a:p>
        </p:txBody>
      </p:sp>
      <p:sp>
        <p:nvSpPr>
          <p:cNvPr id="42" name="TextBox 41">
            <a:extLst>
              <a:ext uri="{FF2B5EF4-FFF2-40B4-BE49-F238E27FC236}">
                <a16:creationId xmlns:a16="http://schemas.microsoft.com/office/drawing/2014/main" id="{345E2667-1E0D-8C63-0892-088B99B98FA7}"/>
              </a:ext>
            </a:extLst>
          </p:cNvPr>
          <p:cNvSpPr txBox="1"/>
          <p:nvPr/>
        </p:nvSpPr>
        <p:spPr>
          <a:xfrm>
            <a:off x="10093932" y="6317523"/>
            <a:ext cx="5265159" cy="461665"/>
          </a:xfrm>
          <a:prstGeom prst="rect">
            <a:avLst/>
          </a:prstGeom>
          <a:noFill/>
        </p:spPr>
        <p:txBody>
          <a:bodyPr wrap="square" rtlCol="0">
            <a:spAutoFit/>
          </a:bodyPr>
          <a:lstStyle/>
          <a:p>
            <a:r>
              <a:rPr lang="en-IN" sz="2400" dirty="0">
                <a:solidFill>
                  <a:schemeClr val="bg1"/>
                </a:solidFill>
              </a:rPr>
              <a:t>Data Analysis</a:t>
            </a:r>
            <a:endParaRPr lang="en-IN" dirty="0">
              <a:solidFill>
                <a:schemeClr val="bg1"/>
              </a:solidFill>
            </a:endParaRPr>
          </a:p>
        </p:txBody>
      </p:sp>
      <p:sp>
        <p:nvSpPr>
          <p:cNvPr id="43" name="TextBox 42">
            <a:extLst>
              <a:ext uri="{FF2B5EF4-FFF2-40B4-BE49-F238E27FC236}">
                <a16:creationId xmlns:a16="http://schemas.microsoft.com/office/drawing/2014/main" id="{E92E5CF5-1D41-8EA6-30D1-6731A5FB5CC6}"/>
              </a:ext>
            </a:extLst>
          </p:cNvPr>
          <p:cNvSpPr txBox="1"/>
          <p:nvPr/>
        </p:nvSpPr>
        <p:spPr>
          <a:xfrm>
            <a:off x="11578642" y="8130871"/>
            <a:ext cx="5265159" cy="461665"/>
          </a:xfrm>
          <a:prstGeom prst="rect">
            <a:avLst/>
          </a:prstGeom>
          <a:noFill/>
        </p:spPr>
        <p:txBody>
          <a:bodyPr wrap="square" rtlCol="0">
            <a:spAutoFit/>
          </a:bodyPr>
          <a:lstStyle/>
          <a:p>
            <a:r>
              <a:rPr lang="en-IN" sz="2400" dirty="0">
                <a:solidFill>
                  <a:schemeClr val="bg1"/>
                </a:solidFill>
              </a:rPr>
              <a:t>Uncover</a:t>
            </a:r>
            <a:r>
              <a:rPr lang="en-IN" dirty="0">
                <a:solidFill>
                  <a:schemeClr val="bg1"/>
                </a:solidFill>
              </a:rPr>
              <a:t> </a:t>
            </a:r>
            <a:r>
              <a:rPr lang="en-IN" sz="2400" dirty="0">
                <a:solidFill>
                  <a:schemeClr val="bg1"/>
                </a:solidFill>
              </a:rPr>
              <a:t>Insights</a:t>
            </a:r>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2051942"/>
            <a:ext cx="2972219" cy="881758"/>
          </a:xfrm>
          <a:prstGeom prst="rect">
            <a:avLst/>
          </a:prstGeom>
        </p:spPr>
      </p:pic>
      <p:sp>
        <p:nvSpPr>
          <p:cNvPr id="3" name="TextBox 3"/>
          <p:cNvSpPr txBox="1"/>
          <p:nvPr/>
        </p:nvSpPr>
        <p:spPr>
          <a:xfrm>
            <a:off x="909274" y="400222"/>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Impact" panose="020B0806030902050204" pitchFamily="34" charset="0"/>
              </a:rPr>
              <a:t>Insights</a:t>
            </a:r>
          </a:p>
        </p:txBody>
      </p:sp>
      <p:grpSp>
        <p:nvGrpSpPr>
          <p:cNvPr id="4" name="Group 4"/>
          <p:cNvGrpSpPr/>
          <p:nvPr/>
        </p:nvGrpSpPr>
        <p:grpSpPr>
          <a:xfrm>
            <a:off x="498062" y="86487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2095500"/>
            <a:ext cx="2972219" cy="881758"/>
          </a:xfrm>
          <a:prstGeom prst="rect">
            <a:avLst/>
          </a:prstGeom>
        </p:spPr>
      </p:pic>
      <p:pic>
        <p:nvPicPr>
          <p:cNvPr id="15" name="Picture 14">
            <a:extLst>
              <a:ext uri="{FF2B5EF4-FFF2-40B4-BE49-F238E27FC236}">
                <a16:creationId xmlns:a16="http://schemas.microsoft.com/office/drawing/2014/main" id="{D12D5FCF-94D4-FB52-2EA1-FDB54C7C73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3418609"/>
            <a:ext cx="8406991" cy="4087091"/>
          </a:xfrm>
          <a:prstGeom prst="rect">
            <a:avLst/>
          </a:prstGeom>
        </p:spPr>
      </p:pic>
      <p:sp>
        <p:nvSpPr>
          <p:cNvPr id="16" name="TextBox 15">
            <a:extLst>
              <a:ext uri="{FF2B5EF4-FFF2-40B4-BE49-F238E27FC236}">
                <a16:creationId xmlns:a16="http://schemas.microsoft.com/office/drawing/2014/main" id="{9880E1FB-B8E2-355A-316B-E57EB3BF99D2}"/>
              </a:ext>
            </a:extLst>
          </p:cNvPr>
          <p:cNvSpPr txBox="1"/>
          <p:nvPr/>
        </p:nvSpPr>
        <p:spPr>
          <a:xfrm>
            <a:off x="9500011" y="3771900"/>
            <a:ext cx="8178391" cy="461665"/>
          </a:xfrm>
          <a:prstGeom prst="rect">
            <a:avLst/>
          </a:prstGeom>
          <a:noFill/>
        </p:spPr>
        <p:txBody>
          <a:bodyPr wrap="square" rtlCol="0">
            <a:spAutoFit/>
          </a:bodyPr>
          <a:lstStyle/>
          <a:p>
            <a:r>
              <a:rPr lang="en-US" sz="2400" dirty="0"/>
              <a:t>"The month with the most posts is 'May' with 86293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927696" y="1641564"/>
            <a:ext cx="2972219" cy="881758"/>
          </a:xfrm>
          <a:prstGeom prst="rect">
            <a:avLst/>
          </a:prstGeom>
        </p:spPr>
      </p:pic>
      <p:sp>
        <p:nvSpPr>
          <p:cNvPr id="3" name="TextBox 3"/>
          <p:cNvSpPr txBox="1"/>
          <p:nvPr/>
        </p:nvSpPr>
        <p:spPr>
          <a:xfrm>
            <a:off x="615160" y="410458"/>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Impact" panose="020B080603090205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84523" y="342900"/>
            <a:ext cx="2972219" cy="881758"/>
          </a:xfrm>
          <a:prstGeom prst="rect">
            <a:avLst/>
          </a:prstGeom>
        </p:spPr>
      </p:pic>
      <p:pic>
        <p:nvPicPr>
          <p:cNvPr id="18" name="Picture 17">
            <a:extLst>
              <a:ext uri="{FF2B5EF4-FFF2-40B4-BE49-F238E27FC236}">
                <a16:creationId xmlns:a16="http://schemas.microsoft.com/office/drawing/2014/main" id="{98F2C848-F2E3-C3E3-E8D2-A829F61FE7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00" y="1257300"/>
            <a:ext cx="8795618" cy="3884359"/>
          </a:xfrm>
          <a:prstGeom prst="rect">
            <a:avLst/>
          </a:prstGeom>
        </p:spPr>
      </p:pic>
      <p:pic>
        <p:nvPicPr>
          <p:cNvPr id="14" name="Picture 13">
            <a:extLst>
              <a:ext uri="{FF2B5EF4-FFF2-40B4-BE49-F238E27FC236}">
                <a16:creationId xmlns:a16="http://schemas.microsoft.com/office/drawing/2014/main" id="{25FDDF93-9AB9-1B4A-AAA4-B4DEA21C72DB}"/>
              </a:ext>
            </a:extLst>
          </p:cNvPr>
          <p:cNvPicPr>
            <a:picLocks noChangeAspect="1"/>
          </p:cNvPicPr>
          <p:nvPr/>
        </p:nvPicPr>
        <p:blipFill>
          <a:blip r:embed="rId8"/>
          <a:stretch>
            <a:fillRect/>
          </a:stretch>
        </p:blipFill>
        <p:spPr>
          <a:xfrm>
            <a:off x="302096" y="3348670"/>
            <a:ext cx="12343914" cy="5257179"/>
          </a:xfrm>
          <a:prstGeom prst="rect">
            <a:avLst/>
          </a:prstGeom>
        </p:spPr>
      </p:pic>
      <p:sp>
        <p:nvSpPr>
          <p:cNvPr id="15" name="TextBox 14">
            <a:extLst>
              <a:ext uri="{FF2B5EF4-FFF2-40B4-BE49-F238E27FC236}">
                <a16:creationId xmlns:a16="http://schemas.microsoft.com/office/drawing/2014/main" id="{1A3E4A4B-2CF7-88F3-EFAB-E11C42D0F0DE}"/>
              </a:ext>
            </a:extLst>
          </p:cNvPr>
          <p:cNvSpPr txBox="1"/>
          <p:nvPr/>
        </p:nvSpPr>
        <p:spPr>
          <a:xfrm>
            <a:off x="13062818" y="5448300"/>
            <a:ext cx="5029200" cy="830997"/>
          </a:xfrm>
          <a:prstGeom prst="rect">
            <a:avLst/>
          </a:prstGeom>
          <a:noFill/>
        </p:spPr>
        <p:txBody>
          <a:bodyPr wrap="square" rtlCol="0">
            <a:spAutoFit/>
          </a:bodyPr>
          <a:lstStyle/>
          <a:p>
            <a:r>
              <a:rPr lang="en-US" sz="2400" dirty="0"/>
              <a:t>"The most popular category is 'Animals' with 1897 reactions."</a:t>
            </a:r>
            <a:endParaRPr lang="en-IN" sz="2400" dirty="0"/>
          </a:p>
        </p:txBody>
      </p:sp>
    </p:spTree>
    <p:extLst>
      <p:ext uri="{BB962C8B-B14F-4D97-AF65-F5344CB8AC3E}">
        <p14:creationId xmlns:p14="http://schemas.microsoft.com/office/powerpoint/2010/main" val="311214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927696" y="1641564"/>
            <a:ext cx="2972219" cy="881758"/>
          </a:xfrm>
          <a:prstGeom prst="rect">
            <a:avLst/>
          </a:prstGeom>
        </p:spPr>
      </p:pic>
      <p:sp>
        <p:nvSpPr>
          <p:cNvPr id="3" name="TextBox 3"/>
          <p:cNvSpPr txBox="1"/>
          <p:nvPr/>
        </p:nvSpPr>
        <p:spPr>
          <a:xfrm>
            <a:off x="615160" y="410458"/>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Impact" panose="020B080603090205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84523" y="342900"/>
            <a:ext cx="2972219" cy="881758"/>
          </a:xfrm>
          <a:prstGeom prst="rect">
            <a:avLst/>
          </a:prstGeom>
        </p:spPr>
      </p:pic>
      <p:pic>
        <p:nvPicPr>
          <p:cNvPr id="19" name="Picture 18">
            <a:extLst>
              <a:ext uri="{FF2B5EF4-FFF2-40B4-BE49-F238E27FC236}">
                <a16:creationId xmlns:a16="http://schemas.microsoft.com/office/drawing/2014/main" id="{D9FC40F5-BE51-509E-CE66-60486EB97A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4502" y="1141852"/>
            <a:ext cx="8897592" cy="3858163"/>
          </a:xfrm>
          <a:prstGeom prst="rect">
            <a:avLst/>
          </a:prstGeom>
        </p:spPr>
      </p:pic>
      <p:pic>
        <p:nvPicPr>
          <p:cNvPr id="16" name="Picture 15">
            <a:extLst>
              <a:ext uri="{FF2B5EF4-FFF2-40B4-BE49-F238E27FC236}">
                <a16:creationId xmlns:a16="http://schemas.microsoft.com/office/drawing/2014/main" id="{6E718F7D-CB1F-4A3E-AED3-A72BE0AC5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197" y="3170812"/>
            <a:ext cx="11602803" cy="5830851"/>
          </a:xfrm>
          <a:prstGeom prst="rect">
            <a:avLst/>
          </a:prstGeom>
        </p:spPr>
      </p:pic>
    </p:spTree>
    <p:extLst>
      <p:ext uri="{BB962C8B-B14F-4D97-AF65-F5344CB8AC3E}">
        <p14:creationId xmlns:p14="http://schemas.microsoft.com/office/powerpoint/2010/main" val="275177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315</Words>
  <Application>Microsoft Office PowerPoint</Application>
  <PresentationFormat>Custom</PresentationFormat>
  <Paragraphs>76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Impact</vt:lpstr>
      <vt:lpstr>Arial</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Ramkuvar prajapati</cp:lastModifiedBy>
  <cp:revision>11</cp:revision>
  <dcterms:created xsi:type="dcterms:W3CDTF">2006-08-16T00:00:00Z</dcterms:created>
  <dcterms:modified xsi:type="dcterms:W3CDTF">2024-08-02T11:13:40Z</dcterms:modified>
  <dc:identifier>DAEhDyfaYKE</dc:identifier>
</cp:coreProperties>
</file>