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C237-F13A-400F-BB2A-91637EA4FF0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DAB1-874D-4167-A0F9-0155B152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1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DAB1-874D-4167-A0F9-0155B152BD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DAB1-874D-4167-A0F9-0155B152BD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9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F14820-ABD8-4787-90EE-B9741BB34E01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7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FF68-C85E-4B24-B6AB-982CB5CEB36F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1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D63-0DA8-4FCC-ACF3-FBE7A886FC49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4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E9F1-77D1-4097-A538-57AD451EDAA8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102F-82FF-46D8-9EA3-125FA4D2FF67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4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88A-55EC-4F8C-968B-9A8C13C66399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0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D13-777B-4CA6-8647-1806F96811A9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5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97CF-D233-4EC8-89C5-D644BCBCA0C8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2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166B-6E91-44C9-8763-774645828436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3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8DB4-4FFF-4272-A0FF-D21E2B02AAEF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2FA-D758-4893-894A-65E6DED0143B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318D-7A6C-449D-B13A-03E3045C4B77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FB0-A3CD-4B81-95BB-6CB707148251}" type="datetime1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A6F-9EF8-4E75-AB89-3A4BBB9EACD0}" type="datetime1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30-9C9A-41F6-A727-BF211461F9F2}" type="datetime1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A14-3C75-4396-9745-AAB624D8BD11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1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3EC3-3D46-403F-A559-07CB09AEFA4B}" type="datetime1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092956-CD48-4165-A84A-38FF82E72424}" type="datetime1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DE79B-B157-4DE8-90FA-0FFD1EC7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12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curity/what-is-cybersecurity.html" TargetMode="External"/><Relationship Id="rId7" Type="http://schemas.openxmlformats.org/officeDocument/2006/relationships/hyperlink" Target="http://www.google.com/search?source=univ&amp;tbm=isch&amp;q=cyber%2Bsecurity%2Bimages" TargetMode="External"/><Relationship Id="rId2" Type="http://schemas.openxmlformats.org/officeDocument/2006/relationships/hyperlink" Target="http://www.kaspersky.co.in/resource-center/definitions/what-is-cyber-secu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-standard.com/article/finance/maharashtra-tops-in-atm-frauds-" TargetMode="External"/><Relationship Id="rId5" Type="http://schemas.openxmlformats.org/officeDocument/2006/relationships/hyperlink" Target="http://www.bajajfinserv.in/what-is-atm-fraud-and-types-of-atm-fraud" TargetMode="External"/><Relationship Id="rId4" Type="http://schemas.openxmlformats.org/officeDocument/2006/relationships/hyperlink" Target="http://www.axisbank.com/bank-smart/safe-banking/precautions-for-online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523" y="1447799"/>
            <a:ext cx="8825658" cy="3329581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/>
                <a:cs typeface="Times New Roman"/>
              </a:rPr>
              <a:t>Cyber Security </a:t>
            </a:r>
            <a:br>
              <a:rPr lang="en-IN" dirty="0" smtClean="0">
                <a:solidFill>
                  <a:srgbClr val="FFFF00"/>
                </a:solidFill>
                <a:latin typeface="Times New Roman"/>
                <a:cs typeface="Times New Roman"/>
              </a:rPr>
            </a:br>
            <a:r>
              <a:rPr lang="en-IN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IN" spc="-35" dirty="0" smtClean="0">
                <a:solidFill>
                  <a:srgbClr val="FFFF00"/>
                </a:solidFill>
                <a:latin typeface="Times New Roman"/>
                <a:cs typeface="Times New Roman"/>
              </a:rPr>
              <a:t>Terminology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31140" y="349961"/>
            <a:ext cx="1892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10</a:t>
            </a:fld>
            <a:endParaRPr lang="en-IN"/>
          </a:p>
        </p:txBody>
      </p:sp>
      <p:sp>
        <p:nvSpPr>
          <p:cNvPr id="7" name="object 3"/>
          <p:cNvSpPr txBox="1"/>
          <p:nvPr/>
        </p:nvSpPr>
        <p:spPr>
          <a:xfrm>
            <a:off x="1108964" y="1047191"/>
            <a:ext cx="8684260" cy="5055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3000" spc="260" dirty="0">
                <a:solidFill>
                  <a:srgbClr val="FF0000"/>
                </a:solidFill>
                <a:latin typeface="Times New Roman"/>
                <a:cs typeface="Times New Roman"/>
              </a:rPr>
              <a:t>Disaster </a:t>
            </a:r>
            <a:r>
              <a:rPr sz="3000" spc="305" dirty="0">
                <a:solidFill>
                  <a:srgbClr val="FF0000"/>
                </a:solidFill>
                <a:latin typeface="Times New Roman"/>
                <a:cs typeface="Times New Roman"/>
              </a:rPr>
              <a:t>recovery </a:t>
            </a:r>
            <a:r>
              <a:rPr sz="3000" spc="24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3000" spc="275" dirty="0">
                <a:solidFill>
                  <a:srgbClr val="FF0000"/>
                </a:solidFill>
                <a:latin typeface="Times New Roman"/>
                <a:cs typeface="Times New Roman"/>
              </a:rPr>
              <a:t>business</a:t>
            </a:r>
            <a:r>
              <a:rPr sz="3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195" dirty="0">
                <a:solidFill>
                  <a:srgbClr val="FF0000"/>
                </a:solidFill>
                <a:latin typeface="Times New Roman"/>
                <a:cs typeface="Times New Roman"/>
              </a:rPr>
              <a:t>continuity:</a:t>
            </a:r>
            <a:endParaRPr sz="30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69900" algn="l"/>
              </a:tabLst>
            </a:pPr>
            <a:r>
              <a:rPr sz="3000" spc="110" dirty="0">
                <a:latin typeface="Times New Roman"/>
                <a:cs typeface="Times New Roman"/>
              </a:rPr>
              <a:t>It </a:t>
            </a:r>
            <a:r>
              <a:rPr sz="3000" spc="220" dirty="0">
                <a:latin typeface="Times New Roman"/>
                <a:cs typeface="Times New Roman"/>
              </a:rPr>
              <a:t>define </a:t>
            </a:r>
            <a:r>
              <a:rPr sz="3000" spc="240" dirty="0">
                <a:latin typeface="Times New Roman"/>
                <a:cs typeface="Times New Roman"/>
              </a:rPr>
              <a:t>how </a:t>
            </a:r>
            <a:r>
              <a:rPr sz="3000" spc="250" dirty="0">
                <a:latin typeface="Times New Roman"/>
                <a:cs typeface="Times New Roman"/>
              </a:rPr>
              <a:t>an </a:t>
            </a:r>
            <a:r>
              <a:rPr sz="3000" spc="210" dirty="0">
                <a:latin typeface="Times New Roman"/>
                <a:cs typeface="Times New Roman"/>
              </a:rPr>
              <a:t>organization </a:t>
            </a:r>
            <a:r>
              <a:rPr sz="3000" spc="300" dirty="0">
                <a:latin typeface="Times New Roman"/>
                <a:cs typeface="Times New Roman"/>
              </a:rPr>
              <a:t>responds </a:t>
            </a:r>
            <a:r>
              <a:rPr sz="3000" spc="245" dirty="0">
                <a:latin typeface="Times New Roman"/>
                <a:cs typeface="Times New Roman"/>
              </a:rPr>
              <a:t>to </a:t>
            </a:r>
            <a:r>
              <a:rPr sz="3000" spc="295" dirty="0">
                <a:latin typeface="Times New Roman"/>
                <a:cs typeface="Times New Roman"/>
              </a:rPr>
              <a:t>a  </a:t>
            </a:r>
            <a:r>
              <a:rPr sz="3000" spc="320" dirty="0">
                <a:latin typeface="Times New Roman"/>
                <a:cs typeface="Times New Roman"/>
              </a:rPr>
              <a:t>cyber-security </a:t>
            </a:r>
            <a:r>
              <a:rPr sz="3000" spc="200" dirty="0">
                <a:latin typeface="Times New Roman"/>
                <a:cs typeface="Times New Roman"/>
              </a:rPr>
              <a:t>incident </a:t>
            </a:r>
            <a:r>
              <a:rPr sz="3000" spc="280" dirty="0">
                <a:latin typeface="Times New Roman"/>
                <a:cs typeface="Times New Roman"/>
              </a:rPr>
              <a:t>or </a:t>
            </a:r>
            <a:r>
              <a:rPr sz="3000" spc="254" dirty="0">
                <a:latin typeface="Times New Roman"/>
                <a:cs typeface="Times New Roman"/>
              </a:rPr>
              <a:t>any </a:t>
            </a:r>
            <a:r>
              <a:rPr sz="3000" spc="285" dirty="0">
                <a:latin typeface="Times New Roman"/>
                <a:cs typeface="Times New Roman"/>
              </a:rPr>
              <a:t>other event  </a:t>
            </a:r>
            <a:r>
              <a:rPr sz="3000" spc="250" dirty="0">
                <a:latin typeface="Times New Roman"/>
                <a:cs typeface="Times New Roman"/>
              </a:rPr>
              <a:t>that </a:t>
            </a:r>
            <a:r>
              <a:rPr sz="3000" spc="325" dirty="0">
                <a:latin typeface="Times New Roman"/>
                <a:cs typeface="Times New Roman"/>
              </a:rPr>
              <a:t>causes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65" dirty="0">
                <a:latin typeface="Times New Roman"/>
                <a:cs typeface="Times New Roman"/>
              </a:rPr>
              <a:t>loss </a:t>
            </a:r>
            <a:r>
              <a:rPr sz="3000" spc="170" dirty="0">
                <a:latin typeface="Times New Roman"/>
                <a:cs typeface="Times New Roman"/>
              </a:rPr>
              <a:t>of </a:t>
            </a:r>
            <a:r>
              <a:rPr sz="3000" spc="260" dirty="0">
                <a:latin typeface="Times New Roman"/>
                <a:cs typeface="Times New Roman"/>
              </a:rPr>
              <a:t>operations </a:t>
            </a:r>
            <a:r>
              <a:rPr sz="3000" spc="280" dirty="0">
                <a:latin typeface="Times New Roman"/>
                <a:cs typeface="Times New Roman"/>
              </a:rPr>
              <a:t>or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spc="235" dirty="0">
                <a:latin typeface="Times New Roman"/>
                <a:cs typeface="Times New Roman"/>
              </a:rPr>
              <a:t>data.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3000" spc="345" dirty="0">
                <a:solidFill>
                  <a:srgbClr val="FF0000"/>
                </a:solidFill>
                <a:latin typeface="Times New Roman"/>
                <a:cs typeface="Times New Roman"/>
              </a:rPr>
              <a:t>End-user</a:t>
            </a:r>
            <a:r>
              <a:rPr sz="3000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0000"/>
                </a:solidFill>
                <a:latin typeface="Times New Roman"/>
                <a:cs typeface="Times New Roman"/>
              </a:rPr>
              <a:t>education:</a:t>
            </a:r>
            <a:endParaRPr sz="30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69900" algn="l"/>
              </a:tabLst>
            </a:pPr>
            <a:r>
              <a:rPr sz="3000" spc="300" dirty="0">
                <a:latin typeface="Times New Roman"/>
                <a:cs typeface="Times New Roman"/>
              </a:rPr>
              <a:t>Addresses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70" dirty="0">
                <a:latin typeface="Times New Roman"/>
                <a:cs typeface="Times New Roman"/>
              </a:rPr>
              <a:t>most </a:t>
            </a:r>
            <a:r>
              <a:rPr sz="3000" spc="235" dirty="0">
                <a:latin typeface="Times New Roman"/>
                <a:cs typeface="Times New Roman"/>
              </a:rPr>
              <a:t>unpredictable </a:t>
            </a:r>
            <a:r>
              <a:rPr sz="3000" spc="390" dirty="0">
                <a:latin typeface="Times New Roman"/>
                <a:cs typeface="Times New Roman"/>
              </a:rPr>
              <a:t>cyber-  </a:t>
            </a:r>
            <a:r>
              <a:rPr sz="3000" spc="265" dirty="0">
                <a:latin typeface="Times New Roman"/>
                <a:cs typeface="Times New Roman"/>
              </a:rPr>
              <a:t>security</a:t>
            </a:r>
            <a:r>
              <a:rPr sz="3000" spc="210" dirty="0">
                <a:latin typeface="Times New Roman"/>
                <a:cs typeface="Times New Roman"/>
              </a:rPr>
              <a:t> </a:t>
            </a:r>
            <a:r>
              <a:rPr sz="3000" spc="229" dirty="0">
                <a:latin typeface="Times New Roman"/>
                <a:cs typeface="Times New Roman"/>
              </a:rPr>
              <a:t>factor.</a:t>
            </a:r>
            <a:endParaRPr sz="3000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69900" algn="l"/>
              </a:tabLst>
            </a:pPr>
            <a:r>
              <a:rPr sz="3000" spc="250" dirty="0">
                <a:latin typeface="Times New Roman"/>
                <a:cs typeface="Times New Roman"/>
              </a:rPr>
              <a:t>Recommended </a:t>
            </a:r>
            <a:r>
              <a:rPr sz="3000" spc="235" dirty="0">
                <a:latin typeface="Times New Roman"/>
                <a:cs typeface="Times New Roman"/>
              </a:rPr>
              <a:t>to </a:t>
            </a:r>
            <a:r>
              <a:rPr sz="3000" spc="280" dirty="0">
                <a:latin typeface="Times New Roman"/>
                <a:cs typeface="Times New Roman"/>
              </a:rPr>
              <a:t>delete </a:t>
            </a:r>
            <a:r>
              <a:rPr sz="3000" spc="240" dirty="0">
                <a:latin typeface="Times New Roman"/>
                <a:cs typeface="Times New Roman"/>
              </a:rPr>
              <a:t>suspicious </a:t>
            </a:r>
            <a:r>
              <a:rPr sz="3000" spc="190" dirty="0">
                <a:latin typeface="Times New Roman"/>
                <a:cs typeface="Times New Roman"/>
              </a:rPr>
              <a:t>email  </a:t>
            </a:r>
            <a:r>
              <a:rPr sz="3000" spc="260" dirty="0">
                <a:latin typeface="Times New Roman"/>
                <a:cs typeface="Times New Roman"/>
              </a:rPr>
              <a:t>attachments, </a:t>
            </a:r>
            <a:r>
              <a:rPr sz="3000" spc="229" dirty="0">
                <a:latin typeface="Times New Roman"/>
                <a:cs typeface="Times New Roman"/>
              </a:rPr>
              <a:t>not </a:t>
            </a:r>
            <a:r>
              <a:rPr sz="3000" spc="175" dirty="0">
                <a:latin typeface="Times New Roman"/>
                <a:cs typeface="Times New Roman"/>
              </a:rPr>
              <a:t>plug </a:t>
            </a:r>
            <a:r>
              <a:rPr sz="3000" spc="114" dirty="0">
                <a:latin typeface="Times New Roman"/>
                <a:cs typeface="Times New Roman"/>
              </a:rPr>
              <a:t>in </a:t>
            </a:r>
            <a:r>
              <a:rPr sz="3000" spc="185" dirty="0">
                <a:latin typeface="Times New Roman"/>
                <a:cs typeface="Times New Roman"/>
              </a:rPr>
              <a:t>unidentified </a:t>
            </a:r>
            <a:r>
              <a:rPr sz="3000" spc="155" dirty="0">
                <a:latin typeface="Times New Roman"/>
                <a:cs typeface="Times New Roman"/>
              </a:rPr>
              <a:t>USB  </a:t>
            </a:r>
            <a:r>
              <a:rPr sz="3000" spc="240" dirty="0">
                <a:latin typeface="Times New Roman"/>
                <a:cs typeface="Times New Roman"/>
              </a:rPr>
              <a:t>drives, </a:t>
            </a:r>
            <a:r>
              <a:rPr sz="3000" spc="245" dirty="0">
                <a:latin typeface="Times New Roman"/>
                <a:cs typeface="Times New Roman"/>
              </a:rPr>
              <a:t>and</a:t>
            </a:r>
            <a:r>
              <a:rPr sz="3000" spc="225" dirty="0">
                <a:latin typeface="Times New Roman"/>
                <a:cs typeface="Times New Roman"/>
              </a:rPr>
              <a:t> </a:t>
            </a:r>
            <a:r>
              <a:rPr sz="3000" spc="240" dirty="0">
                <a:latin typeface="Times New Roman"/>
                <a:cs typeface="Times New Roman"/>
              </a:rPr>
              <a:t>various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80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31140" y="-223881"/>
            <a:ext cx="787427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/>
              <a:t/>
            </a:r>
            <a:br>
              <a:rPr lang="en-US" sz="4000" spc="-5" dirty="0"/>
            </a:br>
            <a:r>
              <a:rPr sz="4000" spc="-5" dirty="0" smtClean="0"/>
              <a:t>Importance </a:t>
            </a:r>
            <a:r>
              <a:rPr sz="4000" spc="-5" dirty="0"/>
              <a:t>of</a:t>
            </a:r>
            <a:r>
              <a:rPr sz="4000" spc="-30" dirty="0"/>
              <a:t> </a:t>
            </a:r>
            <a:r>
              <a:rPr sz="4000" spc="-10" dirty="0"/>
              <a:t>cyber-security</a:t>
            </a:r>
            <a:endParaRPr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11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960120" y="1794224"/>
            <a:ext cx="10323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 individual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level, 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cyber-security attack can result in everything from identity theft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extortion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attempts, to the loss of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like family phots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one relies 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like power plants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hospitals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financial service companies</a:t>
            </a:r>
          </a:p>
        </p:txBody>
      </p:sp>
    </p:spTree>
    <p:extLst>
      <p:ext uri="{BB962C8B-B14F-4D97-AF65-F5344CB8AC3E}">
        <p14:creationId xmlns:p14="http://schemas.microsoft.com/office/powerpoint/2010/main" val="21613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65176" y="363727"/>
            <a:ext cx="752551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Types </a:t>
            </a:r>
            <a:r>
              <a:rPr sz="4000" spc="-5" dirty="0"/>
              <a:t>of </a:t>
            </a:r>
            <a:r>
              <a:rPr sz="4000" spc="-10" dirty="0"/>
              <a:t>cyber-security</a:t>
            </a:r>
            <a:r>
              <a:rPr sz="4000" dirty="0"/>
              <a:t> </a:t>
            </a:r>
            <a:r>
              <a:rPr sz="4000" spc="-5" dirty="0"/>
              <a:t>threats</a:t>
            </a:r>
            <a:endParaRPr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12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972010" y="3115791"/>
            <a:ext cx="8967518" cy="293118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7620" algn="just">
              <a:lnSpc>
                <a:spcPct val="80000"/>
              </a:lnSpc>
              <a:spcBef>
                <a:spcPts val="765"/>
              </a:spcBef>
            </a:pPr>
            <a:r>
              <a:rPr sz="2800" spc="320" dirty="0">
                <a:latin typeface="Times New Roman"/>
                <a:cs typeface="Times New Roman"/>
              </a:rPr>
              <a:t>The </a:t>
            </a:r>
            <a:r>
              <a:rPr sz="2800" spc="275" dirty="0">
                <a:latin typeface="Times New Roman"/>
                <a:cs typeface="Times New Roman"/>
              </a:rPr>
              <a:t>threats </a:t>
            </a:r>
            <a:r>
              <a:rPr sz="2800" spc="260" dirty="0">
                <a:latin typeface="Times New Roman"/>
                <a:cs typeface="Times New Roman"/>
              </a:rPr>
              <a:t>countered </a:t>
            </a:r>
            <a:r>
              <a:rPr sz="2800" spc="220" dirty="0">
                <a:latin typeface="Times New Roman"/>
                <a:cs typeface="Times New Roman"/>
              </a:rPr>
              <a:t>by </a:t>
            </a:r>
            <a:r>
              <a:rPr sz="2800" spc="295" dirty="0">
                <a:latin typeface="Times New Roman"/>
                <a:cs typeface="Times New Roman"/>
              </a:rPr>
              <a:t>cyber-security </a:t>
            </a:r>
            <a:r>
              <a:rPr sz="2800" spc="310" dirty="0">
                <a:latin typeface="Times New Roman"/>
                <a:cs typeface="Times New Roman"/>
              </a:rPr>
              <a:t>are  </a:t>
            </a:r>
            <a:r>
              <a:rPr sz="2800" spc="265" dirty="0">
                <a:latin typeface="Times New Roman"/>
                <a:cs typeface="Times New Roman"/>
              </a:rPr>
              <a:t>three-fold: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235" dirty="0">
                <a:solidFill>
                  <a:srgbClr val="FF0000"/>
                </a:solidFill>
                <a:latin typeface="Times New Roman"/>
                <a:cs typeface="Times New Roman"/>
              </a:rPr>
              <a:t>Cybercrime </a:t>
            </a:r>
            <a:r>
              <a:rPr sz="2400" spc="204" dirty="0">
                <a:latin typeface="Times New Roman"/>
                <a:cs typeface="Times New Roman"/>
              </a:rPr>
              <a:t>includes single </a:t>
            </a:r>
            <a:r>
              <a:rPr sz="2400" spc="260" dirty="0">
                <a:latin typeface="Times New Roman"/>
                <a:cs typeface="Times New Roman"/>
              </a:rPr>
              <a:t>or </a:t>
            </a:r>
            <a:r>
              <a:rPr sz="2400" spc="250" dirty="0">
                <a:latin typeface="Times New Roman"/>
                <a:cs typeface="Times New Roman"/>
              </a:rPr>
              <a:t>groups </a:t>
            </a:r>
            <a:r>
              <a:rPr sz="2400" spc="229" dirty="0">
                <a:latin typeface="Times New Roman"/>
                <a:cs typeface="Times New Roman"/>
              </a:rPr>
              <a:t>targeting  </a:t>
            </a:r>
            <a:r>
              <a:rPr sz="2400" spc="300" dirty="0">
                <a:latin typeface="Times New Roman"/>
                <a:cs typeface="Times New Roman"/>
              </a:rPr>
              <a:t>systems </a:t>
            </a:r>
            <a:r>
              <a:rPr sz="2400" spc="200" dirty="0">
                <a:latin typeface="Times New Roman"/>
                <a:cs typeface="Times New Roman"/>
              </a:rPr>
              <a:t>for </a:t>
            </a:r>
            <a:r>
              <a:rPr sz="2400" spc="150" dirty="0">
                <a:latin typeface="Times New Roman"/>
                <a:cs typeface="Times New Roman"/>
              </a:rPr>
              <a:t>financial </a:t>
            </a:r>
            <a:r>
              <a:rPr sz="2400" spc="180" dirty="0">
                <a:latin typeface="Times New Roman"/>
                <a:cs typeface="Times New Roman"/>
              </a:rPr>
              <a:t>gain </a:t>
            </a:r>
            <a:r>
              <a:rPr sz="2400" spc="260" dirty="0">
                <a:latin typeface="Times New Roman"/>
                <a:cs typeface="Times New Roman"/>
              </a:rPr>
              <a:t>or </a:t>
            </a:r>
            <a:r>
              <a:rPr sz="2400" spc="225" dirty="0">
                <a:latin typeface="Times New Roman"/>
                <a:cs typeface="Times New Roman"/>
              </a:rPr>
              <a:t>to </a:t>
            </a:r>
            <a:r>
              <a:rPr sz="2400" spc="290" dirty="0">
                <a:latin typeface="Times New Roman"/>
                <a:cs typeface="Times New Roman"/>
              </a:rPr>
              <a:t>cause  </a:t>
            </a:r>
            <a:r>
              <a:rPr sz="2400" spc="185" dirty="0">
                <a:latin typeface="Times New Roman"/>
                <a:cs typeface="Times New Roman"/>
              </a:rPr>
              <a:t>disruption.</a:t>
            </a:r>
            <a:endParaRPr sz="2400" dirty="0"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2690"/>
              </a:lnSpc>
              <a:spcBef>
                <a:spcPts val="65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Cyber-attack </a:t>
            </a:r>
            <a:r>
              <a:rPr sz="2400" spc="220" dirty="0">
                <a:latin typeface="Times New Roman"/>
                <a:cs typeface="Times New Roman"/>
              </a:rPr>
              <a:t>often </a:t>
            </a:r>
            <a:r>
              <a:rPr sz="2400" spc="195" dirty="0">
                <a:latin typeface="Times New Roman"/>
                <a:cs typeface="Times New Roman"/>
              </a:rPr>
              <a:t>involves </a:t>
            </a:r>
            <a:r>
              <a:rPr sz="2400" spc="140" dirty="0">
                <a:latin typeface="Times New Roman"/>
                <a:cs typeface="Times New Roman"/>
              </a:rPr>
              <a:t>politically  </a:t>
            </a:r>
            <a:r>
              <a:rPr sz="2400" spc="215" dirty="0">
                <a:latin typeface="Times New Roman"/>
                <a:cs typeface="Times New Roman"/>
              </a:rPr>
              <a:t>motivated </a:t>
            </a:r>
            <a:r>
              <a:rPr sz="2400" spc="175" dirty="0">
                <a:latin typeface="Times New Roman"/>
                <a:cs typeface="Times New Roman"/>
              </a:rPr>
              <a:t>information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gathering.</a:t>
            </a:r>
            <a:endParaRPr sz="240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Cyber-terrorism </a:t>
            </a:r>
            <a:r>
              <a:rPr sz="2400" spc="190" dirty="0">
                <a:latin typeface="Times New Roman"/>
                <a:cs typeface="Times New Roman"/>
              </a:rPr>
              <a:t>is </a:t>
            </a:r>
            <a:r>
              <a:rPr sz="2400" spc="220" dirty="0">
                <a:latin typeface="Times New Roman"/>
                <a:cs typeface="Times New Roman"/>
              </a:rPr>
              <a:t>intended </a:t>
            </a:r>
            <a:r>
              <a:rPr sz="2400" spc="235" dirty="0">
                <a:latin typeface="Times New Roman"/>
                <a:cs typeface="Times New Roman"/>
              </a:rPr>
              <a:t>to </a:t>
            </a:r>
            <a:r>
              <a:rPr sz="2400" spc="225" dirty="0">
                <a:latin typeface="Times New Roman"/>
                <a:cs typeface="Times New Roman"/>
              </a:rPr>
              <a:t>undermine  </a:t>
            </a:r>
            <a:r>
              <a:rPr sz="2400" spc="220" dirty="0">
                <a:latin typeface="Times New Roman"/>
                <a:cs typeface="Times New Roman"/>
              </a:rPr>
              <a:t>electronic </a:t>
            </a:r>
            <a:r>
              <a:rPr sz="2400" spc="300" dirty="0">
                <a:latin typeface="Times New Roman"/>
                <a:cs typeface="Times New Roman"/>
              </a:rPr>
              <a:t>systems </a:t>
            </a:r>
            <a:r>
              <a:rPr sz="2400" spc="225" dirty="0">
                <a:latin typeface="Times New Roman"/>
                <a:cs typeface="Times New Roman"/>
              </a:rPr>
              <a:t>to </a:t>
            </a:r>
            <a:r>
              <a:rPr sz="2400" spc="290" dirty="0">
                <a:latin typeface="Times New Roman"/>
                <a:cs typeface="Times New Roman"/>
              </a:rPr>
              <a:t>cause </a:t>
            </a:r>
            <a:r>
              <a:rPr sz="2400" spc="190" dirty="0">
                <a:latin typeface="Times New Roman"/>
                <a:cs typeface="Times New Roman"/>
              </a:rPr>
              <a:t>panic </a:t>
            </a:r>
            <a:r>
              <a:rPr sz="2400" spc="260" dirty="0">
                <a:latin typeface="Times New Roman"/>
                <a:cs typeface="Times New Roman"/>
              </a:rPr>
              <a:t>or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fear.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641788" y="1257159"/>
            <a:ext cx="762796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-1453896" y="93929"/>
            <a:ext cx="503834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13</a:t>
            </a:fld>
            <a:endParaRPr lang="en-IN"/>
          </a:p>
        </p:txBody>
      </p:sp>
      <p:sp>
        <p:nvSpPr>
          <p:cNvPr id="8" name="object 6"/>
          <p:cNvSpPr/>
          <p:nvPr/>
        </p:nvSpPr>
        <p:spPr>
          <a:xfrm>
            <a:off x="6528816" y="2307336"/>
            <a:ext cx="3737244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65276" y="1221939"/>
            <a:ext cx="60304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common methods used to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threaten cyber-security: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attack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</a:t>
            </a:r>
          </a:p>
        </p:txBody>
      </p:sp>
    </p:spTree>
    <p:extLst>
      <p:ext uri="{BB962C8B-B14F-4D97-AF65-F5344CB8AC3E}">
        <p14:creationId xmlns:p14="http://schemas.microsoft.com/office/powerpoint/2010/main" val="7099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-1307591" y="359105"/>
            <a:ext cx="441655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969139" y="1701444"/>
            <a:ext cx="9848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Phishing's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practice of sending fraudulent emails that resemble emails from reputable sources.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steal sensitive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credit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numbers and login information.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most common type of cyber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attack. You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protect yourself through filters malicious emails</a:t>
            </a:r>
          </a:p>
        </p:txBody>
      </p:sp>
    </p:spTree>
    <p:extLst>
      <p:ext uri="{BB962C8B-B14F-4D97-AF65-F5344CB8AC3E}">
        <p14:creationId xmlns:p14="http://schemas.microsoft.com/office/powerpoint/2010/main" val="22229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-1545336" y="432257"/>
            <a:ext cx="38679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15</a:t>
            </a:fld>
            <a:endParaRPr lang="en-IN"/>
          </a:p>
        </p:txBody>
      </p:sp>
      <p:sp>
        <p:nvSpPr>
          <p:cNvPr id="6" name="object 3"/>
          <p:cNvSpPr/>
          <p:nvPr/>
        </p:nvSpPr>
        <p:spPr>
          <a:xfrm>
            <a:off x="1327788" y="1801342"/>
            <a:ext cx="7026231" cy="3864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-1572768" y="368249"/>
            <a:ext cx="5038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16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088136" y="1949672"/>
            <a:ext cx="9409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Ransomware</a:t>
            </a:r>
            <a:r>
              <a:rPr lang="en-IN" sz="2800" dirty="0"/>
              <a:t> is a type of malicious software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It is designed to extort money by blocking access to files or the computer system until the ransom is paid.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Paying the ransom does not guarantee that the files will be recovered or the system restored.</a:t>
            </a:r>
          </a:p>
        </p:txBody>
      </p:sp>
    </p:spTree>
    <p:extLst>
      <p:ext uri="{BB962C8B-B14F-4D97-AF65-F5344CB8AC3E}">
        <p14:creationId xmlns:p14="http://schemas.microsoft.com/office/powerpoint/2010/main" val="948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-1801368" y="349961"/>
            <a:ext cx="5760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17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569468" y="1340865"/>
            <a:ext cx="86836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229" dirty="0">
                <a:solidFill>
                  <a:srgbClr val="FF0000"/>
                </a:solidFill>
                <a:latin typeface="Times New Roman"/>
                <a:cs typeface="Times New Roman"/>
              </a:rPr>
              <a:t>Malware </a:t>
            </a:r>
            <a:r>
              <a:rPr sz="2800" spc="204" dirty="0">
                <a:latin typeface="Times New Roman"/>
                <a:cs typeface="Times New Roman"/>
              </a:rPr>
              <a:t>is </a:t>
            </a:r>
            <a:r>
              <a:rPr sz="2800" spc="290" dirty="0">
                <a:latin typeface="Times New Roman"/>
                <a:cs typeface="Times New Roman"/>
              </a:rPr>
              <a:t>a </a:t>
            </a:r>
            <a:r>
              <a:rPr sz="2800" spc="275" dirty="0">
                <a:latin typeface="Times New Roman"/>
                <a:cs typeface="Times New Roman"/>
              </a:rPr>
              <a:t>type </a:t>
            </a:r>
            <a:r>
              <a:rPr sz="2800" spc="170" dirty="0">
                <a:latin typeface="Times New Roman"/>
                <a:cs typeface="Times New Roman"/>
              </a:rPr>
              <a:t>of </a:t>
            </a:r>
            <a:r>
              <a:rPr sz="2800" spc="280" dirty="0">
                <a:latin typeface="Times New Roman"/>
                <a:cs typeface="Times New Roman"/>
              </a:rPr>
              <a:t>software </a:t>
            </a:r>
            <a:r>
              <a:rPr sz="2800" spc="260" dirty="0">
                <a:latin typeface="Times New Roman"/>
                <a:cs typeface="Times New Roman"/>
              </a:rPr>
              <a:t>designed </a:t>
            </a:r>
            <a:r>
              <a:rPr sz="2800" spc="245" dirty="0">
                <a:latin typeface="Times New Roman"/>
                <a:cs typeface="Times New Roman"/>
              </a:rPr>
              <a:t>to  </a:t>
            </a:r>
            <a:r>
              <a:rPr sz="2800" spc="195" dirty="0">
                <a:latin typeface="Times New Roman"/>
                <a:cs typeface="Times New Roman"/>
              </a:rPr>
              <a:t>gain </a:t>
            </a:r>
            <a:r>
              <a:rPr sz="2800" spc="225" dirty="0">
                <a:latin typeface="Times New Roman"/>
                <a:cs typeface="Times New Roman"/>
              </a:rPr>
              <a:t>unauthorized </a:t>
            </a:r>
            <a:r>
              <a:rPr sz="2800" spc="345" dirty="0">
                <a:latin typeface="Times New Roman"/>
                <a:cs typeface="Times New Roman"/>
              </a:rPr>
              <a:t>access</a:t>
            </a:r>
            <a:r>
              <a:rPr sz="2800" spc="144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or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315" dirty="0">
                <a:latin typeface="Times New Roman"/>
                <a:cs typeface="Times New Roman"/>
              </a:rPr>
              <a:t>cause  </a:t>
            </a:r>
            <a:r>
              <a:rPr sz="2800" spc="275" dirty="0">
                <a:latin typeface="Times New Roman"/>
                <a:cs typeface="Times New Roman"/>
              </a:rPr>
              <a:t>damage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290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computer.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3282696" y="2935287"/>
            <a:ext cx="5861304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65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-1655064" y="468833"/>
            <a:ext cx="81146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18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1209548" y="1459737"/>
            <a:ext cx="8683625" cy="407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185" dirty="0">
                <a:solidFill>
                  <a:srgbClr val="FF0000"/>
                </a:solidFill>
                <a:latin typeface="Times New Roman"/>
                <a:cs typeface="Times New Roman"/>
              </a:rPr>
              <a:t>Social </a:t>
            </a:r>
            <a:r>
              <a:rPr sz="2800" spc="240" dirty="0">
                <a:solidFill>
                  <a:srgbClr val="FF0000"/>
                </a:solidFill>
                <a:latin typeface="Times New Roman"/>
                <a:cs typeface="Times New Roman"/>
              </a:rPr>
              <a:t>engineering </a:t>
            </a:r>
            <a:r>
              <a:rPr sz="2800" spc="204" dirty="0">
                <a:latin typeface="Times New Roman"/>
                <a:cs typeface="Times New Roman"/>
              </a:rPr>
              <a:t>is </a:t>
            </a:r>
            <a:r>
              <a:rPr sz="2800" spc="290" dirty="0">
                <a:latin typeface="Times New Roman"/>
                <a:cs typeface="Times New Roman"/>
              </a:rPr>
              <a:t>a </a:t>
            </a:r>
            <a:r>
              <a:rPr sz="2800" spc="225" dirty="0">
                <a:latin typeface="Times New Roman"/>
                <a:cs typeface="Times New Roman"/>
              </a:rPr>
              <a:t>tactic </a:t>
            </a:r>
            <a:r>
              <a:rPr sz="2800" spc="250" dirty="0">
                <a:latin typeface="Times New Roman"/>
                <a:cs typeface="Times New Roman"/>
              </a:rPr>
              <a:t>that  </a:t>
            </a:r>
            <a:r>
              <a:rPr sz="2800" spc="290" dirty="0">
                <a:latin typeface="Times New Roman"/>
                <a:cs typeface="Times New Roman"/>
              </a:rPr>
              <a:t>adversaries </a:t>
            </a:r>
            <a:r>
              <a:rPr sz="2800" spc="325" dirty="0">
                <a:latin typeface="Times New Roman"/>
                <a:cs typeface="Times New Roman"/>
              </a:rPr>
              <a:t>use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215" dirty="0">
                <a:latin typeface="Times New Roman"/>
                <a:cs typeface="Times New Roman"/>
              </a:rPr>
              <a:t>trick </a:t>
            </a:r>
            <a:r>
              <a:rPr sz="2800" spc="235" dirty="0">
                <a:latin typeface="Times New Roman"/>
                <a:cs typeface="Times New Roman"/>
              </a:rPr>
              <a:t>you </a:t>
            </a:r>
            <a:r>
              <a:rPr sz="2800" spc="180" dirty="0">
                <a:latin typeface="Times New Roman"/>
                <a:cs typeface="Times New Roman"/>
              </a:rPr>
              <a:t>into </a:t>
            </a:r>
            <a:r>
              <a:rPr sz="2800" spc="235" dirty="0">
                <a:latin typeface="Times New Roman"/>
                <a:cs typeface="Times New Roman"/>
              </a:rPr>
              <a:t>revealing  </a:t>
            </a:r>
            <a:r>
              <a:rPr sz="2800" spc="254" dirty="0">
                <a:latin typeface="Times New Roman"/>
                <a:cs typeface="Times New Roman"/>
              </a:rPr>
              <a:t>sensitive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information.</a:t>
            </a:r>
            <a:endParaRPr sz="2800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325" dirty="0">
                <a:latin typeface="Times New Roman"/>
                <a:cs typeface="Times New Roman"/>
              </a:rPr>
              <a:t>They </a:t>
            </a:r>
            <a:r>
              <a:rPr sz="2800" spc="265" dirty="0">
                <a:latin typeface="Times New Roman"/>
                <a:cs typeface="Times New Roman"/>
              </a:rPr>
              <a:t>can </a:t>
            </a:r>
            <a:r>
              <a:rPr sz="2800" spc="180" dirty="0">
                <a:latin typeface="Times New Roman"/>
                <a:cs typeface="Times New Roman"/>
              </a:rPr>
              <a:t>solicit </a:t>
            </a:r>
            <a:r>
              <a:rPr sz="2800" spc="290" dirty="0">
                <a:latin typeface="Times New Roman"/>
                <a:cs typeface="Times New Roman"/>
              </a:rPr>
              <a:t>a </a:t>
            </a:r>
            <a:r>
              <a:rPr sz="2800" spc="265" dirty="0">
                <a:latin typeface="Times New Roman"/>
                <a:cs typeface="Times New Roman"/>
              </a:rPr>
              <a:t>monetary </a:t>
            </a:r>
            <a:r>
              <a:rPr sz="2800" spc="254" dirty="0">
                <a:latin typeface="Times New Roman"/>
                <a:cs typeface="Times New Roman"/>
              </a:rPr>
              <a:t>payment </a:t>
            </a:r>
            <a:r>
              <a:rPr sz="2800" spc="280" dirty="0">
                <a:latin typeface="Times New Roman"/>
                <a:cs typeface="Times New Roman"/>
              </a:rPr>
              <a:t>or </a:t>
            </a:r>
            <a:r>
              <a:rPr sz="2800" spc="195" dirty="0">
                <a:latin typeface="Times New Roman"/>
                <a:cs typeface="Times New Roman"/>
              </a:rPr>
              <a:t>gain  </a:t>
            </a:r>
            <a:r>
              <a:rPr sz="2800" spc="340" dirty="0">
                <a:latin typeface="Times New Roman"/>
                <a:cs typeface="Times New Roman"/>
              </a:rPr>
              <a:t>access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254" dirty="0">
                <a:latin typeface="Times New Roman"/>
                <a:cs typeface="Times New Roman"/>
              </a:rPr>
              <a:t>your </a:t>
            </a:r>
            <a:r>
              <a:rPr sz="2800" spc="190" dirty="0">
                <a:latin typeface="Times New Roman"/>
                <a:cs typeface="Times New Roman"/>
              </a:rPr>
              <a:t>confidential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data.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185" dirty="0">
                <a:latin typeface="Times New Roman"/>
                <a:cs typeface="Times New Roman"/>
              </a:rPr>
              <a:t>Social </a:t>
            </a:r>
            <a:r>
              <a:rPr sz="2800" spc="240" dirty="0">
                <a:latin typeface="Times New Roman"/>
                <a:cs typeface="Times New Roman"/>
              </a:rPr>
              <a:t>engineering </a:t>
            </a:r>
            <a:r>
              <a:rPr sz="2800" spc="265" dirty="0">
                <a:latin typeface="Times New Roman"/>
                <a:cs typeface="Times New Roman"/>
              </a:rPr>
              <a:t>can </a:t>
            </a:r>
            <a:r>
              <a:rPr sz="2800" spc="310" dirty="0">
                <a:latin typeface="Times New Roman"/>
                <a:cs typeface="Times New Roman"/>
              </a:rPr>
              <a:t>be </a:t>
            </a:r>
            <a:r>
              <a:rPr sz="2800" spc="225" dirty="0">
                <a:latin typeface="Times New Roman"/>
                <a:cs typeface="Times New Roman"/>
              </a:rPr>
              <a:t>combined </a:t>
            </a:r>
            <a:r>
              <a:rPr sz="2800" spc="190" dirty="0">
                <a:latin typeface="Times New Roman"/>
                <a:cs typeface="Times New Roman"/>
              </a:rPr>
              <a:t>with  </a:t>
            </a:r>
            <a:r>
              <a:rPr sz="2800" spc="254" dirty="0">
                <a:latin typeface="Times New Roman"/>
                <a:cs typeface="Times New Roman"/>
              </a:rPr>
              <a:t>any </a:t>
            </a:r>
            <a:r>
              <a:rPr sz="2800" spc="170" dirty="0">
                <a:latin typeface="Times New Roman"/>
                <a:cs typeface="Times New Roman"/>
              </a:rPr>
              <a:t>of </a:t>
            </a:r>
            <a:r>
              <a:rPr sz="2800" spc="280" dirty="0">
                <a:latin typeface="Times New Roman"/>
                <a:cs typeface="Times New Roman"/>
              </a:rPr>
              <a:t>the </a:t>
            </a:r>
            <a:r>
              <a:rPr sz="2800" spc="295" dirty="0">
                <a:latin typeface="Times New Roman"/>
                <a:cs typeface="Times New Roman"/>
              </a:rPr>
              <a:t>threats </a:t>
            </a:r>
            <a:r>
              <a:rPr sz="2800" spc="220" dirty="0">
                <a:latin typeface="Times New Roman"/>
                <a:cs typeface="Times New Roman"/>
              </a:rPr>
              <a:t>listed </a:t>
            </a:r>
            <a:r>
              <a:rPr sz="2800" spc="275" dirty="0">
                <a:latin typeface="Times New Roman"/>
                <a:cs typeface="Times New Roman"/>
              </a:rPr>
              <a:t>above </a:t>
            </a:r>
            <a:r>
              <a:rPr sz="2800" spc="240" dirty="0">
                <a:latin typeface="Times New Roman"/>
                <a:cs typeface="Times New Roman"/>
              </a:rPr>
              <a:t>to </a:t>
            </a:r>
            <a:r>
              <a:rPr sz="2800" spc="275" dirty="0">
                <a:latin typeface="Times New Roman"/>
                <a:cs typeface="Times New Roman"/>
              </a:rPr>
              <a:t>make </a:t>
            </a:r>
            <a:r>
              <a:rPr sz="2800" spc="235" dirty="0">
                <a:latin typeface="Times New Roman"/>
                <a:cs typeface="Times New Roman"/>
              </a:rPr>
              <a:t>you  </a:t>
            </a:r>
            <a:r>
              <a:rPr sz="2800" spc="290" dirty="0">
                <a:latin typeface="Times New Roman"/>
                <a:cs typeface="Times New Roman"/>
              </a:rPr>
              <a:t>more </a:t>
            </a:r>
            <a:r>
              <a:rPr sz="2800" spc="165" dirty="0">
                <a:latin typeface="Times New Roman"/>
                <a:cs typeface="Times New Roman"/>
              </a:rPr>
              <a:t>likely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175" dirty="0">
                <a:latin typeface="Times New Roman"/>
                <a:cs typeface="Times New Roman"/>
              </a:rPr>
              <a:t>click </a:t>
            </a:r>
            <a:r>
              <a:rPr sz="2800" spc="229" dirty="0">
                <a:latin typeface="Times New Roman"/>
                <a:cs typeface="Times New Roman"/>
              </a:rPr>
              <a:t>on </a:t>
            </a:r>
            <a:r>
              <a:rPr sz="2800" spc="165" dirty="0">
                <a:latin typeface="Times New Roman"/>
                <a:cs typeface="Times New Roman"/>
              </a:rPr>
              <a:t>links, </a:t>
            </a:r>
            <a:r>
              <a:rPr sz="2800" spc="215" dirty="0">
                <a:latin typeface="Times New Roman"/>
                <a:cs typeface="Times New Roman"/>
              </a:rPr>
              <a:t>download  </a:t>
            </a:r>
            <a:r>
              <a:rPr sz="2800" spc="240" dirty="0">
                <a:latin typeface="Times New Roman"/>
                <a:cs typeface="Times New Roman"/>
              </a:rPr>
              <a:t>malware, </a:t>
            </a:r>
            <a:r>
              <a:rPr sz="2800" spc="280" dirty="0">
                <a:latin typeface="Times New Roman"/>
                <a:cs typeface="Times New Roman"/>
              </a:rPr>
              <a:t>or </a:t>
            </a:r>
            <a:r>
              <a:rPr sz="2800" spc="275" dirty="0">
                <a:latin typeface="Times New Roman"/>
                <a:cs typeface="Times New Roman"/>
              </a:rPr>
              <a:t>trust </a:t>
            </a:r>
            <a:r>
              <a:rPr sz="2800" spc="290" dirty="0">
                <a:latin typeface="Times New Roman"/>
                <a:cs typeface="Times New Roman"/>
              </a:rPr>
              <a:t>a </a:t>
            </a:r>
            <a:r>
              <a:rPr sz="2800" spc="190" dirty="0">
                <a:latin typeface="Times New Roman"/>
                <a:cs typeface="Times New Roman"/>
              </a:rPr>
              <a:t>malicious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source.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8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55448" y="430418"/>
            <a:ext cx="11201399" cy="52001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75280" marR="5080" indent="-2863215">
              <a:lnSpc>
                <a:spcPts val="3810"/>
              </a:lnSpc>
              <a:spcBef>
                <a:spcPts val="254"/>
              </a:spcBef>
            </a:pPr>
            <a:r>
              <a:rPr sz="3200" dirty="0"/>
              <a:t>Cyber </a:t>
            </a:r>
            <a:r>
              <a:rPr sz="3200" spc="-5" dirty="0"/>
              <a:t>safety </a:t>
            </a:r>
            <a:r>
              <a:rPr sz="3200" dirty="0"/>
              <a:t>tips - </a:t>
            </a:r>
            <a:r>
              <a:rPr sz="3200" spc="-5" dirty="0"/>
              <a:t>protect yourself against  cyber-attacks</a:t>
            </a:r>
            <a:endParaRPr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19</a:t>
            </a:fld>
            <a:endParaRPr lang="en-IN"/>
          </a:p>
        </p:txBody>
      </p:sp>
      <p:sp>
        <p:nvSpPr>
          <p:cNvPr id="5" name="object 3"/>
          <p:cNvSpPr txBox="1"/>
          <p:nvPr/>
        </p:nvSpPr>
        <p:spPr>
          <a:xfrm>
            <a:off x="1024229" y="3009264"/>
            <a:ext cx="9171331" cy="2928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400" spc="235" dirty="0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sz="2400" spc="240" dirty="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sz="2400" spc="260" dirty="0">
                <a:solidFill>
                  <a:srgbClr val="FF0000"/>
                </a:solidFill>
                <a:latin typeface="Times New Roman"/>
                <a:cs typeface="Times New Roman"/>
              </a:rPr>
              <a:t>software </a:t>
            </a:r>
            <a:r>
              <a:rPr sz="2400" spc="225" dirty="0">
                <a:solidFill>
                  <a:srgbClr val="FF0000"/>
                </a:solidFill>
                <a:latin typeface="Times New Roman"/>
                <a:cs typeface="Times New Roman"/>
              </a:rPr>
              <a:t>and operating  </a:t>
            </a:r>
            <a:r>
              <a:rPr sz="2400" spc="270" dirty="0">
                <a:solidFill>
                  <a:srgbClr val="FF0000"/>
                </a:solidFill>
                <a:latin typeface="Times New Roman"/>
                <a:cs typeface="Times New Roman"/>
              </a:rPr>
              <a:t>system: </a:t>
            </a:r>
            <a:r>
              <a:rPr sz="2400" spc="245" dirty="0">
                <a:latin typeface="Times New Roman"/>
                <a:cs typeface="Times New Roman"/>
              </a:rPr>
              <a:t>This </a:t>
            </a:r>
            <a:r>
              <a:rPr sz="2400" spc="275" dirty="0">
                <a:latin typeface="Times New Roman"/>
                <a:cs typeface="Times New Roman"/>
              </a:rPr>
              <a:t>means </a:t>
            </a:r>
            <a:r>
              <a:rPr sz="2400" spc="220" dirty="0">
                <a:latin typeface="Times New Roman"/>
                <a:cs typeface="Times New Roman"/>
              </a:rPr>
              <a:t>you </a:t>
            </a:r>
            <a:r>
              <a:rPr sz="2400" spc="210" dirty="0">
                <a:latin typeface="Times New Roman"/>
                <a:cs typeface="Times New Roman"/>
              </a:rPr>
              <a:t>benefit </a:t>
            </a:r>
            <a:r>
              <a:rPr sz="2400" spc="200" dirty="0">
                <a:latin typeface="Times New Roman"/>
                <a:cs typeface="Times New Roman"/>
              </a:rPr>
              <a:t>from </a:t>
            </a:r>
            <a:r>
              <a:rPr sz="2400" spc="265" dirty="0">
                <a:latin typeface="Times New Roman"/>
                <a:cs typeface="Times New Roman"/>
              </a:rPr>
              <a:t>the </a:t>
            </a:r>
            <a:r>
              <a:rPr sz="2400" spc="245" dirty="0">
                <a:latin typeface="Times New Roman"/>
                <a:cs typeface="Times New Roman"/>
              </a:rPr>
              <a:t>latest  security</a:t>
            </a:r>
            <a:r>
              <a:rPr sz="2400" spc="250" dirty="0">
                <a:latin typeface="Times New Roman"/>
                <a:cs typeface="Times New Roman"/>
              </a:rPr>
              <a:t> patches.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400" spc="285" dirty="0">
                <a:latin typeface="Times New Roman"/>
                <a:cs typeface="Times New Roman"/>
              </a:rPr>
              <a:t>Use </a:t>
            </a:r>
            <a:r>
              <a:rPr sz="2400" spc="254" dirty="0">
                <a:latin typeface="Times New Roman"/>
                <a:cs typeface="Times New Roman"/>
              </a:rPr>
              <a:t>anti-virus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400" spc="254" dirty="0">
                <a:solidFill>
                  <a:srgbClr val="FF0000"/>
                </a:solidFill>
                <a:latin typeface="Times New Roman"/>
                <a:cs typeface="Times New Roman"/>
              </a:rPr>
              <a:t>strong </a:t>
            </a:r>
            <a:r>
              <a:rPr sz="2400" spc="265" dirty="0">
                <a:solidFill>
                  <a:srgbClr val="FF0000"/>
                </a:solidFill>
                <a:latin typeface="Times New Roman"/>
                <a:cs typeface="Times New Roman"/>
              </a:rPr>
              <a:t>passwords: </a:t>
            </a:r>
            <a:r>
              <a:rPr sz="2400" spc="260" dirty="0">
                <a:latin typeface="Times New Roman"/>
                <a:cs typeface="Times New Roman"/>
              </a:rPr>
              <a:t>Ensure </a:t>
            </a:r>
            <a:r>
              <a:rPr sz="2400" spc="240" dirty="0">
                <a:latin typeface="Times New Roman"/>
                <a:cs typeface="Times New Roman"/>
              </a:rPr>
              <a:t>your </a:t>
            </a:r>
            <a:r>
              <a:rPr sz="2400" spc="275" dirty="0">
                <a:latin typeface="Times New Roman"/>
                <a:cs typeface="Times New Roman"/>
              </a:rPr>
              <a:t>passwords  </a:t>
            </a:r>
            <a:r>
              <a:rPr sz="2400" spc="305" dirty="0">
                <a:latin typeface="Times New Roman"/>
                <a:cs typeface="Times New Roman"/>
              </a:rPr>
              <a:t>are </a:t>
            </a:r>
            <a:r>
              <a:rPr sz="2400" spc="215" dirty="0">
                <a:latin typeface="Times New Roman"/>
                <a:cs typeface="Times New Roman"/>
              </a:rPr>
              <a:t>not </a:t>
            </a:r>
            <a:r>
              <a:rPr sz="2400" spc="210" dirty="0">
                <a:latin typeface="Times New Roman"/>
                <a:cs typeface="Times New Roman"/>
              </a:rPr>
              <a:t>easily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guessable.</a:t>
            </a:r>
            <a:endParaRPr sz="240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Do 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250" dirty="0">
                <a:solidFill>
                  <a:srgbClr val="FF0000"/>
                </a:solidFill>
                <a:latin typeface="Times New Roman"/>
                <a:cs typeface="Times New Roman"/>
              </a:rPr>
              <a:t>open 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email </a:t>
            </a:r>
            <a:r>
              <a:rPr sz="2400" spc="250" dirty="0">
                <a:solidFill>
                  <a:srgbClr val="FF0000"/>
                </a:solidFill>
                <a:latin typeface="Times New Roman"/>
                <a:cs typeface="Times New Roman"/>
              </a:rPr>
              <a:t>attachments </a:t>
            </a:r>
            <a:r>
              <a:rPr sz="2400" spc="19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400" spc="204" dirty="0">
                <a:solidFill>
                  <a:srgbClr val="FF0000"/>
                </a:solidFill>
                <a:latin typeface="Times New Roman"/>
                <a:cs typeface="Times New Roman"/>
              </a:rPr>
              <a:t>unknown  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senders: </a:t>
            </a:r>
            <a:r>
              <a:rPr sz="2400" spc="335" dirty="0">
                <a:latin typeface="Times New Roman"/>
                <a:cs typeface="Times New Roman"/>
              </a:rPr>
              <a:t>These </a:t>
            </a:r>
            <a:r>
              <a:rPr sz="2400" spc="185" dirty="0">
                <a:latin typeface="Times New Roman"/>
                <a:cs typeface="Times New Roman"/>
              </a:rPr>
              <a:t>could </a:t>
            </a:r>
            <a:r>
              <a:rPr sz="2400" spc="285" dirty="0">
                <a:latin typeface="Times New Roman"/>
                <a:cs typeface="Times New Roman"/>
              </a:rPr>
              <a:t>be </a:t>
            </a:r>
            <a:r>
              <a:rPr sz="2400" spc="215" dirty="0">
                <a:latin typeface="Times New Roman"/>
                <a:cs typeface="Times New Roman"/>
              </a:rPr>
              <a:t>infected </a:t>
            </a:r>
            <a:r>
              <a:rPr sz="2400" spc="170" dirty="0">
                <a:latin typeface="Times New Roman"/>
                <a:cs typeface="Times New Roman"/>
              </a:rPr>
              <a:t>with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malware</a:t>
            </a:r>
            <a:r>
              <a:rPr sz="2800" spc="22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295486" y="1176446"/>
            <a:ext cx="8409828" cy="1606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3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654866" y="548640"/>
            <a:ext cx="1537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</a:t>
            </a:fld>
            <a:endParaRPr lang="en-IN"/>
          </a:p>
        </p:txBody>
      </p:sp>
      <p:sp>
        <p:nvSpPr>
          <p:cNvPr id="8" name="object 3"/>
          <p:cNvSpPr txBox="1"/>
          <p:nvPr/>
        </p:nvSpPr>
        <p:spPr>
          <a:xfrm>
            <a:off x="1676082" y="2291790"/>
            <a:ext cx="7494905" cy="318612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215" dirty="0"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9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330" dirty="0">
                <a:latin typeface="Times New Roman"/>
                <a:cs typeface="Times New Roman"/>
              </a:rPr>
              <a:t>Cyber-security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4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360" dirty="0">
                <a:latin typeface="Times New Roman"/>
                <a:cs typeface="Times New Roman"/>
              </a:rPr>
              <a:t>Types </a:t>
            </a:r>
            <a:r>
              <a:rPr sz="3200" spc="185" dirty="0">
                <a:latin typeface="Times New Roman"/>
                <a:cs typeface="Times New Roman"/>
              </a:rPr>
              <a:t>of </a:t>
            </a:r>
            <a:r>
              <a:rPr sz="3200" spc="280" dirty="0">
                <a:latin typeface="Times New Roman"/>
                <a:cs typeface="Times New Roman"/>
              </a:rPr>
              <a:t>Cyber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spc="285" dirty="0">
                <a:latin typeface="Times New Roman"/>
                <a:cs typeface="Times New Roman"/>
              </a:rPr>
              <a:t>security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360" dirty="0">
                <a:latin typeface="Times New Roman"/>
                <a:cs typeface="Times New Roman"/>
              </a:rPr>
              <a:t>Types </a:t>
            </a:r>
            <a:r>
              <a:rPr sz="3200" spc="185" dirty="0">
                <a:latin typeface="Times New Roman"/>
                <a:cs typeface="Times New Roman"/>
              </a:rPr>
              <a:t>of </a:t>
            </a:r>
            <a:r>
              <a:rPr sz="3200" spc="345" dirty="0">
                <a:latin typeface="Times New Roman"/>
                <a:cs typeface="Times New Roman"/>
              </a:rPr>
              <a:t>cyber-security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spc="320" dirty="0">
                <a:latin typeface="Times New Roman"/>
                <a:cs typeface="Times New Roman"/>
              </a:rPr>
              <a:t>threats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460"/>
              </a:lnSpc>
              <a:spcBef>
                <a:spcPts val="81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280" dirty="0">
                <a:latin typeface="Times New Roman"/>
                <a:cs typeface="Times New Roman"/>
              </a:rPr>
              <a:t>Cyber </a:t>
            </a:r>
            <a:r>
              <a:rPr sz="3200" spc="300" dirty="0">
                <a:latin typeface="Times New Roman"/>
                <a:cs typeface="Times New Roman"/>
              </a:rPr>
              <a:t>safety </a:t>
            </a:r>
            <a:r>
              <a:rPr sz="3200" spc="235" dirty="0">
                <a:latin typeface="Times New Roman"/>
                <a:cs typeface="Times New Roman"/>
              </a:rPr>
              <a:t>tips </a:t>
            </a:r>
            <a:r>
              <a:rPr sz="3200" spc="935" dirty="0" smtClean="0">
                <a:latin typeface="Times New Roman"/>
                <a:cs typeface="Times New Roman"/>
              </a:rPr>
              <a:t>-</a:t>
            </a:r>
            <a:r>
              <a:rPr sz="3200" spc="295" dirty="0" smtClean="0">
                <a:latin typeface="Times New Roman"/>
                <a:cs typeface="Times New Roman"/>
              </a:rPr>
              <a:t>protect</a:t>
            </a:r>
            <a:r>
              <a:rPr sz="3200" spc="-455" dirty="0" smtClean="0">
                <a:latin typeface="Times New Roman"/>
                <a:cs typeface="Times New Roman"/>
              </a:rPr>
              <a:t> </a:t>
            </a:r>
            <a:r>
              <a:rPr sz="3200" spc="260" dirty="0">
                <a:latin typeface="Times New Roman"/>
                <a:cs typeface="Times New Roman"/>
              </a:rPr>
              <a:t>yourself  against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360" dirty="0" smtClean="0">
                <a:latin typeface="Times New Roman"/>
                <a:cs typeface="Times New Roman"/>
              </a:rPr>
              <a:t>cyber-attacks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2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-1965960" y="349961"/>
            <a:ext cx="500176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20</a:t>
            </a:fld>
            <a:endParaRPr lang="en-IN"/>
          </a:p>
        </p:txBody>
      </p:sp>
      <p:sp>
        <p:nvSpPr>
          <p:cNvPr id="5" name="object 3"/>
          <p:cNvSpPr txBox="1"/>
          <p:nvPr/>
        </p:nvSpPr>
        <p:spPr>
          <a:xfrm>
            <a:off x="231140" y="1340865"/>
            <a:ext cx="1938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1347470" algn="l"/>
              </a:tabLst>
            </a:pPr>
            <a:r>
              <a:rPr sz="3000" spc="140" dirty="0">
                <a:solidFill>
                  <a:srgbClr val="FF0000"/>
                </a:solidFill>
                <a:latin typeface="Times New Roman"/>
                <a:cs typeface="Times New Roman"/>
              </a:rPr>
              <a:t>Do	</a:t>
            </a:r>
            <a:r>
              <a:rPr sz="3000" spc="2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00" spc="2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00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517775" y="1340865"/>
            <a:ext cx="878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FF0000"/>
                </a:solidFill>
                <a:latin typeface="Times New Roman"/>
                <a:cs typeface="Times New Roman"/>
              </a:rPr>
              <a:t>cli</a:t>
            </a:r>
            <a:r>
              <a:rPr sz="3000" spc="20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00" spc="2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744595" y="1340865"/>
            <a:ext cx="1696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000" spc="229" dirty="0">
                <a:solidFill>
                  <a:srgbClr val="FF0000"/>
                </a:solidFill>
                <a:latin typeface="Times New Roman"/>
                <a:cs typeface="Times New Roman"/>
              </a:rPr>
              <a:t>on	</a:t>
            </a:r>
            <a:r>
              <a:rPr sz="3000" spc="175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790438" y="1340865"/>
            <a:ext cx="1895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010" algn="l"/>
              </a:tabLst>
            </a:pPr>
            <a:r>
              <a:rPr sz="3000" spc="114" dirty="0">
                <a:solidFill>
                  <a:srgbClr val="FF0000"/>
                </a:solidFill>
                <a:latin typeface="Times New Roman"/>
                <a:cs typeface="Times New Roman"/>
              </a:rPr>
              <a:t>in	</a:t>
            </a:r>
            <a:r>
              <a:rPr sz="3000" spc="220" dirty="0">
                <a:solidFill>
                  <a:srgbClr val="FF0000"/>
                </a:solidFill>
                <a:latin typeface="Times New Roman"/>
                <a:cs typeface="Times New Roman"/>
              </a:rPr>
              <a:t>emails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035543" y="1340865"/>
            <a:ext cx="876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88340" y="1798141"/>
            <a:ext cx="16414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>
                <a:solidFill>
                  <a:srgbClr val="FF0000"/>
                </a:solidFill>
                <a:latin typeface="Times New Roman"/>
                <a:cs typeface="Times New Roman"/>
              </a:rPr>
              <a:t>unknown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609214" y="1798141"/>
            <a:ext cx="63061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4505" algn="l"/>
                <a:tab pos="2446655" algn="l"/>
                <a:tab pos="4557395" algn="l"/>
              </a:tabLst>
            </a:pPr>
            <a:r>
              <a:rPr sz="3000" spc="330" dirty="0">
                <a:solidFill>
                  <a:srgbClr val="FF0000"/>
                </a:solidFill>
                <a:latin typeface="Times New Roman"/>
                <a:cs typeface="Times New Roman"/>
              </a:rPr>
              <a:t>senders	</a:t>
            </a:r>
            <a:r>
              <a:rPr sz="3000" spc="285" dirty="0">
                <a:solidFill>
                  <a:srgbClr val="FF0000"/>
                </a:solidFill>
                <a:latin typeface="Times New Roman"/>
                <a:cs typeface="Times New Roman"/>
              </a:rPr>
              <a:t>or	</a:t>
            </a:r>
            <a:r>
              <a:rPr sz="3000" spc="170" dirty="0">
                <a:solidFill>
                  <a:srgbClr val="FF0000"/>
                </a:solidFill>
                <a:latin typeface="Times New Roman"/>
                <a:cs typeface="Times New Roman"/>
              </a:rPr>
              <a:t>unfamiliar	</a:t>
            </a:r>
            <a:r>
              <a:rPr sz="3000" spc="270" dirty="0">
                <a:solidFill>
                  <a:srgbClr val="FF0000"/>
                </a:solidFill>
                <a:latin typeface="Times New Roman"/>
                <a:cs typeface="Times New Roman"/>
              </a:rPr>
              <a:t>websites: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31140" y="2255646"/>
            <a:ext cx="9141460" cy="1826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800" spc="265" dirty="0">
                <a:latin typeface="Times New Roman"/>
                <a:cs typeface="Times New Roman"/>
              </a:rPr>
              <a:t>This </a:t>
            </a:r>
            <a:r>
              <a:rPr sz="2800" spc="204" dirty="0">
                <a:latin typeface="Times New Roman"/>
                <a:cs typeface="Times New Roman"/>
              </a:rPr>
              <a:t>is </a:t>
            </a:r>
            <a:r>
              <a:rPr sz="2800" spc="290" dirty="0">
                <a:latin typeface="Times New Roman"/>
                <a:cs typeface="Times New Roman"/>
              </a:rPr>
              <a:t>a </a:t>
            </a:r>
            <a:r>
              <a:rPr sz="2800" spc="229" dirty="0">
                <a:latin typeface="Times New Roman"/>
                <a:cs typeface="Times New Roman"/>
              </a:rPr>
              <a:t>common </a:t>
            </a:r>
            <a:r>
              <a:rPr sz="2800" spc="270" dirty="0">
                <a:latin typeface="Times New Roman"/>
                <a:cs typeface="Times New Roman"/>
              </a:rPr>
              <a:t>way </a:t>
            </a:r>
            <a:r>
              <a:rPr sz="2800" spc="245" dirty="0">
                <a:latin typeface="Times New Roman"/>
                <a:cs typeface="Times New Roman"/>
              </a:rPr>
              <a:t>that </a:t>
            </a:r>
            <a:r>
              <a:rPr sz="2800" spc="254" dirty="0">
                <a:latin typeface="Times New Roman"/>
                <a:cs typeface="Times New Roman"/>
              </a:rPr>
              <a:t>malware </a:t>
            </a:r>
            <a:r>
              <a:rPr sz="2800" spc="204" dirty="0">
                <a:latin typeface="Times New Roman"/>
                <a:cs typeface="Times New Roman"/>
              </a:rPr>
              <a:t>is  </a:t>
            </a:r>
            <a:r>
              <a:rPr sz="2800" spc="280" dirty="0">
                <a:latin typeface="Times New Roman"/>
                <a:cs typeface="Times New Roman"/>
              </a:rPr>
              <a:t>spread.</a:t>
            </a:r>
            <a:endParaRPr sz="28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150" dirty="0">
                <a:solidFill>
                  <a:srgbClr val="FF0000"/>
                </a:solidFill>
                <a:latin typeface="Times New Roman"/>
                <a:cs typeface="Times New Roman"/>
              </a:rPr>
              <a:t>Avoid </a:t>
            </a:r>
            <a:r>
              <a:rPr sz="2800" spc="21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800" spc="295" dirty="0">
                <a:solidFill>
                  <a:srgbClr val="FF0000"/>
                </a:solidFill>
                <a:latin typeface="Times New Roman"/>
                <a:cs typeface="Times New Roman"/>
              </a:rPr>
              <a:t>unsecure 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WiFi </a:t>
            </a:r>
            <a:r>
              <a:rPr sz="2800" spc="280" dirty="0">
                <a:solidFill>
                  <a:srgbClr val="FF0000"/>
                </a:solidFill>
                <a:latin typeface="Times New Roman"/>
                <a:cs typeface="Times New Roman"/>
              </a:rPr>
              <a:t>networks 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public </a:t>
            </a:r>
            <a:r>
              <a:rPr sz="2800" spc="250" dirty="0">
                <a:solidFill>
                  <a:srgbClr val="FF0000"/>
                </a:solidFill>
                <a:latin typeface="Times New Roman"/>
                <a:cs typeface="Times New Roman"/>
              </a:rPr>
              <a:t>places: </a:t>
            </a:r>
            <a:r>
              <a:rPr sz="2800" spc="295" dirty="0">
                <a:latin typeface="Times New Roman"/>
                <a:cs typeface="Times New Roman"/>
              </a:rPr>
              <a:t>Unsecure </a:t>
            </a:r>
            <a:r>
              <a:rPr sz="2800" spc="280" dirty="0">
                <a:latin typeface="Times New Roman"/>
                <a:cs typeface="Times New Roman"/>
              </a:rPr>
              <a:t>networks </a:t>
            </a:r>
            <a:r>
              <a:rPr sz="2800" spc="265" dirty="0">
                <a:latin typeface="Times New Roman"/>
                <a:cs typeface="Times New Roman"/>
              </a:rPr>
              <a:t>leave </a:t>
            </a:r>
            <a:r>
              <a:rPr sz="2800" spc="235" dirty="0">
                <a:latin typeface="Times New Roman"/>
                <a:cs typeface="Times New Roman"/>
              </a:rPr>
              <a:t>you  </a:t>
            </a:r>
            <a:r>
              <a:rPr sz="2800" spc="229" dirty="0">
                <a:latin typeface="Times New Roman"/>
                <a:cs typeface="Times New Roman"/>
              </a:rPr>
              <a:t>vulnerable </a:t>
            </a:r>
            <a:r>
              <a:rPr sz="2800" spc="245" dirty="0">
                <a:latin typeface="Times New Roman"/>
                <a:cs typeface="Times New Roman"/>
              </a:rPr>
              <a:t>to </a:t>
            </a:r>
            <a:r>
              <a:rPr sz="2800" spc="325" dirty="0">
                <a:latin typeface="Times New Roman"/>
                <a:cs typeface="Times New Roman"/>
              </a:rPr>
              <a:t>man-in-the-middle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Times New Roman"/>
                <a:cs typeface="Times New Roman"/>
              </a:rPr>
              <a:t>attacks.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688340" y="4322064"/>
            <a:ext cx="8684259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4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76606" y="170775"/>
            <a:ext cx="4311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Online</a:t>
            </a:r>
            <a:r>
              <a:rPr spc="-65" dirty="0"/>
              <a:t> </a:t>
            </a:r>
            <a:r>
              <a:rPr spc="-5" dirty="0"/>
              <a:t>Banking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21</a:t>
            </a:fld>
            <a:endParaRPr lang="en-IN"/>
          </a:p>
        </p:txBody>
      </p:sp>
      <p:sp>
        <p:nvSpPr>
          <p:cNvPr id="5" name="object 3"/>
          <p:cNvSpPr txBox="1"/>
          <p:nvPr/>
        </p:nvSpPr>
        <p:spPr>
          <a:xfrm>
            <a:off x="1108964" y="2760040"/>
            <a:ext cx="8681720" cy="36957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 algn="just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235" dirty="0">
                <a:latin typeface="Times New Roman"/>
                <a:cs typeface="Times New Roman"/>
              </a:rPr>
              <a:t>From </a:t>
            </a:r>
            <a:r>
              <a:rPr sz="2800" spc="320" dirty="0">
                <a:latin typeface="Times New Roman"/>
                <a:cs typeface="Times New Roman"/>
              </a:rPr>
              <a:t>24-hour </a:t>
            </a:r>
            <a:r>
              <a:rPr sz="2800" spc="315" dirty="0">
                <a:latin typeface="Times New Roman"/>
                <a:cs typeface="Times New Roman"/>
              </a:rPr>
              <a:t>access </a:t>
            </a:r>
            <a:r>
              <a:rPr sz="2800" spc="225" dirty="0">
                <a:latin typeface="Times New Roman"/>
                <a:cs typeface="Times New Roman"/>
              </a:rPr>
              <a:t>to </a:t>
            </a:r>
            <a:r>
              <a:rPr sz="2800" spc="235" dirty="0">
                <a:latin typeface="Times New Roman"/>
                <a:cs typeface="Times New Roman"/>
              </a:rPr>
              <a:t>your </a:t>
            </a:r>
            <a:r>
              <a:rPr sz="2800" spc="220" dirty="0">
                <a:latin typeface="Times New Roman"/>
                <a:cs typeface="Times New Roman"/>
              </a:rPr>
              <a:t>account, anytime  </a:t>
            </a:r>
            <a:r>
              <a:rPr sz="2800" spc="165" dirty="0">
                <a:latin typeface="Times New Roman"/>
                <a:cs typeface="Times New Roman"/>
              </a:rPr>
              <a:t>fund </a:t>
            </a:r>
            <a:r>
              <a:rPr sz="2800" spc="270" dirty="0">
                <a:latin typeface="Times New Roman"/>
                <a:cs typeface="Times New Roman"/>
              </a:rPr>
              <a:t>transfers </a:t>
            </a:r>
            <a:r>
              <a:rPr sz="2800" spc="225" dirty="0">
                <a:latin typeface="Times New Roman"/>
                <a:cs typeface="Times New Roman"/>
              </a:rPr>
              <a:t>and </a:t>
            </a:r>
            <a:r>
              <a:rPr sz="2800" spc="75" dirty="0">
                <a:latin typeface="Times New Roman"/>
                <a:cs typeface="Times New Roman"/>
              </a:rPr>
              <a:t>bill </a:t>
            </a:r>
            <a:r>
              <a:rPr sz="2800" spc="240" dirty="0">
                <a:latin typeface="Times New Roman"/>
                <a:cs typeface="Times New Roman"/>
              </a:rPr>
              <a:t>payments, </a:t>
            </a:r>
            <a:r>
              <a:rPr sz="2800" spc="195" dirty="0">
                <a:latin typeface="Times New Roman"/>
                <a:cs typeface="Times New Roman"/>
              </a:rPr>
              <a:t>it's </a:t>
            </a:r>
            <a:r>
              <a:rPr sz="2800" spc="210" dirty="0">
                <a:latin typeface="Times New Roman"/>
                <a:cs typeface="Times New Roman"/>
              </a:rPr>
              <a:t>no  </a:t>
            </a:r>
            <a:r>
              <a:rPr sz="2800" spc="260" dirty="0">
                <a:latin typeface="Times New Roman"/>
                <a:cs typeface="Times New Roman"/>
              </a:rPr>
              <a:t>surprise </a:t>
            </a:r>
            <a:r>
              <a:rPr sz="2800" spc="225" dirty="0">
                <a:latin typeface="Times New Roman"/>
                <a:cs typeface="Times New Roman"/>
              </a:rPr>
              <a:t>that </a:t>
            </a:r>
            <a:r>
              <a:rPr sz="2800" spc="270" dirty="0">
                <a:latin typeface="Times New Roman"/>
                <a:cs typeface="Times New Roman"/>
              </a:rPr>
              <a:t>over </a:t>
            </a:r>
            <a:r>
              <a:rPr sz="2800" spc="195" dirty="0">
                <a:latin typeface="Times New Roman"/>
                <a:cs typeface="Times New Roman"/>
              </a:rPr>
              <a:t>50% </a:t>
            </a:r>
            <a:r>
              <a:rPr sz="2800" spc="155" dirty="0">
                <a:latin typeface="Times New Roman"/>
                <a:cs typeface="Times New Roman"/>
              </a:rPr>
              <a:t>of </a:t>
            </a:r>
            <a:r>
              <a:rPr sz="2800" spc="175" dirty="0">
                <a:latin typeface="Times New Roman"/>
                <a:cs typeface="Times New Roman"/>
              </a:rPr>
              <a:t>Indians </a:t>
            </a:r>
            <a:r>
              <a:rPr sz="2800" spc="265" dirty="0">
                <a:latin typeface="Times New Roman"/>
                <a:cs typeface="Times New Roman"/>
              </a:rPr>
              <a:t>prefer </a:t>
            </a:r>
            <a:r>
              <a:rPr sz="2800" spc="170" dirty="0">
                <a:latin typeface="Times New Roman"/>
                <a:cs typeface="Times New Roman"/>
              </a:rPr>
              <a:t>online  </a:t>
            </a:r>
            <a:r>
              <a:rPr sz="2800" spc="180" dirty="0">
                <a:latin typeface="Times New Roman"/>
                <a:cs typeface="Times New Roman"/>
              </a:rPr>
              <a:t>banking </a:t>
            </a:r>
            <a:r>
              <a:rPr sz="2800" spc="225" dirty="0">
                <a:latin typeface="Times New Roman"/>
                <a:cs typeface="Times New Roman"/>
              </a:rPr>
              <a:t>to </a:t>
            </a:r>
            <a:r>
              <a:rPr sz="2800" spc="175" dirty="0">
                <a:latin typeface="Times New Roman"/>
                <a:cs typeface="Times New Roman"/>
              </a:rPr>
              <a:t>traditional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banking.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</a:pPr>
            <a:endParaRPr sz="37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155" dirty="0">
                <a:latin typeface="Times New Roman"/>
                <a:cs typeface="Times New Roman"/>
              </a:rPr>
              <a:t>But, </a:t>
            </a:r>
            <a:r>
              <a:rPr sz="2800" spc="60" dirty="0">
                <a:latin typeface="Times New Roman"/>
                <a:cs typeface="Times New Roman"/>
              </a:rPr>
              <a:t>if</a:t>
            </a:r>
            <a:r>
              <a:rPr sz="2800" spc="819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Times New Roman"/>
                <a:cs typeface="Times New Roman"/>
              </a:rPr>
              <a:t>you’re </a:t>
            </a:r>
            <a:r>
              <a:rPr sz="2800" spc="220" dirty="0">
                <a:latin typeface="Times New Roman"/>
                <a:cs typeface="Times New Roman"/>
              </a:rPr>
              <a:t>not </a:t>
            </a:r>
            <a:r>
              <a:rPr sz="2800" spc="200" dirty="0">
                <a:latin typeface="Times New Roman"/>
                <a:cs typeface="Times New Roman"/>
              </a:rPr>
              <a:t>careful, </a:t>
            </a:r>
            <a:r>
              <a:rPr sz="2800" spc="185" dirty="0">
                <a:latin typeface="Times New Roman"/>
                <a:cs typeface="Times New Roman"/>
              </a:rPr>
              <a:t>banking </a:t>
            </a:r>
            <a:r>
              <a:rPr sz="2800" spc="195" dirty="0">
                <a:latin typeface="Times New Roman"/>
                <a:cs typeface="Times New Roman"/>
              </a:rPr>
              <a:t>from </a:t>
            </a:r>
            <a:r>
              <a:rPr sz="2800" spc="270" dirty="0">
                <a:latin typeface="Times New Roman"/>
                <a:cs typeface="Times New Roman"/>
              </a:rPr>
              <a:t>the  </a:t>
            </a:r>
            <a:r>
              <a:rPr sz="2800" spc="215" dirty="0">
                <a:latin typeface="Times New Roman"/>
                <a:cs typeface="Times New Roman"/>
              </a:rPr>
              <a:t>comfort </a:t>
            </a:r>
            <a:r>
              <a:rPr sz="2800" spc="160" dirty="0">
                <a:latin typeface="Times New Roman"/>
                <a:cs typeface="Times New Roman"/>
              </a:rPr>
              <a:t>of </a:t>
            </a:r>
            <a:r>
              <a:rPr sz="2800" spc="240" dirty="0">
                <a:latin typeface="Times New Roman"/>
                <a:cs typeface="Times New Roman"/>
              </a:rPr>
              <a:t>your </a:t>
            </a:r>
            <a:r>
              <a:rPr sz="2800" spc="130" dirty="0">
                <a:latin typeface="Times New Roman"/>
                <a:cs typeface="Times New Roman"/>
              </a:rPr>
              <a:t>life </a:t>
            </a:r>
            <a:r>
              <a:rPr sz="2800" spc="270" dirty="0">
                <a:latin typeface="Times New Roman"/>
                <a:cs typeface="Times New Roman"/>
              </a:rPr>
              <a:t>opens </a:t>
            </a:r>
            <a:r>
              <a:rPr sz="2800" spc="220" dirty="0">
                <a:latin typeface="Times New Roman"/>
                <a:cs typeface="Times New Roman"/>
              </a:rPr>
              <a:t>you </a:t>
            </a:r>
            <a:r>
              <a:rPr sz="2800" spc="190" dirty="0">
                <a:latin typeface="Times New Roman"/>
                <a:cs typeface="Times New Roman"/>
              </a:rPr>
              <a:t>up </a:t>
            </a:r>
            <a:r>
              <a:rPr sz="2800" spc="225" dirty="0">
                <a:latin typeface="Times New Roman"/>
                <a:cs typeface="Times New Roman"/>
              </a:rPr>
              <a:t>to </a:t>
            </a:r>
            <a:r>
              <a:rPr sz="2800" spc="270" dirty="0">
                <a:latin typeface="Times New Roman"/>
                <a:cs typeface="Times New Roman"/>
              </a:rPr>
              <a:t>several  </a:t>
            </a:r>
            <a:r>
              <a:rPr sz="2800" spc="245" dirty="0">
                <a:latin typeface="Times New Roman"/>
                <a:cs typeface="Times New Roman"/>
              </a:rPr>
              <a:t>security risks </a:t>
            </a:r>
            <a:r>
              <a:rPr sz="2800" spc="229" dirty="0">
                <a:latin typeface="Times New Roman"/>
                <a:cs typeface="Times New Roman"/>
              </a:rPr>
              <a:t>that </a:t>
            </a:r>
            <a:r>
              <a:rPr sz="2800" spc="240" dirty="0">
                <a:latin typeface="Times New Roman"/>
                <a:cs typeface="Times New Roman"/>
              </a:rPr>
              <a:t>can </a:t>
            </a:r>
            <a:r>
              <a:rPr sz="2800" spc="285" dirty="0">
                <a:latin typeface="Times New Roman"/>
                <a:cs typeface="Times New Roman"/>
              </a:rPr>
              <a:t>be </a:t>
            </a:r>
            <a:r>
              <a:rPr sz="2800" spc="215" dirty="0">
                <a:latin typeface="Times New Roman"/>
                <a:cs typeface="Times New Roman"/>
              </a:rPr>
              <a:t>avoided </a:t>
            </a:r>
            <a:r>
              <a:rPr sz="2800" spc="55" dirty="0">
                <a:latin typeface="Times New Roman"/>
                <a:cs typeface="Times New Roman"/>
              </a:rPr>
              <a:t>if </a:t>
            </a:r>
            <a:r>
              <a:rPr sz="2800" spc="220" dirty="0">
                <a:latin typeface="Times New Roman"/>
                <a:cs typeface="Times New Roman"/>
              </a:rPr>
              <a:t>you </a:t>
            </a:r>
            <a:r>
              <a:rPr sz="2800" spc="305" dirty="0">
                <a:latin typeface="Times New Roman"/>
                <a:cs typeface="Times New Roman"/>
              </a:rPr>
              <a:t>are  </a:t>
            </a:r>
            <a:r>
              <a:rPr sz="2800" spc="240" dirty="0">
                <a:latin typeface="Times New Roman"/>
                <a:cs typeface="Times New Roman"/>
              </a:rPr>
              <a:t>very, </a:t>
            </a:r>
            <a:r>
              <a:rPr sz="2800" spc="270" dirty="0">
                <a:latin typeface="Times New Roman"/>
                <a:cs typeface="Times New Roman"/>
              </a:rPr>
              <a:t>very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Times New Roman"/>
                <a:cs typeface="Times New Roman"/>
              </a:rPr>
              <a:t>careful.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770120" y="870408"/>
            <a:ext cx="4724400" cy="188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1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92609" y="295097"/>
            <a:ext cx="527608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Online </a:t>
            </a:r>
            <a:r>
              <a:rPr spc="-5" dirty="0"/>
              <a:t>Banking</a:t>
            </a:r>
            <a:r>
              <a:rPr spc="-55" dirty="0"/>
              <a:t> </a:t>
            </a:r>
            <a:r>
              <a:rPr spc="-5" dirty="0"/>
              <a:t>Frauds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22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1026668" y="1240282"/>
            <a:ext cx="8684895" cy="51644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6350" indent="-457200" algn="just">
              <a:lnSpc>
                <a:spcPct val="90000"/>
              </a:lnSpc>
              <a:spcBef>
                <a:spcPts val="459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40" dirty="0">
                <a:latin typeface="Times New Roman"/>
                <a:cs typeface="Times New Roman"/>
              </a:rPr>
              <a:t>A </a:t>
            </a:r>
            <a:r>
              <a:rPr sz="3000" spc="305" dirty="0">
                <a:latin typeface="Times New Roman"/>
                <a:cs typeface="Times New Roman"/>
              </a:rPr>
              <a:t>recent </a:t>
            </a:r>
            <a:r>
              <a:rPr sz="3000" spc="295" dirty="0">
                <a:latin typeface="Times New Roman"/>
                <a:cs typeface="Times New Roman"/>
              </a:rPr>
              <a:t>survey </a:t>
            </a:r>
            <a:r>
              <a:rPr sz="3000" spc="240" dirty="0">
                <a:latin typeface="Times New Roman"/>
                <a:cs typeface="Times New Roman"/>
              </a:rPr>
              <a:t>by </a:t>
            </a:r>
            <a:r>
              <a:rPr sz="3000" spc="290" dirty="0">
                <a:solidFill>
                  <a:srgbClr val="FF0000"/>
                </a:solidFill>
                <a:latin typeface="Times New Roman"/>
                <a:cs typeface="Times New Roman"/>
              </a:rPr>
              <a:t>Telenor </a:t>
            </a:r>
            <a:r>
              <a:rPr sz="3000" spc="204" dirty="0">
                <a:latin typeface="Times New Roman"/>
                <a:cs typeface="Times New Roman"/>
              </a:rPr>
              <a:t>is </a:t>
            </a:r>
            <a:r>
              <a:rPr sz="3000" spc="235" dirty="0">
                <a:latin typeface="Times New Roman"/>
                <a:cs typeface="Times New Roman"/>
              </a:rPr>
              <a:t>to </a:t>
            </a:r>
            <a:r>
              <a:rPr sz="3000" spc="305" dirty="0">
                <a:latin typeface="Times New Roman"/>
                <a:cs typeface="Times New Roman"/>
              </a:rPr>
              <a:t>be  </a:t>
            </a:r>
            <a:r>
              <a:rPr sz="3000" spc="235" dirty="0">
                <a:latin typeface="Times New Roman"/>
                <a:cs typeface="Times New Roman"/>
              </a:rPr>
              <a:t>believed </a:t>
            </a:r>
            <a:r>
              <a:rPr sz="3000" spc="185" dirty="0">
                <a:latin typeface="Times New Roman"/>
                <a:cs typeface="Times New Roman"/>
              </a:rPr>
              <a:t>Indians </a:t>
            </a:r>
            <a:r>
              <a:rPr sz="3000" spc="335" dirty="0">
                <a:latin typeface="Times New Roman"/>
                <a:cs typeface="Times New Roman"/>
              </a:rPr>
              <a:t>are </a:t>
            </a:r>
            <a:r>
              <a:rPr sz="3000" spc="195" dirty="0">
                <a:latin typeface="Times New Roman"/>
                <a:cs typeface="Times New Roman"/>
              </a:rPr>
              <a:t>losing </a:t>
            </a:r>
            <a:r>
              <a:rPr sz="3000" spc="290" dirty="0">
                <a:latin typeface="Times New Roman"/>
                <a:cs typeface="Times New Roman"/>
              </a:rPr>
              <a:t>more </a:t>
            </a:r>
            <a:r>
              <a:rPr sz="3000" spc="265" dirty="0">
                <a:latin typeface="Times New Roman"/>
                <a:cs typeface="Times New Roman"/>
              </a:rPr>
              <a:t>money </a:t>
            </a:r>
            <a:r>
              <a:rPr sz="3000" spc="245" dirty="0">
                <a:latin typeface="Times New Roman"/>
                <a:cs typeface="Times New Roman"/>
              </a:rPr>
              <a:t>to  </a:t>
            </a:r>
            <a:r>
              <a:rPr sz="3000" spc="190" dirty="0">
                <a:latin typeface="Times New Roman"/>
                <a:cs typeface="Times New Roman"/>
              </a:rPr>
              <a:t>online </a:t>
            </a:r>
            <a:r>
              <a:rPr sz="3000" spc="280" dirty="0">
                <a:latin typeface="Times New Roman"/>
                <a:cs typeface="Times New Roman"/>
              </a:rPr>
              <a:t>fraudsters </a:t>
            </a:r>
            <a:r>
              <a:rPr sz="3000" spc="240" dirty="0">
                <a:latin typeface="Times New Roman"/>
                <a:cs typeface="Times New Roman"/>
              </a:rPr>
              <a:t>than </a:t>
            </a:r>
            <a:r>
              <a:rPr sz="3000" spc="235" dirty="0">
                <a:latin typeface="Times New Roman"/>
                <a:cs typeface="Times New Roman"/>
              </a:rPr>
              <a:t>their </a:t>
            </a:r>
            <a:r>
              <a:rPr sz="3000" spc="185" dirty="0">
                <a:latin typeface="Times New Roman"/>
                <a:cs typeface="Times New Roman"/>
              </a:rPr>
              <a:t>Asian  </a:t>
            </a:r>
            <a:r>
              <a:rPr sz="3000" spc="265" dirty="0">
                <a:latin typeface="Times New Roman"/>
                <a:cs typeface="Times New Roman"/>
              </a:rPr>
              <a:t>counterparts.</a:t>
            </a:r>
            <a:endParaRPr sz="30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215" dirty="0">
                <a:latin typeface="Times New Roman"/>
                <a:cs typeface="Times New Roman"/>
              </a:rPr>
              <a:t>As </a:t>
            </a:r>
            <a:r>
              <a:rPr sz="3000" spc="310" dirty="0">
                <a:latin typeface="Times New Roman"/>
                <a:cs typeface="Times New Roman"/>
              </a:rPr>
              <a:t>per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40" dirty="0">
                <a:latin typeface="Times New Roman"/>
                <a:cs typeface="Times New Roman"/>
              </a:rPr>
              <a:t>statistics, </a:t>
            </a:r>
            <a:r>
              <a:rPr sz="3000" spc="210" dirty="0">
                <a:solidFill>
                  <a:srgbClr val="FF0000"/>
                </a:solidFill>
                <a:latin typeface="Times New Roman"/>
                <a:cs typeface="Times New Roman"/>
              </a:rPr>
              <a:t>36% </a:t>
            </a:r>
            <a:r>
              <a:rPr sz="3000" spc="185" dirty="0">
                <a:solidFill>
                  <a:srgbClr val="FF0000"/>
                </a:solidFill>
                <a:latin typeface="Times New Roman"/>
                <a:cs typeface="Times New Roman"/>
              </a:rPr>
              <a:t>Indians </a:t>
            </a:r>
            <a:r>
              <a:rPr sz="3000" spc="340" dirty="0">
                <a:latin typeface="Times New Roman"/>
                <a:cs typeface="Times New Roman"/>
              </a:rPr>
              <a:t>were  </a:t>
            </a:r>
            <a:r>
              <a:rPr sz="3000" spc="295" dirty="0">
                <a:latin typeface="Times New Roman"/>
                <a:cs typeface="Times New Roman"/>
              </a:rPr>
              <a:t>cheated </a:t>
            </a:r>
            <a:r>
              <a:rPr sz="3000" spc="180" dirty="0">
                <a:latin typeface="Times New Roman"/>
                <a:cs typeface="Times New Roman"/>
              </a:rPr>
              <a:t>online, </a:t>
            </a:r>
            <a:r>
              <a:rPr sz="3000" spc="204" dirty="0">
                <a:latin typeface="Times New Roman"/>
                <a:cs typeface="Times New Roman"/>
              </a:rPr>
              <a:t>which is </a:t>
            </a:r>
            <a:r>
              <a:rPr sz="3000" spc="240" dirty="0">
                <a:latin typeface="Times New Roman"/>
                <a:cs typeface="Times New Roman"/>
              </a:rPr>
              <a:t>about </a:t>
            </a:r>
            <a:r>
              <a:rPr sz="3000" spc="200" dirty="0">
                <a:latin typeface="Times New Roman"/>
                <a:cs typeface="Times New Roman"/>
              </a:rPr>
              <a:t>Rs </a:t>
            </a:r>
            <a:r>
              <a:rPr sz="3000" spc="245" dirty="0">
                <a:latin typeface="Times New Roman"/>
                <a:cs typeface="Times New Roman"/>
              </a:rPr>
              <a:t>8.19 </a:t>
            </a:r>
            <a:r>
              <a:rPr sz="3000" spc="190" dirty="0">
                <a:latin typeface="Times New Roman"/>
                <a:cs typeface="Times New Roman"/>
              </a:rPr>
              <a:t>lakh  </a:t>
            </a:r>
            <a:r>
              <a:rPr sz="3000" spc="305" dirty="0">
                <a:latin typeface="Times New Roman"/>
                <a:cs typeface="Times New Roman"/>
              </a:rPr>
              <a:t>average </a:t>
            </a:r>
            <a:r>
              <a:rPr sz="3000" spc="165" dirty="0">
                <a:latin typeface="Times New Roman"/>
                <a:cs typeface="Times New Roman"/>
              </a:rPr>
              <a:t>financial </a:t>
            </a:r>
            <a:r>
              <a:rPr sz="3000" spc="265" dirty="0">
                <a:latin typeface="Times New Roman"/>
                <a:cs typeface="Times New Roman"/>
              </a:rPr>
              <a:t>loss </a:t>
            </a:r>
            <a:r>
              <a:rPr sz="3000" spc="305" dirty="0">
                <a:latin typeface="Times New Roman"/>
                <a:cs typeface="Times New Roman"/>
              </a:rPr>
              <a:t>per </a:t>
            </a:r>
            <a:r>
              <a:rPr sz="3000" spc="295" dirty="0">
                <a:latin typeface="Times New Roman"/>
                <a:cs typeface="Times New Roman"/>
              </a:rPr>
              <a:t>person </a:t>
            </a:r>
            <a:r>
              <a:rPr sz="3000" spc="210" dirty="0">
                <a:latin typeface="Times New Roman"/>
                <a:cs typeface="Times New Roman"/>
              </a:rPr>
              <a:t>from  </a:t>
            </a:r>
            <a:r>
              <a:rPr sz="3000" spc="245" dirty="0">
                <a:latin typeface="Times New Roman"/>
                <a:cs typeface="Times New Roman"/>
              </a:rPr>
              <a:t>Internet </a:t>
            </a:r>
            <a:r>
              <a:rPr sz="3000" spc="280" dirty="0">
                <a:latin typeface="Times New Roman"/>
                <a:cs typeface="Times New Roman"/>
              </a:rPr>
              <a:t>scams, </a:t>
            </a:r>
            <a:r>
              <a:rPr sz="3000" spc="275" dirty="0">
                <a:latin typeface="Times New Roman"/>
                <a:cs typeface="Times New Roman"/>
              </a:rPr>
              <a:t>compared </a:t>
            </a:r>
            <a:r>
              <a:rPr sz="3000" spc="190" dirty="0">
                <a:latin typeface="Times New Roman"/>
                <a:cs typeface="Times New Roman"/>
              </a:rPr>
              <a:t>with </a:t>
            </a:r>
            <a:r>
              <a:rPr sz="3000" spc="200" dirty="0">
                <a:latin typeface="Times New Roman"/>
                <a:cs typeface="Times New Roman"/>
              </a:rPr>
              <a:t>Rs </a:t>
            </a:r>
            <a:r>
              <a:rPr sz="3000" spc="245" dirty="0">
                <a:latin typeface="Times New Roman"/>
                <a:cs typeface="Times New Roman"/>
              </a:rPr>
              <a:t>6.81 </a:t>
            </a:r>
            <a:r>
              <a:rPr sz="3000" spc="190" dirty="0">
                <a:latin typeface="Times New Roman"/>
                <a:cs typeface="Times New Roman"/>
              </a:rPr>
              <a:t>lakh  </a:t>
            </a:r>
            <a:r>
              <a:rPr sz="3000" spc="305" dirty="0">
                <a:latin typeface="Times New Roman"/>
                <a:cs typeface="Times New Roman"/>
              </a:rPr>
              <a:t>per </a:t>
            </a:r>
            <a:r>
              <a:rPr sz="3000" spc="295" dirty="0">
                <a:latin typeface="Times New Roman"/>
                <a:cs typeface="Times New Roman"/>
              </a:rPr>
              <a:t>person </a:t>
            </a:r>
            <a:r>
              <a:rPr sz="3000" spc="114" dirty="0">
                <a:latin typeface="Times New Roman"/>
                <a:cs typeface="Times New Roman"/>
              </a:rPr>
              <a:t>in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175" dirty="0">
                <a:latin typeface="Times New Roman"/>
                <a:cs typeface="Times New Roman"/>
              </a:rPr>
              <a:t>Asia.</a:t>
            </a:r>
            <a:endParaRPr sz="30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86900"/>
              </a:lnSpc>
              <a:spcBef>
                <a:spcPts val="83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345" dirty="0">
                <a:latin typeface="Times New Roman"/>
                <a:cs typeface="Times New Roman"/>
              </a:rPr>
              <a:t>The </a:t>
            </a:r>
            <a:r>
              <a:rPr sz="3000" spc="295" dirty="0">
                <a:latin typeface="Times New Roman"/>
                <a:cs typeface="Times New Roman"/>
              </a:rPr>
              <a:t>survey </a:t>
            </a:r>
            <a:r>
              <a:rPr sz="3000" spc="250" dirty="0">
                <a:latin typeface="Times New Roman"/>
                <a:cs typeface="Times New Roman"/>
              </a:rPr>
              <a:t>further </a:t>
            </a:r>
            <a:r>
              <a:rPr sz="3000" spc="285" dirty="0">
                <a:latin typeface="Times New Roman"/>
                <a:cs typeface="Times New Roman"/>
              </a:rPr>
              <a:t>reveals </a:t>
            </a:r>
            <a:r>
              <a:rPr sz="3000" spc="210" dirty="0">
                <a:solidFill>
                  <a:srgbClr val="FF0000"/>
                </a:solidFill>
                <a:latin typeface="Times New Roman"/>
                <a:cs typeface="Times New Roman"/>
              </a:rPr>
              <a:t>17% </a:t>
            </a:r>
            <a:r>
              <a:rPr sz="3000" spc="170" dirty="0">
                <a:latin typeface="Times New Roman"/>
                <a:cs typeface="Times New Roman"/>
              </a:rPr>
              <a:t>of </a:t>
            </a:r>
            <a:r>
              <a:rPr sz="3000" spc="285" dirty="0">
                <a:latin typeface="Times New Roman"/>
                <a:cs typeface="Times New Roman"/>
              </a:rPr>
              <a:t>the  </a:t>
            </a:r>
            <a:r>
              <a:rPr sz="3000" spc="290" dirty="0">
                <a:latin typeface="Times New Roman"/>
                <a:cs typeface="Times New Roman"/>
              </a:rPr>
              <a:t>respondents </a:t>
            </a:r>
            <a:r>
              <a:rPr sz="3000" spc="280" dirty="0">
                <a:latin typeface="Times New Roman"/>
                <a:cs typeface="Times New Roman"/>
              </a:rPr>
              <a:t>have </a:t>
            </a:r>
            <a:r>
              <a:rPr sz="3000" spc="165" dirty="0">
                <a:latin typeface="Times New Roman"/>
                <a:cs typeface="Times New Roman"/>
              </a:rPr>
              <a:t>victim </a:t>
            </a:r>
            <a:r>
              <a:rPr sz="3000" spc="245" dirty="0">
                <a:latin typeface="Times New Roman"/>
                <a:cs typeface="Times New Roman"/>
              </a:rPr>
              <a:t>to </a:t>
            </a:r>
            <a:r>
              <a:rPr sz="3000" spc="245" dirty="0">
                <a:solidFill>
                  <a:srgbClr val="FF0000"/>
                </a:solidFill>
                <a:latin typeface="Times New Roman"/>
                <a:cs typeface="Times New Roman"/>
              </a:rPr>
              <a:t>fake </a:t>
            </a:r>
            <a:r>
              <a:rPr sz="3000" spc="235" dirty="0">
                <a:solidFill>
                  <a:srgbClr val="FF0000"/>
                </a:solidFill>
                <a:latin typeface="Times New Roman"/>
                <a:cs typeface="Times New Roman"/>
              </a:rPr>
              <a:t>bank </a:t>
            </a:r>
            <a:r>
              <a:rPr sz="3000" spc="305" dirty="0">
                <a:solidFill>
                  <a:srgbClr val="FF0000"/>
                </a:solidFill>
                <a:latin typeface="Times New Roman"/>
                <a:cs typeface="Times New Roman"/>
              </a:rPr>
              <a:t>e-mail 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fraud</a:t>
            </a:r>
            <a:r>
              <a:rPr sz="3000" spc="18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383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xfrm>
            <a:off x="862076" y="322529"/>
            <a:ext cx="1892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23</a:t>
            </a:fld>
            <a:endParaRPr lang="en-IN"/>
          </a:p>
        </p:txBody>
      </p:sp>
      <p:sp>
        <p:nvSpPr>
          <p:cNvPr id="23" name="object 3"/>
          <p:cNvSpPr txBox="1"/>
          <p:nvPr/>
        </p:nvSpPr>
        <p:spPr>
          <a:xfrm>
            <a:off x="862076" y="1313433"/>
            <a:ext cx="8681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  <a:tab pos="1966595" algn="l"/>
                <a:tab pos="3336925" algn="l"/>
                <a:tab pos="3801745" algn="l"/>
                <a:tab pos="4385310" algn="l"/>
                <a:tab pos="5967730" algn="l"/>
                <a:tab pos="7034530" algn="l"/>
                <a:tab pos="7891145" algn="l"/>
              </a:tabLst>
            </a:pPr>
            <a:r>
              <a:rPr sz="3000" spc="320" dirty="0">
                <a:solidFill>
                  <a:srgbClr val="FF0000"/>
                </a:solidFill>
                <a:latin typeface="Times New Roman"/>
                <a:cs typeface="Times New Roman"/>
              </a:rPr>
              <a:t>Tr</a:t>
            </a:r>
            <a:r>
              <a:rPr sz="3000" spc="3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00" spc="2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3000" spc="2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00" spc="27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00" spc="16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320" dirty="0">
                <a:latin typeface="Times New Roman"/>
                <a:cs typeface="Times New Roman"/>
              </a:rPr>
              <a:t>Tr</a:t>
            </a:r>
            <a:r>
              <a:rPr sz="3000" spc="345" dirty="0">
                <a:latin typeface="Times New Roman"/>
                <a:cs typeface="Times New Roman"/>
              </a:rPr>
              <a:t>o</a:t>
            </a:r>
            <a:r>
              <a:rPr sz="3000" spc="25" dirty="0">
                <a:latin typeface="Times New Roman"/>
                <a:cs typeface="Times New Roman"/>
              </a:rPr>
              <a:t>j</a:t>
            </a:r>
            <a:r>
              <a:rPr sz="3000" spc="250" dirty="0">
                <a:latin typeface="Times New Roman"/>
                <a:cs typeface="Times New Roman"/>
              </a:rPr>
              <a:t>an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55" dirty="0">
                <a:latin typeface="Times New Roman"/>
                <a:cs typeface="Times New Roman"/>
              </a:rPr>
              <a:t>i</a:t>
            </a:r>
            <a:r>
              <a:rPr sz="3000" spc="24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40" dirty="0">
                <a:latin typeface="Times New Roman"/>
                <a:cs typeface="Times New Roman"/>
              </a:rPr>
              <a:t>a</a:t>
            </a:r>
            <a:r>
              <a:rPr sz="3000" spc="26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60" dirty="0">
                <a:latin typeface="Times New Roman"/>
                <a:cs typeface="Times New Roman"/>
              </a:rPr>
              <a:t>interne</a:t>
            </a:r>
            <a:r>
              <a:rPr sz="3000" spc="18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55" dirty="0">
                <a:latin typeface="Times New Roman"/>
                <a:cs typeface="Times New Roman"/>
              </a:rPr>
              <a:t>v</a:t>
            </a:r>
            <a:r>
              <a:rPr sz="3000" spc="65" dirty="0">
                <a:latin typeface="Times New Roman"/>
                <a:cs typeface="Times New Roman"/>
              </a:rPr>
              <a:t>i</a:t>
            </a:r>
            <a:r>
              <a:rPr sz="3000" spc="200" dirty="0">
                <a:latin typeface="Times New Roman"/>
                <a:cs typeface="Times New Roman"/>
              </a:rPr>
              <a:t>r</a:t>
            </a:r>
            <a:r>
              <a:rPr sz="3000" spc="310" dirty="0">
                <a:latin typeface="Times New Roman"/>
                <a:cs typeface="Times New Roman"/>
              </a:rPr>
              <a:t>u</a:t>
            </a:r>
            <a:r>
              <a:rPr sz="3000" spc="39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65" dirty="0">
                <a:latin typeface="Times New Roman"/>
                <a:cs typeface="Times New Roman"/>
              </a:rPr>
              <a:t>tha</a:t>
            </a:r>
            <a:r>
              <a:rPr sz="3000" spc="18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320" dirty="0">
                <a:latin typeface="Times New Roman"/>
                <a:cs typeface="Times New Roman"/>
              </a:rPr>
              <a:t>gets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4709287" y="1770709"/>
            <a:ext cx="1734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0" dirty="0">
                <a:latin typeface="Times New Roman"/>
                <a:cs typeface="Times New Roman"/>
              </a:rPr>
              <a:t>computer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3082797" y="1770709"/>
            <a:ext cx="14185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3000" spc="80" dirty="0">
                <a:latin typeface="Times New Roman"/>
                <a:cs typeface="Times New Roman"/>
              </a:rPr>
              <a:t>i</a:t>
            </a:r>
            <a:r>
              <a:rPr sz="3000" spc="15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15" dirty="0">
                <a:latin typeface="Times New Roman"/>
                <a:cs typeface="Times New Roman"/>
              </a:rPr>
              <a:t>your  </a:t>
            </a:r>
            <a:r>
              <a:rPr sz="3000" spc="280" dirty="0">
                <a:latin typeface="Times New Roman"/>
                <a:cs typeface="Times New Roman"/>
              </a:rPr>
              <a:t>or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6"/>
          <p:cNvSpPr txBox="1"/>
          <p:nvPr/>
        </p:nvSpPr>
        <p:spPr>
          <a:xfrm>
            <a:off x="3820794" y="1770709"/>
            <a:ext cx="57238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32100">
              <a:lnSpc>
                <a:spcPct val="100000"/>
              </a:lnSpc>
              <a:spcBef>
                <a:spcPts val="100"/>
              </a:spcBef>
              <a:tabLst>
                <a:tab pos="2633980" algn="l"/>
                <a:tab pos="3829050" algn="l"/>
                <a:tab pos="4045585" algn="l"/>
              </a:tabLst>
            </a:pPr>
            <a:r>
              <a:rPr sz="3000" spc="285" dirty="0">
                <a:latin typeface="Times New Roman"/>
                <a:cs typeface="Times New Roman"/>
              </a:rPr>
              <a:t>w</a:t>
            </a:r>
            <a:r>
              <a:rPr sz="3000" spc="180" dirty="0">
                <a:latin typeface="Times New Roman"/>
                <a:cs typeface="Times New Roman"/>
              </a:rPr>
              <a:t>h</a:t>
            </a:r>
            <a:r>
              <a:rPr sz="3000" spc="125" dirty="0">
                <a:latin typeface="Times New Roman"/>
                <a:cs typeface="Times New Roman"/>
              </a:rPr>
              <a:t>il</a:t>
            </a:r>
            <a:r>
              <a:rPr sz="3000" spc="210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	</a:t>
            </a:r>
            <a:r>
              <a:rPr sz="3000" spc="245" dirty="0">
                <a:latin typeface="Times New Roman"/>
                <a:cs typeface="Times New Roman"/>
              </a:rPr>
              <a:t>br</a:t>
            </a:r>
            <a:r>
              <a:rPr sz="3000" spc="290" dirty="0">
                <a:latin typeface="Times New Roman"/>
                <a:cs typeface="Times New Roman"/>
              </a:rPr>
              <a:t>o</a:t>
            </a:r>
            <a:r>
              <a:rPr sz="3000" spc="275" dirty="0">
                <a:latin typeface="Times New Roman"/>
                <a:cs typeface="Times New Roman"/>
              </a:rPr>
              <a:t>ws</a:t>
            </a:r>
            <a:r>
              <a:rPr sz="3000" spc="125" dirty="0">
                <a:latin typeface="Times New Roman"/>
                <a:cs typeface="Times New Roman"/>
              </a:rPr>
              <a:t>i</a:t>
            </a:r>
            <a:r>
              <a:rPr sz="3000" spc="165" dirty="0">
                <a:latin typeface="Times New Roman"/>
                <a:cs typeface="Times New Roman"/>
              </a:rPr>
              <a:t>ng  </a:t>
            </a:r>
            <a:r>
              <a:rPr sz="3000" spc="200" dirty="0">
                <a:latin typeface="Times New Roman"/>
                <a:cs typeface="Times New Roman"/>
              </a:rPr>
              <a:t>downl</a:t>
            </a:r>
            <a:r>
              <a:rPr sz="3000" spc="210" dirty="0">
                <a:latin typeface="Times New Roman"/>
                <a:cs typeface="Times New Roman"/>
              </a:rPr>
              <a:t>o</a:t>
            </a:r>
            <a:r>
              <a:rPr sz="3000" spc="215" dirty="0">
                <a:latin typeface="Times New Roman"/>
                <a:cs typeface="Times New Roman"/>
              </a:rPr>
              <a:t>ad</a:t>
            </a:r>
            <a:r>
              <a:rPr sz="3000" spc="114" dirty="0">
                <a:latin typeface="Times New Roman"/>
                <a:cs typeface="Times New Roman"/>
              </a:rPr>
              <a:t>i</a:t>
            </a:r>
            <a:r>
              <a:rPr sz="3000" spc="225" dirty="0">
                <a:latin typeface="Times New Roman"/>
                <a:cs typeface="Times New Roman"/>
              </a:rPr>
              <a:t>n</a:t>
            </a:r>
            <a:r>
              <a:rPr sz="3000" spc="229" dirty="0">
                <a:latin typeface="Times New Roman"/>
                <a:cs typeface="Times New Roman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65" dirty="0">
                <a:latin typeface="Times New Roman"/>
                <a:cs typeface="Times New Roman"/>
              </a:rPr>
              <a:t>fro</a:t>
            </a:r>
            <a:r>
              <a:rPr sz="3000" spc="34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00" dirty="0">
                <a:latin typeface="Times New Roman"/>
                <a:cs typeface="Times New Roman"/>
              </a:rPr>
              <a:t>u</a:t>
            </a:r>
            <a:r>
              <a:rPr sz="3000" spc="210" dirty="0">
                <a:latin typeface="Times New Roman"/>
                <a:cs typeface="Times New Roman"/>
              </a:rPr>
              <a:t>n</a:t>
            </a:r>
            <a:r>
              <a:rPr sz="3000" spc="365" dirty="0">
                <a:latin typeface="Times New Roman"/>
                <a:cs typeface="Times New Roman"/>
              </a:rPr>
              <a:t>s</a:t>
            </a:r>
            <a:r>
              <a:rPr sz="3000" spc="425" dirty="0">
                <a:latin typeface="Times New Roman"/>
                <a:cs typeface="Times New Roman"/>
              </a:rPr>
              <a:t>e</a:t>
            </a:r>
            <a:r>
              <a:rPr sz="3000" spc="285" dirty="0">
                <a:latin typeface="Times New Roman"/>
                <a:cs typeface="Times New Roman"/>
              </a:rPr>
              <a:t>cured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862076" y="3234309"/>
            <a:ext cx="15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319276" y="1770709"/>
            <a:ext cx="1746250" cy="194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204" dirty="0">
                <a:latin typeface="Times New Roman"/>
                <a:cs typeface="Times New Roman"/>
              </a:rPr>
              <a:t>installed  </a:t>
            </a:r>
            <a:r>
              <a:rPr sz="3000" spc="250" dirty="0">
                <a:latin typeface="Times New Roman"/>
                <a:cs typeface="Times New Roman"/>
              </a:rPr>
              <a:t>internet  </a:t>
            </a:r>
            <a:r>
              <a:rPr sz="3000" spc="295" dirty="0">
                <a:latin typeface="Times New Roman"/>
                <a:cs typeface="Times New Roman"/>
              </a:rPr>
              <a:t>website</a:t>
            </a:r>
            <a:r>
              <a:rPr sz="3000" spc="250" dirty="0">
                <a:latin typeface="Times New Roman"/>
                <a:cs typeface="Times New Roman"/>
              </a:rPr>
              <a:t>s</a:t>
            </a:r>
            <a:r>
              <a:rPr sz="3000" spc="12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3000" spc="2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00" spc="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hishing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3180715" y="3234309"/>
            <a:ext cx="2150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</a:tabLst>
            </a:pPr>
            <a:r>
              <a:rPr sz="3000" spc="195" dirty="0">
                <a:solidFill>
                  <a:srgbClr val="FF0000"/>
                </a:solidFill>
                <a:latin typeface="Times New Roman"/>
                <a:cs typeface="Times New Roman"/>
              </a:rPr>
              <a:t>Email</a:t>
            </a:r>
            <a:r>
              <a:rPr sz="3000" spc="15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spc="16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210" dirty="0">
                <a:latin typeface="Times New Roman"/>
                <a:cs typeface="Times New Roman"/>
              </a:rPr>
              <a:t>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5622416" y="3234309"/>
            <a:ext cx="1884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4240" algn="l"/>
              </a:tabLst>
            </a:pPr>
            <a:r>
              <a:rPr sz="3000" spc="160" dirty="0">
                <a:latin typeface="Times New Roman"/>
                <a:cs typeface="Times New Roman"/>
              </a:rPr>
              <a:t>t</a:t>
            </a:r>
            <a:r>
              <a:rPr sz="3000" spc="300" dirty="0">
                <a:latin typeface="Times New Roman"/>
                <a:cs typeface="Times New Roman"/>
              </a:rPr>
              <a:t>h</a:t>
            </a:r>
            <a:r>
              <a:rPr sz="3000" spc="39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60" dirty="0">
                <a:latin typeface="Times New Roman"/>
                <a:cs typeface="Times New Roman"/>
              </a:rPr>
              <a:t>n</a:t>
            </a:r>
            <a:r>
              <a:rPr sz="3000" spc="240" dirty="0">
                <a:latin typeface="Times New Roman"/>
                <a:cs typeface="Times New Roman"/>
              </a:rPr>
              <a:t>a</a:t>
            </a:r>
            <a:r>
              <a:rPr sz="3000" spc="300" dirty="0">
                <a:latin typeface="Times New Roman"/>
                <a:cs typeface="Times New Roman"/>
              </a:rPr>
              <a:t>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7796021" y="3234309"/>
            <a:ext cx="17487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0" dirty="0">
                <a:latin typeface="Times New Roman"/>
                <a:cs typeface="Times New Roman"/>
              </a:rPr>
              <a:t>suggests,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319276" y="3691509"/>
            <a:ext cx="1937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3000" spc="160" dirty="0">
                <a:latin typeface="Times New Roman"/>
                <a:cs typeface="Times New Roman"/>
              </a:rPr>
              <a:t>t</a:t>
            </a:r>
            <a:r>
              <a:rPr sz="3000" spc="300" dirty="0">
                <a:latin typeface="Times New Roman"/>
                <a:cs typeface="Times New Roman"/>
              </a:rPr>
              <a:t>h</a:t>
            </a:r>
            <a:r>
              <a:rPr sz="3000" spc="380" dirty="0">
                <a:latin typeface="Times New Roman"/>
                <a:cs typeface="Times New Roman"/>
              </a:rPr>
              <a:t>es</a:t>
            </a:r>
            <a:r>
              <a:rPr sz="3000" spc="409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335" dirty="0"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3555618" y="3691509"/>
            <a:ext cx="598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2495" algn="l"/>
                <a:tab pos="3786504" algn="l"/>
                <a:tab pos="5617210" algn="l"/>
              </a:tabLst>
            </a:pPr>
            <a:r>
              <a:rPr sz="3000" spc="200" dirty="0">
                <a:latin typeface="Times New Roman"/>
                <a:cs typeface="Times New Roman"/>
              </a:rPr>
              <a:t>fra</a:t>
            </a:r>
            <a:r>
              <a:rPr sz="3000" spc="265" dirty="0">
                <a:latin typeface="Times New Roman"/>
                <a:cs typeface="Times New Roman"/>
              </a:rPr>
              <a:t>u</a:t>
            </a:r>
            <a:r>
              <a:rPr sz="3000" spc="229" dirty="0">
                <a:latin typeface="Times New Roman"/>
                <a:cs typeface="Times New Roman"/>
              </a:rPr>
              <a:t>dulen</a:t>
            </a:r>
            <a:r>
              <a:rPr sz="3000" spc="14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20" dirty="0">
                <a:latin typeface="Times New Roman"/>
                <a:cs typeface="Times New Roman"/>
              </a:rPr>
              <a:t>emails</a:t>
            </a:r>
            <a:r>
              <a:rPr sz="3000" spc="130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95" dirty="0">
                <a:latin typeface="Times New Roman"/>
                <a:cs typeface="Times New Roman"/>
              </a:rPr>
              <a:t>cl</a:t>
            </a:r>
            <a:r>
              <a:rPr sz="3000" spc="245" dirty="0">
                <a:latin typeface="Times New Roman"/>
                <a:cs typeface="Times New Roman"/>
              </a:rPr>
              <a:t>a</a:t>
            </a:r>
            <a:r>
              <a:rPr sz="3000" spc="55" dirty="0">
                <a:latin typeface="Times New Roman"/>
                <a:cs typeface="Times New Roman"/>
              </a:rPr>
              <a:t>i</a:t>
            </a:r>
            <a:r>
              <a:rPr sz="3000" spc="160" dirty="0">
                <a:latin typeface="Times New Roman"/>
                <a:cs typeface="Times New Roman"/>
              </a:rPr>
              <a:t>m</a:t>
            </a:r>
            <a:r>
              <a:rPr sz="3000" spc="10" dirty="0">
                <a:latin typeface="Times New Roman"/>
                <a:cs typeface="Times New Roman"/>
              </a:rPr>
              <a:t>i</a:t>
            </a:r>
            <a:r>
              <a:rPr sz="3000" spc="225" dirty="0">
                <a:latin typeface="Times New Roman"/>
                <a:cs typeface="Times New Roman"/>
              </a:rPr>
              <a:t>n</a:t>
            </a:r>
            <a:r>
              <a:rPr sz="3000" spc="229" dirty="0">
                <a:latin typeface="Times New Roman"/>
                <a:cs typeface="Times New Roman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45" dirty="0">
                <a:latin typeface="Times New Roman"/>
                <a:cs typeface="Times New Roman"/>
              </a:rPr>
              <a:t>to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14"/>
          <p:cNvSpPr txBox="1"/>
          <p:nvPr/>
        </p:nvSpPr>
        <p:spPr>
          <a:xfrm>
            <a:off x="1319276" y="4148785"/>
            <a:ext cx="6354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>
                <a:latin typeface="Times New Roman"/>
                <a:cs typeface="Times New Roman"/>
              </a:rPr>
              <a:t>come </a:t>
            </a:r>
            <a:r>
              <a:rPr sz="3000" spc="210" dirty="0">
                <a:latin typeface="Times New Roman"/>
                <a:cs typeface="Times New Roman"/>
              </a:rPr>
              <a:t>from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54" dirty="0">
                <a:latin typeface="Times New Roman"/>
                <a:cs typeface="Times New Roman"/>
              </a:rPr>
              <a:t>authorised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225" dirty="0">
                <a:latin typeface="Times New Roman"/>
                <a:cs typeface="Times New Roman"/>
              </a:rPr>
              <a:t>channel.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862076" y="4697729"/>
            <a:ext cx="170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000" spc="175" dirty="0">
                <a:solidFill>
                  <a:srgbClr val="FF0000"/>
                </a:solidFill>
                <a:latin typeface="Times New Roman"/>
                <a:cs typeface="Times New Roman"/>
              </a:rPr>
              <a:t>Mo</a:t>
            </a:r>
            <a:r>
              <a:rPr sz="3000" spc="1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00" spc="245" dirty="0">
                <a:solidFill>
                  <a:srgbClr val="FF0000"/>
                </a:solidFill>
                <a:latin typeface="Times New Roman"/>
                <a:cs typeface="Times New Roman"/>
              </a:rPr>
              <a:t>ey  </a:t>
            </a:r>
            <a:r>
              <a:rPr sz="3000" spc="270" dirty="0">
                <a:solidFill>
                  <a:srgbClr val="FF0000"/>
                </a:solidFill>
                <a:latin typeface="Times New Roman"/>
                <a:cs typeface="Times New Roman"/>
              </a:rPr>
              <a:t>scam: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6" name="object 16"/>
          <p:cNvSpPr txBox="1"/>
          <p:nvPr/>
        </p:nvSpPr>
        <p:spPr>
          <a:xfrm>
            <a:off x="2636265" y="4697729"/>
            <a:ext cx="6908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8765">
              <a:lnSpc>
                <a:spcPct val="100000"/>
              </a:lnSpc>
              <a:spcBef>
                <a:spcPts val="100"/>
              </a:spcBef>
              <a:tabLst>
                <a:tab pos="1494155" algn="l"/>
                <a:tab pos="1533525" algn="l"/>
                <a:tab pos="2050414" algn="l"/>
                <a:tab pos="2837180" algn="l"/>
                <a:tab pos="3685540" algn="l"/>
                <a:tab pos="4254500" algn="l"/>
                <a:tab pos="5483225" algn="l"/>
                <a:tab pos="5925185" algn="l"/>
              </a:tabLst>
            </a:pPr>
            <a:r>
              <a:rPr sz="3000" spc="210" dirty="0">
                <a:solidFill>
                  <a:srgbClr val="FF0000"/>
                </a:solidFill>
                <a:latin typeface="Times New Roman"/>
                <a:cs typeface="Times New Roman"/>
              </a:rPr>
              <a:t>mule		</a:t>
            </a:r>
            <a:r>
              <a:rPr sz="3000" spc="290" dirty="0">
                <a:solidFill>
                  <a:srgbClr val="FF0000"/>
                </a:solidFill>
                <a:latin typeface="Times New Roman"/>
                <a:cs typeface="Times New Roman"/>
              </a:rPr>
              <a:t>/	</a:t>
            </a:r>
            <a:r>
              <a:rPr sz="3000" spc="160" dirty="0">
                <a:solidFill>
                  <a:srgbClr val="FF0000"/>
                </a:solidFill>
                <a:latin typeface="Times New Roman"/>
                <a:cs typeface="Times New Roman"/>
              </a:rPr>
              <a:t>Additiona</a:t>
            </a:r>
            <a:r>
              <a:rPr sz="3000" spc="1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16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000" spc="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00" spc="280" dirty="0">
                <a:solidFill>
                  <a:srgbClr val="FF0000"/>
                </a:solidFill>
                <a:latin typeface="Times New Roman"/>
                <a:cs typeface="Times New Roman"/>
              </a:rPr>
              <a:t>ome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spc="165" dirty="0">
                <a:solidFill>
                  <a:srgbClr val="FF0000"/>
                </a:solidFill>
                <a:latin typeface="Times New Roman"/>
                <a:cs typeface="Times New Roman"/>
              </a:rPr>
              <a:t>email  </a:t>
            </a:r>
            <a:r>
              <a:rPr sz="3000" spc="175" dirty="0">
                <a:latin typeface="Times New Roman"/>
                <a:cs typeface="Times New Roman"/>
              </a:rPr>
              <a:t>Mo</a:t>
            </a:r>
            <a:r>
              <a:rPr sz="3000" spc="135" dirty="0">
                <a:latin typeface="Times New Roman"/>
                <a:cs typeface="Times New Roman"/>
              </a:rPr>
              <a:t>n</a:t>
            </a:r>
            <a:r>
              <a:rPr sz="3000" spc="305" dirty="0">
                <a:latin typeface="Times New Roman"/>
                <a:cs typeface="Times New Roman"/>
              </a:rPr>
              <a:t>e</a:t>
            </a:r>
            <a:r>
              <a:rPr sz="3000" spc="350" dirty="0">
                <a:latin typeface="Times New Roman"/>
                <a:cs typeface="Times New Roman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35" dirty="0">
                <a:latin typeface="Times New Roman"/>
                <a:cs typeface="Times New Roman"/>
              </a:rPr>
              <a:t>M</a:t>
            </a:r>
            <a:r>
              <a:rPr sz="3000" spc="80" dirty="0">
                <a:latin typeface="Times New Roman"/>
                <a:cs typeface="Times New Roman"/>
              </a:rPr>
              <a:t>u</a:t>
            </a:r>
            <a:r>
              <a:rPr sz="3000" spc="275" dirty="0">
                <a:latin typeface="Times New Roman"/>
                <a:cs typeface="Times New Roman"/>
              </a:rPr>
              <a:t>les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335" dirty="0">
                <a:latin typeface="Times New Roman"/>
                <a:cs typeface="Times New Roman"/>
              </a:rPr>
              <a:t>are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80" dirty="0">
                <a:latin typeface="Times New Roman"/>
                <a:cs typeface="Times New Roman"/>
              </a:rPr>
              <a:t>unawar</a:t>
            </a:r>
            <a:r>
              <a:rPr sz="3000" spc="254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55" dirty="0">
                <a:latin typeface="Times New Roman"/>
                <a:cs typeface="Times New Roman"/>
              </a:rPr>
              <a:t>v</a:t>
            </a:r>
            <a:r>
              <a:rPr sz="3000" spc="65" dirty="0">
                <a:latin typeface="Times New Roman"/>
                <a:cs typeface="Times New Roman"/>
              </a:rPr>
              <a:t>i</a:t>
            </a:r>
            <a:r>
              <a:rPr sz="3000" spc="215" dirty="0">
                <a:latin typeface="Times New Roman"/>
                <a:cs typeface="Times New Roman"/>
              </a:rPr>
              <a:t>ctims,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17"/>
          <p:cNvSpPr txBox="1"/>
          <p:nvPr/>
        </p:nvSpPr>
        <p:spPr>
          <a:xfrm>
            <a:off x="1319276" y="5612079"/>
            <a:ext cx="82264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5800" algn="l"/>
                <a:tab pos="4341495" algn="l"/>
                <a:tab pos="5141595" algn="l"/>
                <a:tab pos="6292215" algn="l"/>
                <a:tab pos="7853045" algn="l"/>
              </a:tabLst>
            </a:pPr>
            <a:r>
              <a:rPr sz="3000" spc="190" dirty="0">
                <a:latin typeface="Times New Roman"/>
                <a:cs typeface="Times New Roman"/>
              </a:rPr>
              <a:t>invar</a:t>
            </a:r>
            <a:r>
              <a:rPr sz="3000" spc="105" dirty="0">
                <a:latin typeface="Times New Roman"/>
                <a:cs typeface="Times New Roman"/>
              </a:rPr>
              <a:t>i</a:t>
            </a:r>
            <a:r>
              <a:rPr sz="3000" spc="215" dirty="0">
                <a:latin typeface="Times New Roman"/>
                <a:cs typeface="Times New Roman"/>
              </a:rPr>
              <a:t>ab</a:t>
            </a:r>
            <a:r>
              <a:rPr sz="3000" spc="114" dirty="0">
                <a:latin typeface="Times New Roman"/>
                <a:cs typeface="Times New Roman"/>
              </a:rPr>
              <a:t>l</a:t>
            </a:r>
            <a:r>
              <a:rPr sz="3000" spc="265" dirty="0">
                <a:latin typeface="Times New Roman"/>
                <a:cs typeface="Times New Roman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55" dirty="0">
                <a:latin typeface="Times New Roman"/>
                <a:cs typeface="Times New Roman"/>
              </a:rPr>
              <a:t>jo</a:t>
            </a:r>
            <a:r>
              <a:rPr sz="3000" spc="195" dirty="0">
                <a:latin typeface="Times New Roman"/>
                <a:cs typeface="Times New Roman"/>
              </a:rPr>
              <a:t>b</a:t>
            </a:r>
            <a:r>
              <a:rPr sz="3000" spc="869" dirty="0">
                <a:latin typeface="Times New Roman"/>
                <a:cs typeface="Times New Roman"/>
              </a:rPr>
              <a:t>-</a:t>
            </a:r>
            <a:r>
              <a:rPr sz="3000" spc="360" dirty="0">
                <a:latin typeface="Times New Roman"/>
                <a:cs typeface="Times New Roman"/>
              </a:rPr>
              <a:t>seek</a:t>
            </a:r>
            <a:r>
              <a:rPr sz="3000" spc="340" dirty="0">
                <a:latin typeface="Times New Roman"/>
                <a:cs typeface="Times New Roman"/>
              </a:rPr>
              <a:t>e</a:t>
            </a:r>
            <a:r>
              <a:rPr sz="3000" spc="320" dirty="0">
                <a:latin typeface="Times New Roman"/>
                <a:cs typeface="Times New Roman"/>
              </a:rPr>
              <a:t>r</a:t>
            </a:r>
            <a:r>
              <a:rPr sz="3000" spc="38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4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90" dirty="0">
                <a:latin typeface="Times New Roman"/>
                <a:cs typeface="Times New Roman"/>
              </a:rPr>
              <a:t>thos</a:t>
            </a:r>
            <a:r>
              <a:rPr sz="3000" spc="3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310" dirty="0">
                <a:latin typeface="Times New Roman"/>
                <a:cs typeface="Times New Roman"/>
              </a:rPr>
              <a:t>seek</a:t>
            </a:r>
            <a:r>
              <a:rPr sz="3000" spc="180" dirty="0">
                <a:latin typeface="Times New Roman"/>
                <a:cs typeface="Times New Roman"/>
              </a:rPr>
              <a:t>i</a:t>
            </a:r>
            <a:r>
              <a:rPr sz="3000" spc="225" dirty="0">
                <a:latin typeface="Times New Roman"/>
                <a:cs typeface="Times New Roman"/>
              </a:rPr>
              <a:t>n</a:t>
            </a:r>
            <a:r>
              <a:rPr sz="3000" spc="229" dirty="0">
                <a:latin typeface="Times New Roman"/>
                <a:cs typeface="Times New Roman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00" dirty="0">
                <a:latin typeface="Times New Roman"/>
                <a:cs typeface="Times New Roman"/>
              </a:rPr>
              <a:t>to  </a:t>
            </a:r>
            <a:r>
              <a:rPr sz="3000" spc="275" dirty="0">
                <a:latin typeface="Times New Roman"/>
                <a:cs typeface="Times New Roman"/>
              </a:rPr>
              <a:t>make </a:t>
            </a:r>
            <a:r>
              <a:rPr sz="3000" spc="350" dirty="0">
                <a:latin typeface="Times New Roman"/>
                <a:cs typeface="Times New Roman"/>
              </a:rPr>
              <a:t>easy-money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spc="180" dirty="0">
                <a:latin typeface="Times New Roman"/>
                <a:cs typeface="Times New Roman"/>
              </a:rPr>
              <a:t>online.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18"/>
          <p:cNvSpPr/>
          <p:nvPr/>
        </p:nvSpPr>
        <p:spPr>
          <a:xfrm>
            <a:off x="3755136" y="132905"/>
            <a:ext cx="5638800" cy="117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01752" y="460324"/>
            <a:ext cx="1076248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3085" marR="5080" indent="-18110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Keep </a:t>
            </a:r>
            <a:r>
              <a:rPr sz="4000" spc="-5" dirty="0"/>
              <a:t>these tips in mind while  </a:t>
            </a:r>
            <a:r>
              <a:rPr sz="4000" spc="-10" dirty="0"/>
              <a:t>banking</a:t>
            </a:r>
            <a:r>
              <a:rPr sz="4000" dirty="0"/>
              <a:t> </a:t>
            </a:r>
            <a:r>
              <a:rPr sz="4000" spc="-10" dirty="0"/>
              <a:t>online</a:t>
            </a:r>
            <a:endParaRPr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24</a:t>
            </a:fld>
            <a:endParaRPr lang="en-IN"/>
          </a:p>
        </p:txBody>
      </p:sp>
      <p:sp>
        <p:nvSpPr>
          <p:cNvPr id="5" name="object 3"/>
          <p:cNvSpPr txBox="1"/>
          <p:nvPr/>
        </p:nvSpPr>
        <p:spPr>
          <a:xfrm>
            <a:off x="1319276" y="1365249"/>
            <a:ext cx="1605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3200" spc="190" dirty="0">
                <a:latin typeface="Times New Roman"/>
                <a:cs typeface="Times New Roman"/>
              </a:rPr>
              <a:t>Av</a:t>
            </a:r>
            <a:r>
              <a:rPr sz="3200" spc="160" dirty="0">
                <a:latin typeface="Times New Roman"/>
                <a:cs typeface="Times New Roman"/>
              </a:rPr>
              <a:t>o</a:t>
            </a:r>
            <a:r>
              <a:rPr sz="3200" spc="135" dirty="0">
                <a:latin typeface="Times New Roman"/>
                <a:cs typeface="Times New Roman"/>
              </a:rPr>
              <a:t>id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146806" y="1365249"/>
            <a:ext cx="6854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8415" algn="l"/>
                <a:tab pos="3058160" algn="l"/>
                <a:tab pos="4812665" algn="l"/>
                <a:tab pos="5528945" algn="l"/>
              </a:tabLst>
            </a:pPr>
            <a:r>
              <a:rPr sz="2800" spc="215" dirty="0">
                <a:latin typeface="Times New Roman"/>
                <a:cs typeface="Times New Roman"/>
              </a:rPr>
              <a:t>usin</a:t>
            </a:r>
            <a:r>
              <a:rPr sz="2800" spc="26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" dirty="0">
                <a:latin typeface="Times New Roman"/>
                <a:cs typeface="Times New Roman"/>
              </a:rPr>
              <a:t>i</a:t>
            </a:r>
            <a:r>
              <a:rPr sz="3200" spc="320" dirty="0">
                <a:latin typeface="Times New Roman"/>
                <a:cs typeface="Times New Roman"/>
              </a:rPr>
              <a:t>nterne</a:t>
            </a:r>
            <a:r>
              <a:rPr sz="3200" spc="2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10" dirty="0">
                <a:latin typeface="Times New Roman"/>
                <a:cs typeface="Times New Roman"/>
              </a:rPr>
              <a:t>bankin</a:t>
            </a:r>
            <a:r>
              <a:rPr sz="3200" spc="24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4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5" dirty="0">
                <a:latin typeface="Times New Roman"/>
                <a:cs typeface="Times New Roman"/>
              </a:rPr>
              <a:t>s</a:t>
            </a:r>
            <a:r>
              <a:rPr sz="3200" spc="305" dirty="0">
                <a:latin typeface="Times New Roman"/>
                <a:cs typeface="Times New Roman"/>
              </a:rPr>
              <a:t>hared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319276" y="1804238"/>
            <a:ext cx="8684895" cy="483504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marR="6350" algn="just">
              <a:lnSpc>
                <a:spcPts val="3460"/>
              </a:lnSpc>
              <a:spcBef>
                <a:spcPts val="535"/>
              </a:spcBef>
            </a:pPr>
            <a:r>
              <a:rPr sz="3200" spc="295" dirty="0">
                <a:latin typeface="Times New Roman"/>
                <a:cs typeface="Times New Roman"/>
              </a:rPr>
              <a:t>computers </a:t>
            </a:r>
            <a:r>
              <a:rPr sz="3200" spc="260" dirty="0">
                <a:latin typeface="Times New Roman"/>
                <a:cs typeface="Times New Roman"/>
              </a:rPr>
              <a:t>and </a:t>
            </a:r>
            <a:r>
              <a:rPr sz="3200" spc="180" dirty="0">
                <a:latin typeface="Times New Roman"/>
                <a:cs typeface="Times New Roman"/>
              </a:rPr>
              <a:t>public </a:t>
            </a:r>
            <a:r>
              <a:rPr sz="3200" spc="285" dirty="0">
                <a:latin typeface="Times New Roman"/>
                <a:cs typeface="Times New Roman"/>
              </a:rPr>
              <a:t>places </a:t>
            </a:r>
            <a:r>
              <a:rPr sz="3200" spc="185" dirty="0">
                <a:latin typeface="Times New Roman"/>
                <a:cs typeface="Times New Roman"/>
              </a:rPr>
              <a:t>like </a:t>
            </a:r>
            <a:r>
              <a:rPr sz="3200" spc="290" dirty="0">
                <a:latin typeface="Times New Roman"/>
                <a:cs typeface="Times New Roman"/>
              </a:rPr>
              <a:t>cafés  </a:t>
            </a:r>
            <a:r>
              <a:rPr sz="3200" spc="260" dirty="0">
                <a:latin typeface="Times New Roman"/>
                <a:cs typeface="Times New Roman"/>
              </a:rPr>
              <a:t>and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2800" spc="229" dirty="0">
                <a:latin typeface="Times New Roman"/>
                <a:cs typeface="Times New Roman"/>
              </a:rPr>
              <a:t>libraries</a:t>
            </a:r>
            <a:r>
              <a:rPr sz="3200" spc="229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460"/>
              </a:lnSpc>
              <a:spcBef>
                <a:spcPts val="76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200" spc="229" dirty="0">
                <a:latin typeface="Times New Roman"/>
                <a:cs typeface="Times New Roman"/>
              </a:rPr>
              <a:t>Always </a:t>
            </a:r>
            <a:r>
              <a:rPr sz="3200" spc="325" dirty="0">
                <a:latin typeface="Times New Roman"/>
                <a:cs typeface="Times New Roman"/>
              </a:rPr>
              <a:t>remember </a:t>
            </a:r>
            <a:r>
              <a:rPr sz="3200" spc="265" dirty="0">
                <a:latin typeface="Times New Roman"/>
                <a:cs typeface="Times New Roman"/>
              </a:rPr>
              <a:t>to </a:t>
            </a:r>
            <a:r>
              <a:rPr sz="3200" spc="280" dirty="0">
                <a:latin typeface="Times New Roman"/>
                <a:cs typeface="Times New Roman"/>
              </a:rPr>
              <a:t>log-off </a:t>
            </a:r>
            <a:r>
              <a:rPr sz="3200" spc="245" dirty="0">
                <a:latin typeface="Times New Roman"/>
                <a:cs typeface="Times New Roman"/>
              </a:rPr>
              <a:t>on </a:t>
            </a:r>
            <a:r>
              <a:rPr sz="3200" spc="270" dirty="0">
                <a:latin typeface="Times New Roman"/>
                <a:cs typeface="Times New Roman"/>
              </a:rPr>
              <a:t>internet  </a:t>
            </a:r>
            <a:r>
              <a:rPr sz="3200" spc="215" dirty="0">
                <a:latin typeface="Times New Roman"/>
                <a:cs typeface="Times New Roman"/>
              </a:rPr>
              <a:t>banking </a:t>
            </a:r>
            <a:r>
              <a:rPr sz="3200" spc="260" dirty="0">
                <a:latin typeface="Times New Roman"/>
                <a:cs typeface="Times New Roman"/>
              </a:rPr>
              <a:t>and </a:t>
            </a:r>
            <a:r>
              <a:rPr sz="3200" spc="295" dirty="0">
                <a:latin typeface="Times New Roman"/>
                <a:cs typeface="Times New Roman"/>
              </a:rPr>
              <a:t>close </a:t>
            </a:r>
            <a:r>
              <a:rPr sz="3200" spc="270" dirty="0">
                <a:latin typeface="Times New Roman"/>
                <a:cs typeface="Times New Roman"/>
              </a:rPr>
              <a:t>your </a:t>
            </a:r>
            <a:r>
              <a:rPr sz="3200" spc="330" dirty="0">
                <a:latin typeface="Times New Roman"/>
                <a:cs typeface="Times New Roman"/>
              </a:rPr>
              <a:t>browser </a:t>
            </a:r>
            <a:r>
              <a:rPr sz="3200" spc="290" dirty="0">
                <a:latin typeface="Times New Roman"/>
                <a:cs typeface="Times New Roman"/>
              </a:rPr>
              <a:t>when  </a:t>
            </a:r>
            <a:r>
              <a:rPr sz="3200" spc="254" dirty="0">
                <a:latin typeface="Times New Roman"/>
                <a:cs typeface="Times New Roman"/>
              </a:rPr>
              <a:t>you </a:t>
            </a:r>
            <a:r>
              <a:rPr sz="3200" spc="300" dirty="0">
                <a:latin typeface="Times New Roman"/>
                <a:cs typeface="Times New Roman"/>
              </a:rPr>
              <a:t>have </a:t>
            </a:r>
            <a:r>
              <a:rPr sz="3200" spc="210" dirty="0">
                <a:latin typeface="Times New Roman"/>
                <a:cs typeface="Times New Roman"/>
              </a:rPr>
              <a:t>finished </a:t>
            </a:r>
            <a:r>
              <a:rPr sz="3200" spc="275" dirty="0">
                <a:latin typeface="Times New Roman"/>
                <a:cs typeface="Times New Roman"/>
              </a:rPr>
              <a:t>your </a:t>
            </a:r>
            <a:r>
              <a:rPr sz="3200" spc="204" dirty="0">
                <a:latin typeface="Times New Roman"/>
                <a:cs typeface="Times New Roman"/>
              </a:rPr>
              <a:t>online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204" dirty="0">
                <a:latin typeface="Times New Roman"/>
                <a:cs typeface="Times New Roman"/>
              </a:rPr>
              <a:t>banking.</a:t>
            </a:r>
            <a:endParaRPr sz="3200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ts val="3460"/>
              </a:lnSpc>
              <a:spcBef>
                <a:spcPts val="76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200" spc="215" dirty="0">
                <a:latin typeface="Times New Roman"/>
                <a:cs typeface="Times New Roman"/>
              </a:rPr>
              <a:t>Disable </a:t>
            </a:r>
            <a:r>
              <a:rPr sz="3200" spc="305" dirty="0">
                <a:latin typeface="Times New Roman"/>
                <a:cs typeface="Times New Roman"/>
              </a:rPr>
              <a:t>the </a:t>
            </a:r>
            <a:r>
              <a:rPr sz="3200" spc="229" dirty="0">
                <a:latin typeface="Times New Roman"/>
                <a:cs typeface="Times New Roman"/>
              </a:rPr>
              <a:t>'AutoComplete' </a:t>
            </a:r>
            <a:r>
              <a:rPr sz="3200" spc="204" dirty="0">
                <a:latin typeface="Times New Roman"/>
                <a:cs typeface="Times New Roman"/>
              </a:rPr>
              <a:t>function  </a:t>
            </a:r>
            <a:r>
              <a:rPr sz="3200" spc="180" dirty="0">
                <a:latin typeface="Times New Roman"/>
                <a:cs typeface="Times New Roman"/>
              </a:rPr>
              <a:t>within </a:t>
            </a:r>
            <a:r>
              <a:rPr sz="3200" spc="275" dirty="0">
                <a:latin typeface="Times New Roman"/>
                <a:cs typeface="Times New Roman"/>
              </a:rPr>
              <a:t>your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spc="300" dirty="0">
                <a:latin typeface="Times New Roman"/>
                <a:cs typeface="Times New Roman"/>
              </a:rPr>
              <a:t>browser.</a:t>
            </a:r>
            <a:endParaRPr sz="32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90000"/>
              </a:lnSpc>
              <a:spcBef>
                <a:spcPts val="71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200" spc="180" dirty="0">
                <a:latin typeface="Times New Roman"/>
                <a:cs typeface="Times New Roman"/>
              </a:rPr>
              <a:t>Install </a:t>
            </a:r>
            <a:r>
              <a:rPr sz="3200" spc="195" dirty="0">
                <a:latin typeface="Times New Roman"/>
                <a:cs typeface="Times New Roman"/>
              </a:rPr>
              <a:t>firewall </a:t>
            </a:r>
            <a:r>
              <a:rPr sz="3200" spc="260" dirty="0">
                <a:latin typeface="Times New Roman"/>
                <a:cs typeface="Times New Roman"/>
              </a:rPr>
              <a:t>and </a:t>
            </a:r>
            <a:r>
              <a:rPr sz="3200" spc="300" dirty="0">
                <a:latin typeface="Times New Roman"/>
                <a:cs typeface="Times New Roman"/>
              </a:rPr>
              <a:t>anti-virus </a:t>
            </a:r>
            <a:r>
              <a:rPr sz="3200" spc="295" dirty="0">
                <a:latin typeface="Times New Roman"/>
                <a:cs typeface="Times New Roman"/>
              </a:rPr>
              <a:t>software  </a:t>
            </a:r>
            <a:r>
              <a:rPr sz="3200" spc="260" dirty="0">
                <a:latin typeface="Times New Roman"/>
                <a:cs typeface="Times New Roman"/>
              </a:rPr>
              <a:t>and </a:t>
            </a:r>
            <a:r>
              <a:rPr sz="3200" spc="330" dirty="0">
                <a:latin typeface="Times New Roman"/>
                <a:cs typeface="Times New Roman"/>
              </a:rPr>
              <a:t>keep </a:t>
            </a:r>
            <a:r>
              <a:rPr sz="3200" spc="145" dirty="0">
                <a:latin typeface="Times New Roman"/>
                <a:cs typeface="Times New Roman"/>
              </a:rPr>
              <a:t>it </a:t>
            </a:r>
            <a:r>
              <a:rPr sz="3200" spc="225" dirty="0">
                <a:latin typeface="Times New Roman"/>
                <a:cs typeface="Times New Roman"/>
              </a:rPr>
              <a:t>up </a:t>
            </a:r>
            <a:r>
              <a:rPr sz="3200" spc="260" dirty="0">
                <a:latin typeface="Times New Roman"/>
                <a:cs typeface="Times New Roman"/>
              </a:rPr>
              <a:t>to </a:t>
            </a:r>
            <a:r>
              <a:rPr sz="3200" spc="310" dirty="0">
                <a:latin typeface="Times New Roman"/>
                <a:cs typeface="Times New Roman"/>
              </a:rPr>
              <a:t>date </a:t>
            </a:r>
            <a:r>
              <a:rPr sz="3200" spc="260" dirty="0">
                <a:latin typeface="Times New Roman"/>
                <a:cs typeface="Times New Roman"/>
              </a:rPr>
              <a:t>to </a:t>
            </a:r>
            <a:r>
              <a:rPr sz="3200" spc="235" dirty="0">
                <a:latin typeface="Times New Roman"/>
                <a:cs typeface="Times New Roman"/>
              </a:rPr>
              <a:t>help </a:t>
            </a:r>
            <a:r>
              <a:rPr sz="3200" spc="320" dirty="0">
                <a:latin typeface="Times New Roman"/>
                <a:cs typeface="Times New Roman"/>
              </a:rPr>
              <a:t>detect </a:t>
            </a:r>
            <a:r>
              <a:rPr sz="3200" spc="260" dirty="0">
                <a:latin typeface="Times New Roman"/>
                <a:cs typeface="Times New Roman"/>
              </a:rPr>
              <a:t>and  </a:t>
            </a:r>
            <a:r>
              <a:rPr sz="3200" spc="240" dirty="0">
                <a:latin typeface="Times New Roman"/>
                <a:cs typeface="Times New Roman"/>
              </a:rPr>
              <a:t>disable </a:t>
            </a:r>
            <a:r>
              <a:rPr sz="3200" spc="204" dirty="0">
                <a:latin typeface="Times New Roman"/>
                <a:cs typeface="Times New Roman"/>
              </a:rPr>
              <a:t>malicious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spc="280" dirty="0">
                <a:latin typeface="Times New Roman"/>
                <a:cs typeface="Times New Roman"/>
              </a:rPr>
              <a:t>software.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76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31140" y="235661"/>
            <a:ext cx="296926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Reference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25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926084" y="1246378"/>
            <a:ext cx="8695690" cy="544443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marR="453390" indent="-457200">
              <a:lnSpc>
                <a:spcPts val="2050"/>
              </a:lnSpc>
              <a:spcBef>
                <a:spcPts val="35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https://us.norton.com/internetsecurity-malware-what-is-cybersecurity-what-you-  </a:t>
            </a:r>
            <a:r>
              <a:rPr sz="1900" spc="-15" dirty="0">
                <a:latin typeface="Times New Roman"/>
                <a:cs typeface="Times New Roman"/>
              </a:rPr>
              <a:t>need-to-know.html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10" dirty="0">
                <a:latin typeface="Times New Roman"/>
                <a:cs typeface="Times New Roman"/>
              </a:rPr>
              <a:t>https://</a:t>
            </a:r>
            <a:r>
              <a:rPr sz="1900" spc="-10" dirty="0">
                <a:latin typeface="Times New Roman"/>
                <a:cs typeface="Times New Roman"/>
                <a:hlinkClick r:id="rId2"/>
              </a:rPr>
              <a:t>www.kaspersky.co.in/resource-center/definitions/what-is-cyber-security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10" dirty="0">
                <a:latin typeface="Times New Roman"/>
                <a:cs typeface="Times New Roman"/>
              </a:rPr>
              <a:t>https://</a:t>
            </a:r>
            <a:r>
              <a:rPr sz="1900" spc="-10" dirty="0">
                <a:latin typeface="Times New Roman"/>
                <a:cs typeface="Times New Roman"/>
                <a:hlinkClick r:id="rId3"/>
              </a:rPr>
              <a:t>www.cisco.com/c/en/us/products/security/what-is-cybersecurity.html</a:t>
            </a:r>
            <a:endParaRPr sz="1900" dirty="0">
              <a:latin typeface="Times New Roman"/>
              <a:cs typeface="Times New Roman"/>
            </a:endParaRPr>
          </a:p>
          <a:p>
            <a:pPr marL="469900" marR="890905" indent="-457200">
              <a:lnSpc>
                <a:spcPts val="2050"/>
              </a:lnSpc>
              <a:spcBef>
                <a:spcPts val="489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</a:t>
            </a:r>
            <a:r>
              <a:rPr sz="1900" spc="-10" dirty="0">
                <a:latin typeface="Times New Roman"/>
                <a:cs typeface="Times New Roman"/>
              </a:rPr>
              <a:t>s</a:t>
            </a:r>
            <a:r>
              <a:rPr sz="1900" spc="-5" dirty="0">
                <a:latin typeface="Times New Roman"/>
                <a:cs typeface="Times New Roman"/>
              </a:rPr>
              <a:t>://</a:t>
            </a:r>
            <a:r>
              <a:rPr sz="1900" spc="-10" dirty="0">
                <a:latin typeface="Times New Roman"/>
                <a:cs typeface="Times New Roman"/>
                <a:hlinkClick r:id="rId4"/>
              </a:rPr>
              <a:t>ww</a:t>
            </a:r>
            <a:r>
              <a:rPr sz="1900" spc="-130" dirty="0">
                <a:latin typeface="Times New Roman"/>
                <a:cs typeface="Times New Roman"/>
                <a:hlinkClick r:id="rId4"/>
              </a:rPr>
              <a:t>w</a:t>
            </a:r>
            <a:r>
              <a:rPr sz="1900" dirty="0">
                <a:latin typeface="Times New Roman"/>
                <a:cs typeface="Times New Roman"/>
                <a:hlinkClick r:id="rId4"/>
              </a:rPr>
              <a:t>.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axi</a:t>
            </a:r>
            <a:r>
              <a:rPr sz="1900" spc="-15" dirty="0">
                <a:latin typeface="Times New Roman"/>
                <a:cs typeface="Times New Roman"/>
                <a:hlinkClick r:id="rId4"/>
              </a:rPr>
              <a:t>s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bank</a:t>
            </a:r>
            <a:r>
              <a:rPr sz="1900" dirty="0">
                <a:latin typeface="Times New Roman"/>
                <a:cs typeface="Times New Roman"/>
                <a:hlinkClick r:id="rId4"/>
              </a:rPr>
              <a:t>.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c</a:t>
            </a:r>
            <a:r>
              <a:rPr sz="1900" dirty="0">
                <a:latin typeface="Times New Roman"/>
                <a:cs typeface="Times New Roman"/>
                <a:hlinkClick r:id="rId4"/>
              </a:rPr>
              <a:t>o</a:t>
            </a:r>
            <a:r>
              <a:rPr sz="1900" spc="-30" dirty="0">
                <a:latin typeface="Times New Roman"/>
                <a:cs typeface="Times New Roman"/>
                <a:hlinkClick r:id="rId4"/>
              </a:rPr>
              <a:t>m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/ba</a:t>
            </a:r>
            <a:r>
              <a:rPr sz="1900" dirty="0">
                <a:latin typeface="Times New Roman"/>
                <a:cs typeface="Times New Roman"/>
                <a:hlinkClick r:id="rId4"/>
              </a:rPr>
              <a:t>n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k-s</a:t>
            </a:r>
            <a:r>
              <a:rPr sz="1900" spc="-30" dirty="0">
                <a:latin typeface="Times New Roman"/>
                <a:cs typeface="Times New Roman"/>
                <a:hlinkClick r:id="rId4"/>
              </a:rPr>
              <a:t>m</a:t>
            </a:r>
            <a:r>
              <a:rPr sz="1900" dirty="0">
                <a:latin typeface="Times New Roman"/>
                <a:cs typeface="Times New Roman"/>
                <a:hlinkClick r:id="rId4"/>
              </a:rPr>
              <a:t>a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rt/s</a:t>
            </a:r>
            <a:r>
              <a:rPr sz="1900" spc="-15" dirty="0">
                <a:latin typeface="Times New Roman"/>
                <a:cs typeface="Times New Roman"/>
                <a:hlinkClick r:id="rId4"/>
              </a:rPr>
              <a:t>a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f</a:t>
            </a:r>
            <a:r>
              <a:rPr sz="1900" spc="5" dirty="0">
                <a:latin typeface="Times New Roman"/>
                <a:cs typeface="Times New Roman"/>
                <a:hlinkClick r:id="rId4"/>
              </a:rPr>
              <a:t>e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-banking/precautions-fo</a:t>
            </a:r>
            <a:r>
              <a:rPr sz="1900" spc="-35" dirty="0">
                <a:latin typeface="Times New Roman"/>
                <a:cs typeface="Times New Roman"/>
                <a:hlinkClick r:id="rId4"/>
              </a:rPr>
              <a:t>r</a:t>
            </a:r>
            <a:r>
              <a:rPr sz="1900" spc="-5" dirty="0">
                <a:latin typeface="Times New Roman"/>
                <a:cs typeface="Times New Roman"/>
                <a:hlinkClick r:id="rId4"/>
              </a:rPr>
              <a:t>-online- 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banking#menuTab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165"/>
              </a:lnSpc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https://economictimes.indiatimes.com/wealth/spend/8-tips-to-use-internet-banking-</a:t>
            </a:r>
            <a:endParaRPr sz="1900" dirty="0">
              <a:latin typeface="Times New Roman"/>
              <a:cs typeface="Times New Roman"/>
            </a:endParaRPr>
          </a:p>
          <a:p>
            <a:pPr marL="812800" indent="-342900">
              <a:lnSpc>
                <a:spcPts val="2165"/>
              </a:lnSpc>
              <a:buFont typeface="Wingdings" panose="05000000000000000000" pitchFamily="2" charset="2"/>
              <a:buChar char="§"/>
            </a:pPr>
            <a:r>
              <a:rPr sz="1900" spc="-5" dirty="0">
                <a:latin typeface="Times New Roman"/>
                <a:cs typeface="Times New Roman"/>
              </a:rPr>
              <a:t>safely/articleshow/55113849.cms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https://nakedsecurity.sophos.com/2013/10/03/8-tips-for-safer-online-banking/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10" dirty="0">
                <a:latin typeface="Times New Roman"/>
                <a:cs typeface="Times New Roman"/>
              </a:rPr>
              <a:t>https://</a:t>
            </a:r>
            <a:r>
              <a:rPr sz="1900" spc="-10" dirty="0">
                <a:latin typeface="Times New Roman"/>
                <a:cs typeface="Times New Roman"/>
                <a:hlinkClick r:id="rId5"/>
              </a:rPr>
              <a:t>www.bajajfinserv.in/what-is-atm-fraud-and-types-of-atm-fraud</a:t>
            </a:r>
            <a:endParaRPr sz="19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050"/>
              </a:lnSpc>
              <a:spcBef>
                <a:spcPts val="49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</a:t>
            </a:r>
            <a:r>
              <a:rPr sz="1900" spc="-5" dirty="0">
                <a:latin typeface="Times New Roman"/>
                <a:cs typeface="Times New Roman"/>
                <a:hlinkClick r:id="rId6"/>
              </a:rPr>
              <a:t>://ww</a:t>
            </a:r>
            <a:r>
              <a:rPr sz="1900" spc="-5" dirty="0">
                <a:latin typeface="Times New Roman"/>
                <a:cs typeface="Times New Roman"/>
              </a:rPr>
              <a:t>w.</a:t>
            </a:r>
            <a:r>
              <a:rPr sz="1900" spc="-5" dirty="0">
                <a:latin typeface="Times New Roman"/>
                <a:cs typeface="Times New Roman"/>
                <a:hlinkClick r:id="rId6"/>
              </a:rPr>
              <a:t>business-standard.com/article/finance/maharashtra-tops-in-atm-frauds- </a:t>
            </a:r>
            <a:r>
              <a:rPr sz="1900" spc="-5" dirty="0">
                <a:latin typeface="Times New Roman"/>
                <a:cs typeface="Times New Roman"/>
              </a:rPr>
              <a:t> delhi-tamil-nadu-karnataka-follow-  119072200187_1.html#:~:text=Maharashtra%20reported%20233%20cases%20of,14  </a:t>
            </a:r>
            <a:r>
              <a:rPr sz="1900" spc="-15" dirty="0">
                <a:latin typeface="Times New Roman"/>
                <a:cs typeface="Times New Roman"/>
              </a:rPr>
              <a:t>7%20cases%20of%20ATM%20fraud.</a:t>
            </a:r>
            <a:endParaRPr sz="1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4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https://support.google.com/accounts/answer/2812853?hl=en</a:t>
            </a:r>
            <a:endParaRPr sz="1900" dirty="0">
              <a:latin typeface="Times New Roman"/>
              <a:cs typeface="Times New Roman"/>
            </a:endParaRPr>
          </a:p>
          <a:p>
            <a:pPr marL="469900" marR="90170" indent="-457200">
              <a:lnSpc>
                <a:spcPts val="2050"/>
              </a:lnSpc>
              <a:spcBef>
                <a:spcPts val="49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https://</a:t>
            </a:r>
            <a:r>
              <a:rPr sz="1900" spc="-5" dirty="0">
                <a:latin typeface="Times New Roman"/>
                <a:cs typeface="Times New Roman"/>
                <a:hlinkClick r:id="rId7"/>
              </a:rPr>
              <a:t>www.google.com/search?source=univ&amp;tbm=isch&amp;q=cyber+security+images </a:t>
            </a:r>
            <a:r>
              <a:rPr sz="1900" spc="-5" dirty="0">
                <a:latin typeface="Times New Roman"/>
                <a:cs typeface="Times New Roman"/>
              </a:rPr>
              <a:t> &amp;</a:t>
            </a:r>
            <a:r>
              <a:rPr sz="1900" spc="-5" dirty="0" err="1" smtClean="0">
                <a:latin typeface="Times New Roman"/>
                <a:cs typeface="Times New Roman"/>
              </a:rPr>
              <a:t>sa</a:t>
            </a:r>
            <a:r>
              <a:rPr sz="1900" spc="-5" dirty="0" smtClean="0">
                <a:latin typeface="Times New Roman"/>
                <a:cs typeface="Times New Roman"/>
              </a:rPr>
              <a:t>=</a:t>
            </a:r>
            <a:r>
              <a:rPr sz="1900" spc="-5" dirty="0" err="1" smtClean="0">
                <a:latin typeface="Times New Roman"/>
                <a:cs typeface="Times New Roman"/>
              </a:rPr>
              <a:t>X&amp;ved</a:t>
            </a:r>
            <a:r>
              <a:rPr sz="1900" spc="-5" dirty="0" smtClean="0">
                <a:latin typeface="Times New Roman"/>
                <a:cs typeface="Times New Roman"/>
              </a:rPr>
              <a:t>=2ahUKEwjlm5Xm0MPsAhVEwjgGHZWjBkUQjJkEegQIARAB</a:t>
            </a:r>
            <a:endParaRPr lang="en-US" sz="1900" spc="-5" dirty="0" smtClean="0">
              <a:latin typeface="Times New Roman"/>
              <a:cs typeface="Times New Roman"/>
            </a:endParaRPr>
          </a:p>
          <a:p>
            <a:pPr marL="469900" marR="90170" indent="-457200">
              <a:lnSpc>
                <a:spcPts val="2050"/>
              </a:lnSpc>
              <a:spcBef>
                <a:spcPts val="49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lang="en-IN" sz="1900" dirty="0">
                <a:latin typeface="Times New Roman"/>
                <a:cs typeface="Times New Roman"/>
              </a:rPr>
              <a:t>https://niccs.cisa.gov/about-niccs/cybersecurity-glossary</a:t>
            </a:r>
            <a:endParaRPr sz="1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0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365125"/>
            <a:ext cx="9720072" cy="668147"/>
          </a:xfrm>
        </p:spPr>
        <p:txBody>
          <a:bodyPr>
            <a:normAutofit/>
          </a:bodyPr>
          <a:lstStyle/>
          <a:p>
            <a:r>
              <a:rPr lang="en-IN" spc="-5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8216"/>
            <a:ext cx="10515600" cy="4768787"/>
          </a:xfrm>
        </p:spPr>
        <p:txBody>
          <a:bodyPr>
            <a:normAutofit/>
          </a:bodyPr>
          <a:lstStyle/>
          <a:p>
            <a:pPr marL="469900" marR="9525" indent="-457200">
              <a:lnSpc>
                <a:spcPct val="80000"/>
              </a:lnSpc>
              <a:spcBef>
                <a:spcPts val="82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n-US" sz="2400" spc="305" dirty="0" smtClean="0">
                <a:latin typeface="Times New Roman"/>
                <a:cs typeface="Times New Roman"/>
              </a:rPr>
              <a:t>Cyber-security </a:t>
            </a:r>
            <a:r>
              <a:rPr lang="en-US" sz="2400" spc="200" dirty="0" smtClean="0">
                <a:latin typeface="Times New Roman"/>
                <a:cs typeface="Times New Roman"/>
              </a:rPr>
              <a:t>is </a:t>
            </a:r>
            <a:r>
              <a:rPr lang="en-US" sz="2400" spc="285" dirty="0" smtClean="0">
                <a:latin typeface="Times New Roman"/>
                <a:cs typeface="Times New Roman"/>
              </a:rPr>
              <a:t>the </a:t>
            </a:r>
            <a:r>
              <a:rPr lang="en-US" sz="2400" spc="254" dirty="0" smtClean="0">
                <a:latin typeface="Times New Roman"/>
                <a:cs typeface="Times New Roman"/>
              </a:rPr>
              <a:t>practice </a:t>
            </a:r>
            <a:r>
              <a:rPr lang="en-US" sz="2400" spc="165" dirty="0" smtClean="0">
                <a:latin typeface="Times New Roman"/>
                <a:cs typeface="Times New Roman"/>
              </a:rPr>
              <a:t>of </a:t>
            </a:r>
            <a:r>
              <a:rPr lang="en-US" sz="2400" spc="240" dirty="0" smtClean="0">
                <a:latin typeface="Times New Roman"/>
                <a:cs typeface="Times New Roman"/>
              </a:rPr>
              <a:t>protecting </a:t>
            </a:r>
            <a:r>
              <a:rPr lang="en-US" sz="2400" spc="260" dirty="0" smtClean="0">
                <a:latin typeface="Times New Roman"/>
                <a:cs typeface="Times New Roman"/>
              </a:rPr>
              <a:t>computers, </a:t>
            </a:r>
            <a:r>
              <a:rPr lang="en-US" sz="2400" spc="310" dirty="0" smtClean="0">
                <a:latin typeface="Times New Roman"/>
                <a:cs typeface="Times New Roman"/>
              </a:rPr>
              <a:t>servers, </a:t>
            </a:r>
            <a:r>
              <a:rPr lang="en-US" sz="2400" spc="190" dirty="0" smtClean="0">
                <a:latin typeface="Times New Roman"/>
                <a:cs typeface="Times New Roman"/>
              </a:rPr>
              <a:t>mobile </a:t>
            </a:r>
            <a:r>
              <a:rPr lang="en-US" sz="2400" spc="250" dirty="0" smtClean="0">
                <a:latin typeface="Times New Roman"/>
                <a:cs typeface="Times New Roman"/>
              </a:rPr>
              <a:t>devices, </a:t>
            </a:r>
            <a:r>
              <a:rPr lang="en-US" sz="2400" spc="240" dirty="0" smtClean="0">
                <a:latin typeface="Times New Roman"/>
                <a:cs typeface="Times New Roman"/>
              </a:rPr>
              <a:t>electronic </a:t>
            </a:r>
            <a:r>
              <a:rPr lang="en-US" sz="2400" spc="295" dirty="0" smtClean="0">
                <a:latin typeface="Times New Roman"/>
                <a:cs typeface="Times New Roman"/>
              </a:rPr>
              <a:t>systems, </a:t>
            </a:r>
            <a:r>
              <a:rPr lang="en-US" sz="2400" spc="265" dirty="0" smtClean="0">
                <a:latin typeface="Times New Roman"/>
                <a:cs typeface="Times New Roman"/>
              </a:rPr>
              <a:t>networks, </a:t>
            </a:r>
            <a:r>
              <a:rPr lang="en-US" sz="2400" spc="245" dirty="0" smtClean="0">
                <a:latin typeface="Times New Roman"/>
                <a:cs typeface="Times New Roman"/>
              </a:rPr>
              <a:t>and </a:t>
            </a:r>
            <a:r>
              <a:rPr lang="en-US" sz="2400" spc="260" dirty="0" smtClean="0">
                <a:latin typeface="Times New Roman"/>
                <a:cs typeface="Times New Roman"/>
              </a:rPr>
              <a:t>data </a:t>
            </a:r>
            <a:r>
              <a:rPr lang="en-US" sz="2400" spc="210" dirty="0" smtClean="0">
                <a:latin typeface="Times New Roman"/>
                <a:cs typeface="Times New Roman"/>
              </a:rPr>
              <a:t>from  </a:t>
            </a:r>
            <a:r>
              <a:rPr lang="en-US" sz="2400" spc="190" dirty="0" smtClean="0">
                <a:latin typeface="Times New Roman"/>
                <a:cs typeface="Times New Roman"/>
              </a:rPr>
              <a:t>malicious </a:t>
            </a:r>
            <a:r>
              <a:rPr lang="en-US" sz="2400" spc="220" dirty="0" smtClean="0">
                <a:latin typeface="Times New Roman"/>
                <a:cs typeface="Times New Roman"/>
              </a:rPr>
              <a:t>attacks/digital</a:t>
            </a:r>
            <a:r>
              <a:rPr lang="en-US" sz="2400" spc="275" dirty="0" smtClean="0">
                <a:latin typeface="Times New Roman"/>
                <a:cs typeface="Times New Roman"/>
              </a:rPr>
              <a:t> </a:t>
            </a:r>
            <a:r>
              <a:rPr lang="en-US" sz="2400" spc="260" dirty="0" smtClean="0">
                <a:latin typeface="Times New Roman"/>
                <a:cs typeface="Times New Roman"/>
              </a:rPr>
              <a:t>attacks.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80000"/>
              </a:lnSpc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n-US" sz="2400" spc="360" dirty="0" smtClean="0">
                <a:latin typeface="Times New Roman"/>
                <a:cs typeface="Times New Roman"/>
              </a:rPr>
              <a:t>These </a:t>
            </a:r>
            <a:r>
              <a:rPr lang="en-US" sz="2400" spc="300" dirty="0" smtClean="0">
                <a:latin typeface="Times New Roman"/>
                <a:cs typeface="Times New Roman"/>
              </a:rPr>
              <a:t>cyber </a:t>
            </a:r>
            <a:r>
              <a:rPr lang="en-US" sz="2400" spc="280" dirty="0" smtClean="0">
                <a:latin typeface="Times New Roman"/>
                <a:cs typeface="Times New Roman"/>
              </a:rPr>
              <a:t>attacks </a:t>
            </a:r>
            <a:r>
              <a:rPr lang="en-US" sz="2400" spc="335" dirty="0" smtClean="0">
                <a:latin typeface="Times New Roman"/>
                <a:cs typeface="Times New Roman"/>
              </a:rPr>
              <a:t>are </a:t>
            </a:r>
            <a:r>
              <a:rPr lang="en-US" sz="2400" spc="200" dirty="0" smtClean="0">
                <a:latin typeface="Times New Roman"/>
                <a:cs typeface="Times New Roman"/>
              </a:rPr>
              <a:t>usually </a:t>
            </a:r>
            <a:r>
              <a:rPr lang="en-US" sz="2400" spc="225" dirty="0" smtClean="0">
                <a:latin typeface="Times New Roman"/>
                <a:cs typeface="Times New Roman"/>
              </a:rPr>
              <a:t>aimed </a:t>
            </a:r>
            <a:r>
              <a:rPr lang="en-US" sz="2400" spc="270" dirty="0" smtClean="0">
                <a:latin typeface="Times New Roman"/>
                <a:cs typeface="Times New Roman"/>
              </a:rPr>
              <a:t>at </a:t>
            </a:r>
            <a:r>
              <a:rPr lang="en-US" sz="2400" spc="265" dirty="0" smtClean="0">
                <a:latin typeface="Times New Roman"/>
                <a:cs typeface="Times New Roman"/>
              </a:rPr>
              <a:t>accessing, </a:t>
            </a:r>
            <a:r>
              <a:rPr lang="en-US" sz="2400" spc="210" dirty="0" smtClean="0">
                <a:latin typeface="Times New Roman"/>
                <a:cs typeface="Times New Roman"/>
              </a:rPr>
              <a:t>changing, </a:t>
            </a:r>
            <a:r>
              <a:rPr lang="en-US" sz="2400" spc="285" dirty="0" smtClean="0">
                <a:latin typeface="Times New Roman"/>
                <a:cs typeface="Times New Roman"/>
              </a:rPr>
              <a:t>or </a:t>
            </a:r>
            <a:r>
              <a:rPr lang="en-US" sz="2400" spc="250" dirty="0" smtClean="0">
                <a:latin typeface="Times New Roman"/>
                <a:cs typeface="Times New Roman"/>
              </a:rPr>
              <a:t>destroying </a:t>
            </a:r>
            <a:r>
              <a:rPr lang="en-US" sz="2400" spc="254" dirty="0" smtClean="0">
                <a:latin typeface="Times New Roman"/>
                <a:cs typeface="Times New Roman"/>
              </a:rPr>
              <a:t>sensitive  </a:t>
            </a:r>
            <a:r>
              <a:rPr lang="en-US" sz="2400" spc="185" dirty="0" smtClean="0">
                <a:latin typeface="Times New Roman"/>
                <a:cs typeface="Times New Roman"/>
              </a:rPr>
              <a:t>information; </a:t>
            </a:r>
            <a:r>
              <a:rPr lang="en-US" sz="2400" spc="245" dirty="0" smtClean="0">
                <a:latin typeface="Times New Roman"/>
                <a:cs typeface="Times New Roman"/>
              </a:rPr>
              <a:t>extorting </a:t>
            </a:r>
            <a:r>
              <a:rPr lang="en-US" sz="2400" spc="260" dirty="0" smtClean="0">
                <a:latin typeface="Times New Roman"/>
                <a:cs typeface="Times New Roman"/>
              </a:rPr>
              <a:t>money </a:t>
            </a:r>
            <a:r>
              <a:rPr lang="en-US" sz="2400" spc="210" dirty="0" smtClean="0">
                <a:latin typeface="Times New Roman"/>
                <a:cs typeface="Times New Roman"/>
              </a:rPr>
              <a:t>from </a:t>
            </a:r>
            <a:r>
              <a:rPr lang="en-US" sz="2400" spc="305" dirty="0" smtClean="0">
                <a:latin typeface="Times New Roman"/>
                <a:cs typeface="Times New Roman"/>
              </a:rPr>
              <a:t>users; </a:t>
            </a:r>
            <a:r>
              <a:rPr lang="en-US" sz="2400" spc="280" dirty="0" smtClean="0">
                <a:latin typeface="Times New Roman"/>
                <a:cs typeface="Times New Roman"/>
              </a:rPr>
              <a:t>or  </a:t>
            </a:r>
            <a:r>
              <a:rPr lang="en-US" sz="2400" spc="220" dirty="0" smtClean="0">
                <a:latin typeface="Times New Roman"/>
                <a:cs typeface="Times New Roman"/>
              </a:rPr>
              <a:t>interrupting </a:t>
            </a:r>
            <a:r>
              <a:rPr lang="en-US" sz="2400" spc="215" dirty="0" smtClean="0">
                <a:latin typeface="Times New Roman"/>
                <a:cs typeface="Times New Roman"/>
              </a:rPr>
              <a:t>normal </a:t>
            </a:r>
            <a:r>
              <a:rPr lang="en-US" sz="2400" spc="275" dirty="0" smtClean="0">
                <a:latin typeface="Times New Roman"/>
                <a:cs typeface="Times New Roman"/>
              </a:rPr>
              <a:t>business</a:t>
            </a:r>
            <a:r>
              <a:rPr lang="en-US" sz="2400" spc="265" dirty="0" smtClean="0">
                <a:latin typeface="Times New Roman"/>
                <a:cs typeface="Times New Roman"/>
              </a:rPr>
              <a:t> </a:t>
            </a:r>
            <a:r>
              <a:rPr lang="en-US" sz="2400" spc="315" dirty="0" smtClean="0">
                <a:latin typeface="Times New Roman"/>
                <a:cs typeface="Times New Roman"/>
              </a:rPr>
              <a:t>processes.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28549"/>
            <a:ext cx="10003536" cy="741299"/>
          </a:xfrm>
        </p:spPr>
        <p:txBody>
          <a:bodyPr/>
          <a:lstStyle/>
          <a:p>
            <a:r>
              <a:rPr lang="en-IN" dirty="0" smtClean="0"/>
              <a:t>Con</a:t>
            </a:r>
            <a:r>
              <a:rPr lang="en-IN" spc="-20" dirty="0" smtClean="0"/>
              <a:t>t</a:t>
            </a:r>
            <a:r>
              <a:rPr lang="en-IN" spc="5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2353183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  <a:tab pos="2147570" algn="l"/>
                <a:tab pos="2423795" algn="l"/>
                <a:tab pos="2938780" algn="l"/>
                <a:tab pos="3281679" algn="l"/>
                <a:tab pos="3303270" algn="l"/>
                <a:tab pos="3413125" algn="l"/>
                <a:tab pos="4011929" algn="l"/>
                <a:tab pos="4090035" algn="l"/>
              </a:tabLst>
            </a:pPr>
            <a:r>
              <a:rPr lang="en-US" sz="2400" spc="204" dirty="0" smtClean="0">
                <a:latin typeface="Times New Roman"/>
                <a:cs typeface="Times New Roman"/>
              </a:rPr>
              <a:t>Implem</a:t>
            </a:r>
            <a:r>
              <a:rPr lang="en-US" sz="2400" spc="165" dirty="0" smtClean="0">
                <a:latin typeface="Times New Roman"/>
                <a:cs typeface="Times New Roman"/>
              </a:rPr>
              <a:t>e</a:t>
            </a:r>
            <a:r>
              <a:rPr lang="en-US" sz="2400" spc="150" dirty="0" smtClean="0">
                <a:latin typeface="Times New Roman"/>
                <a:cs typeface="Times New Roman"/>
              </a:rPr>
              <a:t>nti</a:t>
            </a:r>
            <a:r>
              <a:rPr lang="en-US" sz="2400" spc="229" dirty="0" smtClean="0">
                <a:latin typeface="Times New Roman"/>
                <a:cs typeface="Times New Roman"/>
              </a:rPr>
              <a:t>n</a:t>
            </a:r>
            <a:r>
              <a:rPr lang="en-US" sz="2400" spc="245" dirty="0" smtClean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204" dirty="0" smtClean="0">
                <a:latin typeface="Times New Roman"/>
                <a:cs typeface="Times New Roman"/>
              </a:rPr>
              <a:t>effecti</a:t>
            </a:r>
            <a:r>
              <a:rPr lang="en-US" sz="2400" spc="275" dirty="0" smtClean="0">
                <a:latin typeface="Times New Roman"/>
                <a:cs typeface="Times New Roman"/>
              </a:rPr>
              <a:t>v</a:t>
            </a:r>
            <a:r>
              <a:rPr lang="en-US" sz="2400" spc="280" dirty="0" smtClean="0">
                <a:latin typeface="Times New Roman"/>
                <a:cs typeface="Times New Roman"/>
              </a:rPr>
              <a:t>e  </a:t>
            </a:r>
            <a:r>
              <a:rPr lang="en-US" sz="2400" spc="320" dirty="0" smtClean="0">
                <a:latin typeface="Times New Roman"/>
                <a:cs typeface="Times New Roman"/>
              </a:rPr>
              <a:t>cyber-security measures </a:t>
            </a:r>
            <a:r>
              <a:rPr lang="en-US" sz="2400" spc="210" dirty="0" smtClean="0">
                <a:latin typeface="Times New Roman"/>
                <a:cs typeface="Times New Roman"/>
              </a:rPr>
              <a:t>is </a:t>
            </a:r>
            <a:r>
              <a:rPr lang="en-US" sz="2400" spc="204" dirty="0" smtClean="0">
                <a:latin typeface="Times New Roman"/>
                <a:cs typeface="Times New Roman"/>
              </a:rPr>
              <a:t>particularly  </a:t>
            </a:r>
            <a:r>
              <a:rPr lang="en-US" sz="2400" spc="240" dirty="0" smtClean="0">
                <a:latin typeface="Times New Roman"/>
                <a:cs typeface="Times New Roman"/>
              </a:rPr>
              <a:t>c</a:t>
            </a:r>
            <a:r>
              <a:rPr lang="en-US" sz="2400" spc="275" dirty="0" smtClean="0">
                <a:latin typeface="Times New Roman"/>
                <a:cs typeface="Times New Roman"/>
              </a:rPr>
              <a:t>h</a:t>
            </a:r>
            <a:r>
              <a:rPr lang="en-US" sz="2400" spc="190" dirty="0" smtClean="0">
                <a:latin typeface="Times New Roman"/>
                <a:cs typeface="Times New Roman"/>
              </a:rPr>
              <a:t>alleng</a:t>
            </a:r>
            <a:r>
              <a:rPr lang="en-US" sz="2400" spc="110" dirty="0" smtClean="0">
                <a:latin typeface="Times New Roman"/>
                <a:cs typeface="Times New Roman"/>
              </a:rPr>
              <a:t>i</a:t>
            </a:r>
            <a:r>
              <a:rPr lang="en-US" sz="2400" spc="225" dirty="0" smtClean="0">
                <a:latin typeface="Times New Roman"/>
                <a:cs typeface="Times New Roman"/>
              </a:rPr>
              <a:t>n</a:t>
            </a:r>
            <a:r>
              <a:rPr lang="en-US" sz="2400" spc="229" dirty="0" smtClean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215" dirty="0" smtClean="0">
                <a:latin typeface="Times New Roman"/>
                <a:cs typeface="Times New Roman"/>
              </a:rPr>
              <a:t>today  </a:t>
            </a:r>
            <a:r>
              <a:rPr lang="en-US" sz="2400" spc="310" dirty="0" smtClean="0">
                <a:latin typeface="Times New Roman"/>
                <a:cs typeface="Times New Roman"/>
              </a:rPr>
              <a:t>becaus</a:t>
            </a:r>
            <a:r>
              <a:rPr lang="en-US" sz="2400" spc="305" dirty="0" smtClean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160" dirty="0" smtClean="0">
                <a:latin typeface="Times New Roman"/>
                <a:cs typeface="Times New Roman"/>
              </a:rPr>
              <a:t>t</a:t>
            </a:r>
            <a:r>
              <a:rPr lang="en-US" sz="2400" spc="300" dirty="0" smtClean="0">
                <a:latin typeface="Times New Roman"/>
                <a:cs typeface="Times New Roman"/>
              </a:rPr>
              <a:t>h</a:t>
            </a:r>
            <a:r>
              <a:rPr lang="en-US" sz="2400" spc="345" dirty="0" smtClean="0">
                <a:latin typeface="Times New Roman"/>
                <a:cs typeface="Times New Roman"/>
              </a:rPr>
              <a:t>er</a:t>
            </a:r>
            <a:r>
              <a:rPr lang="en-US" sz="2400" spc="400" dirty="0" smtClean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335" dirty="0" smtClean="0">
                <a:latin typeface="Times New Roman"/>
                <a:cs typeface="Times New Roman"/>
              </a:rPr>
              <a:t>are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240" dirty="0" smtClean="0">
                <a:latin typeface="Times New Roman"/>
                <a:cs typeface="Times New Roman"/>
              </a:rPr>
              <a:t>more  </a:t>
            </a:r>
            <a:r>
              <a:rPr lang="en-US" sz="2400" spc="275" dirty="0" smtClean="0">
                <a:latin typeface="Times New Roman"/>
                <a:cs typeface="Times New Roman"/>
              </a:rPr>
              <a:t>devices </a:t>
            </a:r>
            <a:r>
              <a:rPr lang="en-US" sz="2400" spc="240" dirty="0" smtClean="0">
                <a:latin typeface="Times New Roman"/>
                <a:cs typeface="Times New Roman"/>
              </a:rPr>
              <a:t>than </a:t>
            </a:r>
            <a:r>
              <a:rPr lang="en-US" sz="2400" spc="229" dirty="0" smtClean="0">
                <a:latin typeface="Times New Roman"/>
                <a:cs typeface="Times New Roman"/>
              </a:rPr>
              <a:t>people, </a:t>
            </a:r>
            <a:r>
              <a:rPr lang="en-US" sz="2400" spc="245" dirty="0" smtClean="0">
                <a:latin typeface="Times New Roman"/>
                <a:cs typeface="Times New Roman"/>
              </a:rPr>
              <a:t>and  </a:t>
            </a:r>
            <a:r>
              <a:rPr lang="en-US" sz="2400" spc="275" dirty="0" smtClean="0">
                <a:latin typeface="Times New Roman"/>
                <a:cs typeface="Times New Roman"/>
              </a:rPr>
              <a:t>attack</a:t>
            </a:r>
            <a:r>
              <a:rPr lang="en-US" sz="2400" spc="295" dirty="0" smtClean="0">
                <a:latin typeface="Times New Roman"/>
                <a:cs typeface="Times New Roman"/>
              </a:rPr>
              <a:t>e</a:t>
            </a:r>
            <a:r>
              <a:rPr lang="en-US" sz="2400" spc="300" dirty="0" smtClean="0">
                <a:latin typeface="Times New Roman"/>
                <a:cs typeface="Times New Roman"/>
              </a:rPr>
              <a:t>r</a:t>
            </a:r>
            <a:r>
              <a:rPr lang="en-US" sz="2400" spc="390" dirty="0" smtClean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335" dirty="0" smtClean="0">
                <a:latin typeface="Times New Roman"/>
                <a:cs typeface="Times New Roman"/>
              </a:rPr>
              <a:t>are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210" dirty="0" smtClean="0">
                <a:latin typeface="Times New Roman"/>
                <a:cs typeface="Times New Roman"/>
              </a:rPr>
              <a:t>b</a:t>
            </a:r>
            <a:r>
              <a:rPr lang="en-US" sz="2400" spc="295" dirty="0" smtClean="0">
                <a:latin typeface="Times New Roman"/>
                <a:cs typeface="Times New Roman"/>
              </a:rPr>
              <a:t>ec</a:t>
            </a:r>
            <a:r>
              <a:rPr lang="en-US" sz="2400" spc="340" dirty="0" smtClean="0">
                <a:latin typeface="Times New Roman"/>
                <a:cs typeface="Times New Roman"/>
              </a:rPr>
              <a:t>o</a:t>
            </a:r>
            <a:r>
              <a:rPr lang="en-US" sz="2400" spc="170" dirty="0" smtClean="0">
                <a:latin typeface="Times New Roman"/>
                <a:cs typeface="Times New Roman"/>
              </a:rPr>
              <a:t>m</a:t>
            </a:r>
            <a:r>
              <a:rPr lang="en-US" sz="2400" spc="50" dirty="0" smtClean="0">
                <a:latin typeface="Times New Roman"/>
                <a:cs typeface="Times New Roman"/>
              </a:rPr>
              <a:t>i</a:t>
            </a:r>
            <a:r>
              <a:rPr lang="en-US" sz="2400" spc="165" dirty="0" smtClean="0">
                <a:latin typeface="Times New Roman"/>
                <a:cs typeface="Times New Roman"/>
              </a:rPr>
              <a:t>ng  </a:t>
            </a:r>
            <a:r>
              <a:rPr lang="en-US" sz="2400" spc="290" dirty="0" smtClean="0">
                <a:latin typeface="Times New Roman"/>
                <a:cs typeface="Times New Roman"/>
              </a:rPr>
              <a:t>more</a:t>
            </a:r>
            <a:r>
              <a:rPr lang="en-US" sz="2400" spc="229" dirty="0" smtClean="0">
                <a:latin typeface="Times New Roman"/>
                <a:cs typeface="Times New Roman"/>
              </a:rPr>
              <a:t> </a:t>
            </a:r>
            <a:r>
              <a:rPr lang="en-US" sz="2400" spc="200" dirty="0" smtClean="0">
                <a:latin typeface="Times New Roman"/>
                <a:cs typeface="Times New Roman"/>
              </a:rPr>
              <a:t>innovative.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4</a:t>
            </a:fld>
            <a:endParaRPr lang="en-IN"/>
          </a:p>
        </p:txBody>
      </p:sp>
      <p:sp>
        <p:nvSpPr>
          <p:cNvPr id="4" name="object 4"/>
          <p:cNvSpPr/>
          <p:nvPr/>
        </p:nvSpPr>
        <p:spPr>
          <a:xfrm>
            <a:off x="8162544" y="1591309"/>
            <a:ext cx="3497072" cy="3315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63474" y="307340"/>
            <a:ext cx="365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Cyber-security</a:t>
            </a:r>
            <a:endParaRPr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5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804672" y="2413338"/>
            <a:ext cx="101498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Cyber-security approach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multiple layers of protection spread across the  computers, networks, programs, or data that one intends to keep safe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 people, processes, and technology must all complement one  another to create an effective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defences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cyber attacks.</a:t>
            </a:r>
          </a:p>
        </p:txBody>
      </p:sp>
    </p:spTree>
    <p:extLst>
      <p:ext uri="{BB962C8B-B14F-4D97-AF65-F5344CB8AC3E}">
        <p14:creationId xmlns:p14="http://schemas.microsoft.com/office/powerpoint/2010/main" val="18477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-1984248" y="349961"/>
            <a:ext cx="431596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6</a:t>
            </a:fld>
            <a:endParaRPr lang="en-IN"/>
          </a:p>
        </p:txBody>
      </p:sp>
      <p:sp>
        <p:nvSpPr>
          <p:cNvPr id="5" name="object 3"/>
          <p:cNvSpPr txBox="1"/>
          <p:nvPr/>
        </p:nvSpPr>
        <p:spPr>
          <a:xfrm>
            <a:off x="231140" y="1340865"/>
            <a:ext cx="11006836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200" spc="215" dirty="0">
                <a:latin typeface="Times New Roman"/>
                <a:cs typeface="Times New Roman"/>
              </a:rPr>
              <a:t>It's </a:t>
            </a:r>
            <a:r>
              <a:rPr sz="3200" spc="260" dirty="0">
                <a:latin typeface="Times New Roman"/>
                <a:cs typeface="Times New Roman"/>
              </a:rPr>
              <a:t>also </a:t>
            </a:r>
            <a:r>
              <a:rPr sz="3200" spc="240" dirty="0">
                <a:latin typeface="Times New Roman"/>
                <a:cs typeface="Times New Roman"/>
              </a:rPr>
              <a:t>known </a:t>
            </a:r>
            <a:r>
              <a:rPr sz="3200" spc="360" dirty="0">
                <a:latin typeface="Times New Roman"/>
                <a:cs typeface="Times New Roman"/>
              </a:rPr>
              <a:t>as </a:t>
            </a:r>
            <a:r>
              <a:rPr sz="3200" spc="204" dirty="0">
                <a:latin typeface="Times New Roman"/>
                <a:cs typeface="Times New Roman"/>
              </a:rPr>
              <a:t>information </a:t>
            </a:r>
            <a:r>
              <a:rPr sz="3200" spc="254" dirty="0">
                <a:latin typeface="Times New Roman"/>
                <a:cs typeface="Times New Roman"/>
              </a:rPr>
              <a:t>technology  </a:t>
            </a:r>
            <a:r>
              <a:rPr sz="3200" spc="285" dirty="0" smtClean="0">
                <a:latin typeface="Times New Roman"/>
                <a:cs typeface="Times New Roman"/>
              </a:rPr>
              <a:t>security</a:t>
            </a:r>
            <a:r>
              <a:rPr lang="en-US" sz="3200" spc="285" dirty="0" smtClean="0">
                <a:latin typeface="Times New Roman"/>
                <a:cs typeface="Times New Roman"/>
              </a:rPr>
              <a:t> </a:t>
            </a:r>
            <a:r>
              <a:rPr sz="3200" spc="305" dirty="0" smtClean="0">
                <a:latin typeface="Times New Roman"/>
                <a:cs typeface="Times New Roman"/>
              </a:rPr>
              <a:t>or </a:t>
            </a:r>
            <a:r>
              <a:rPr sz="3200" spc="260" dirty="0">
                <a:latin typeface="Times New Roman"/>
                <a:cs typeface="Times New Roman"/>
              </a:rPr>
              <a:t>electronic </a:t>
            </a:r>
            <a:r>
              <a:rPr sz="3200" spc="204" dirty="0">
                <a:latin typeface="Times New Roman"/>
                <a:cs typeface="Times New Roman"/>
              </a:rPr>
              <a:t>information  </a:t>
            </a:r>
            <a:r>
              <a:rPr sz="3200" spc="265" dirty="0">
                <a:latin typeface="Times New Roman"/>
                <a:cs typeface="Times New Roman"/>
              </a:rPr>
              <a:t>security.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3072384" y="2632889"/>
            <a:ext cx="5629656" cy="335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8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-1901952" y="104140"/>
            <a:ext cx="663854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7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94359" y="1421999"/>
            <a:ext cx="100401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essential to giving organizations and individuals the computer security tools needed to protect themselves from cyber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entities must be protected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Endpoint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like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routers;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and the cloud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technology used to protect  these entities include next-generation  firewalls, DNS filtering, malware protection antivirus solutions software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4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31140" y="349961"/>
            <a:ext cx="716635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Types </a:t>
            </a:r>
            <a:r>
              <a:rPr dirty="0"/>
              <a:t>of Cyber</a:t>
            </a:r>
            <a:r>
              <a:rPr spc="-8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8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1383284" y="1231098"/>
            <a:ext cx="10019284" cy="4187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3000" spc="26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3000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0000"/>
                </a:solidFill>
                <a:latin typeface="Times New Roman"/>
                <a:cs typeface="Times New Roman"/>
              </a:rPr>
              <a:t>security:</a:t>
            </a:r>
            <a:endParaRPr sz="30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240"/>
              </a:lnSpc>
              <a:spcBef>
                <a:spcPts val="77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110" dirty="0">
                <a:latin typeface="Times New Roman"/>
                <a:cs typeface="Times New Roman"/>
              </a:rPr>
              <a:t>It </a:t>
            </a:r>
            <a:r>
              <a:rPr sz="3000" spc="210" dirty="0">
                <a:latin typeface="Times New Roman"/>
                <a:cs typeface="Times New Roman"/>
              </a:rPr>
              <a:t>is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54" dirty="0">
                <a:latin typeface="Times New Roman"/>
                <a:cs typeface="Times New Roman"/>
              </a:rPr>
              <a:t>practice </a:t>
            </a:r>
            <a:r>
              <a:rPr sz="3000" spc="170" dirty="0">
                <a:latin typeface="Times New Roman"/>
                <a:cs typeface="Times New Roman"/>
              </a:rPr>
              <a:t>of </a:t>
            </a:r>
            <a:r>
              <a:rPr sz="3000" spc="260" dirty="0">
                <a:latin typeface="Times New Roman"/>
                <a:cs typeface="Times New Roman"/>
              </a:rPr>
              <a:t>securing </a:t>
            </a:r>
            <a:r>
              <a:rPr sz="3000" spc="295" dirty="0">
                <a:latin typeface="Times New Roman"/>
                <a:cs typeface="Times New Roman"/>
              </a:rPr>
              <a:t>a </a:t>
            </a:r>
            <a:r>
              <a:rPr sz="3000" spc="265" dirty="0">
                <a:latin typeface="Times New Roman"/>
                <a:cs typeface="Times New Roman"/>
              </a:rPr>
              <a:t>computer  network </a:t>
            </a:r>
            <a:r>
              <a:rPr sz="3000" spc="210" dirty="0">
                <a:latin typeface="Times New Roman"/>
                <a:cs typeface="Times New Roman"/>
              </a:rPr>
              <a:t>from </a:t>
            </a:r>
            <a:r>
              <a:rPr sz="3000" spc="240" dirty="0">
                <a:latin typeface="Times New Roman"/>
                <a:cs typeface="Times New Roman"/>
              </a:rPr>
              <a:t>intruders, </a:t>
            </a:r>
            <a:r>
              <a:rPr sz="3000" spc="290" dirty="0">
                <a:latin typeface="Times New Roman"/>
                <a:cs typeface="Times New Roman"/>
              </a:rPr>
              <a:t>whether </a:t>
            </a:r>
            <a:r>
              <a:rPr sz="3000" spc="285" dirty="0">
                <a:latin typeface="Times New Roman"/>
                <a:cs typeface="Times New Roman"/>
              </a:rPr>
              <a:t>targeted  </a:t>
            </a:r>
            <a:r>
              <a:rPr sz="3000" spc="295" dirty="0">
                <a:latin typeface="Times New Roman"/>
                <a:cs typeface="Times New Roman"/>
              </a:rPr>
              <a:t>attackers </a:t>
            </a:r>
            <a:r>
              <a:rPr sz="3000" spc="280" dirty="0">
                <a:latin typeface="Times New Roman"/>
                <a:cs typeface="Times New Roman"/>
              </a:rPr>
              <a:t>or </a:t>
            </a:r>
            <a:r>
              <a:rPr sz="3000" spc="220" dirty="0">
                <a:latin typeface="Times New Roman"/>
                <a:cs typeface="Times New Roman"/>
              </a:rPr>
              <a:t>opportunistic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spc="240" dirty="0">
                <a:latin typeface="Times New Roman"/>
                <a:cs typeface="Times New Roman"/>
              </a:rPr>
              <a:t>malware.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15"/>
              </a:spcBef>
            </a:pPr>
            <a:r>
              <a:rPr sz="3000" spc="16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3000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0000"/>
                </a:solidFill>
                <a:latin typeface="Times New Roman"/>
                <a:cs typeface="Times New Roman"/>
              </a:rPr>
              <a:t>security:</a:t>
            </a:r>
            <a:endParaRPr sz="30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240"/>
              </a:lnSpc>
              <a:spcBef>
                <a:spcPts val="76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110" dirty="0">
                <a:latin typeface="Times New Roman"/>
                <a:cs typeface="Times New Roman"/>
              </a:rPr>
              <a:t>It </a:t>
            </a:r>
            <a:r>
              <a:rPr sz="3000" spc="280" dirty="0">
                <a:latin typeface="Times New Roman"/>
                <a:cs typeface="Times New Roman"/>
              </a:rPr>
              <a:t>focuses </a:t>
            </a:r>
            <a:r>
              <a:rPr sz="3000" spc="229" dirty="0">
                <a:latin typeface="Times New Roman"/>
                <a:cs typeface="Times New Roman"/>
              </a:rPr>
              <a:t>on </a:t>
            </a:r>
            <a:r>
              <a:rPr sz="3000" spc="240" dirty="0">
                <a:latin typeface="Times New Roman"/>
                <a:cs typeface="Times New Roman"/>
              </a:rPr>
              <a:t>keeping </a:t>
            </a:r>
            <a:r>
              <a:rPr sz="3000" spc="280" dirty="0">
                <a:latin typeface="Times New Roman"/>
                <a:cs typeface="Times New Roman"/>
              </a:rPr>
              <a:t>software </a:t>
            </a:r>
            <a:r>
              <a:rPr sz="3000" spc="245" dirty="0">
                <a:latin typeface="Times New Roman"/>
                <a:cs typeface="Times New Roman"/>
              </a:rPr>
              <a:t>and </a:t>
            </a:r>
            <a:r>
              <a:rPr sz="3000" spc="270" dirty="0">
                <a:latin typeface="Times New Roman"/>
                <a:cs typeface="Times New Roman"/>
              </a:rPr>
              <a:t>devices  </a:t>
            </a:r>
            <a:r>
              <a:rPr sz="3000" spc="295" dirty="0">
                <a:latin typeface="Times New Roman"/>
                <a:cs typeface="Times New Roman"/>
              </a:rPr>
              <a:t>free </a:t>
            </a:r>
            <a:r>
              <a:rPr sz="3000" spc="170" dirty="0">
                <a:latin typeface="Times New Roman"/>
                <a:cs typeface="Times New Roman"/>
              </a:rPr>
              <a:t>of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spc="275" dirty="0">
                <a:latin typeface="Times New Roman"/>
                <a:cs typeface="Times New Roman"/>
              </a:rPr>
              <a:t>threats.</a:t>
            </a:r>
            <a:endParaRPr sz="3000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ts val="3240"/>
              </a:lnSpc>
              <a:spcBef>
                <a:spcPts val="72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3000" spc="40" dirty="0">
                <a:latin typeface="Times New Roman"/>
                <a:cs typeface="Times New Roman"/>
              </a:rPr>
              <a:t>A </a:t>
            </a:r>
            <a:r>
              <a:rPr sz="3000" spc="250" dirty="0">
                <a:latin typeface="Times New Roman"/>
                <a:cs typeface="Times New Roman"/>
              </a:rPr>
              <a:t>compromised </a:t>
            </a:r>
            <a:r>
              <a:rPr sz="3000" spc="190" dirty="0">
                <a:latin typeface="Times New Roman"/>
                <a:cs typeface="Times New Roman"/>
              </a:rPr>
              <a:t>application </a:t>
            </a:r>
            <a:r>
              <a:rPr sz="3000" spc="200" dirty="0">
                <a:latin typeface="Times New Roman"/>
                <a:cs typeface="Times New Roman"/>
              </a:rPr>
              <a:t>could </a:t>
            </a:r>
            <a:r>
              <a:rPr sz="3000" spc="229" dirty="0">
                <a:latin typeface="Times New Roman"/>
                <a:cs typeface="Times New Roman"/>
              </a:rPr>
              <a:t>provide  </a:t>
            </a:r>
            <a:r>
              <a:rPr sz="3000" spc="340" dirty="0">
                <a:latin typeface="Times New Roman"/>
                <a:cs typeface="Times New Roman"/>
              </a:rPr>
              <a:t>access </a:t>
            </a:r>
            <a:r>
              <a:rPr sz="3000" spc="245" dirty="0">
                <a:latin typeface="Times New Roman"/>
                <a:cs typeface="Times New Roman"/>
              </a:rPr>
              <a:t>to </a:t>
            </a:r>
            <a:r>
              <a:rPr sz="3000" spc="285" dirty="0">
                <a:latin typeface="Times New Roman"/>
                <a:cs typeface="Times New Roman"/>
              </a:rPr>
              <a:t>the </a:t>
            </a:r>
            <a:r>
              <a:rPr sz="3000" spc="260" dirty="0">
                <a:latin typeface="Times New Roman"/>
                <a:cs typeface="Times New Roman"/>
              </a:rPr>
              <a:t>data </a:t>
            </a:r>
            <a:r>
              <a:rPr sz="3000" spc="215" dirty="0">
                <a:latin typeface="Times New Roman"/>
                <a:cs typeface="Times New Roman"/>
              </a:rPr>
              <a:t>its </a:t>
            </a:r>
            <a:r>
              <a:rPr sz="3000" spc="260" dirty="0">
                <a:latin typeface="Times New Roman"/>
                <a:cs typeface="Times New Roman"/>
              </a:rPr>
              <a:t>designed </a:t>
            </a:r>
            <a:r>
              <a:rPr sz="3000" spc="245" dirty="0">
                <a:latin typeface="Times New Roman"/>
                <a:cs typeface="Times New Roman"/>
              </a:rPr>
              <a:t>to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260" dirty="0">
                <a:latin typeface="Times New Roman"/>
                <a:cs typeface="Times New Roman"/>
              </a:rPr>
              <a:t>protect.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1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-1655064" y="322529"/>
            <a:ext cx="712317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105"/>
              </a:spcBef>
            </a:pPr>
            <a:r>
              <a:rPr dirty="0"/>
              <a:t>Con</a:t>
            </a:r>
            <a:r>
              <a:rPr spc="-20" dirty="0"/>
              <a:t>t</a:t>
            </a:r>
            <a:r>
              <a:rPr spc="5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E79B-B157-4DE8-90FA-0FFD1EC7384E}" type="slidenum">
              <a:rPr lang="en-IN" smtClean="0"/>
              <a:t>9</a:t>
            </a:fld>
            <a:endParaRPr lang="en-IN"/>
          </a:p>
        </p:txBody>
      </p:sp>
      <p:sp>
        <p:nvSpPr>
          <p:cNvPr id="6" name="object 3"/>
          <p:cNvSpPr txBox="1"/>
          <p:nvPr/>
        </p:nvSpPr>
        <p:spPr>
          <a:xfrm>
            <a:off x="1300862" y="1317357"/>
            <a:ext cx="10074273" cy="39147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170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2800" spc="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229" dirty="0">
                <a:solidFill>
                  <a:srgbClr val="FF0000"/>
                </a:solidFill>
                <a:latin typeface="Times New Roman"/>
                <a:cs typeface="Times New Roman"/>
              </a:rPr>
              <a:t>security: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020"/>
              </a:lnSpc>
              <a:spcBef>
                <a:spcPts val="725"/>
              </a:spcBef>
              <a:buFont typeface="Wingdings" panose="05000000000000000000" pitchFamily="2" charset="2"/>
              <a:buChar char="§"/>
              <a:tabLst>
                <a:tab pos="469265" algn="l"/>
                <a:tab pos="469900" algn="l"/>
                <a:tab pos="934719" algn="l"/>
                <a:tab pos="2562860" algn="l"/>
                <a:tab pos="3321685" algn="l"/>
                <a:tab pos="4987290" algn="l"/>
                <a:tab pos="5807710" algn="l"/>
                <a:tab pos="7287895" algn="l"/>
                <a:tab pos="7848600" algn="l"/>
              </a:tabLst>
            </a:pPr>
            <a:r>
              <a:rPr sz="2800" spc="105" dirty="0">
                <a:latin typeface="Times New Roman"/>
                <a:cs typeface="Times New Roman"/>
              </a:rPr>
              <a:t>I</a:t>
            </a:r>
            <a:r>
              <a:rPr sz="2800" spc="9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60" dirty="0">
                <a:latin typeface="Times New Roman"/>
                <a:cs typeface="Times New Roman"/>
              </a:rPr>
              <a:t>pro</a:t>
            </a:r>
            <a:r>
              <a:rPr sz="2800" spc="175" dirty="0">
                <a:latin typeface="Times New Roman"/>
                <a:cs typeface="Times New Roman"/>
              </a:rPr>
              <a:t>t</a:t>
            </a:r>
            <a:r>
              <a:rPr sz="2800" spc="300" dirty="0">
                <a:latin typeface="Times New Roman"/>
                <a:cs typeface="Times New Roman"/>
              </a:rPr>
              <a:t>ect</a:t>
            </a:r>
            <a:r>
              <a:rPr sz="2800" spc="30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50" dirty="0">
                <a:latin typeface="Times New Roman"/>
                <a:cs typeface="Times New Roman"/>
              </a:rPr>
              <a:t>th</a:t>
            </a:r>
            <a:r>
              <a:rPr sz="2800" spc="29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60" dirty="0">
                <a:latin typeface="Times New Roman"/>
                <a:cs typeface="Times New Roman"/>
              </a:rPr>
              <a:t>in</a:t>
            </a:r>
            <a:r>
              <a:rPr sz="2800" spc="120" dirty="0">
                <a:latin typeface="Times New Roman"/>
                <a:cs typeface="Times New Roman"/>
              </a:rPr>
              <a:t>t</a:t>
            </a:r>
            <a:r>
              <a:rPr sz="2800" spc="275" dirty="0">
                <a:latin typeface="Times New Roman"/>
                <a:cs typeface="Times New Roman"/>
              </a:rPr>
              <a:t>e</a:t>
            </a:r>
            <a:r>
              <a:rPr sz="2800" spc="320" dirty="0">
                <a:latin typeface="Times New Roman"/>
                <a:cs typeface="Times New Roman"/>
              </a:rPr>
              <a:t>g</a:t>
            </a:r>
            <a:r>
              <a:rPr sz="2800" spc="165" dirty="0">
                <a:latin typeface="Times New Roman"/>
                <a:cs typeface="Times New Roman"/>
              </a:rPr>
              <a:t>rit</a:t>
            </a:r>
            <a:r>
              <a:rPr sz="2800" spc="28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2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04" dirty="0">
                <a:latin typeface="Times New Roman"/>
                <a:cs typeface="Times New Roman"/>
              </a:rPr>
              <a:t>priva</a:t>
            </a:r>
            <a:r>
              <a:rPr sz="2800" spc="215" dirty="0">
                <a:latin typeface="Times New Roman"/>
                <a:cs typeface="Times New Roman"/>
              </a:rPr>
              <a:t>c</a:t>
            </a:r>
            <a:r>
              <a:rPr sz="2800" spc="24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00" dirty="0">
                <a:latin typeface="Times New Roman"/>
                <a:cs typeface="Times New Roman"/>
              </a:rPr>
              <a:t>o</a:t>
            </a:r>
            <a:r>
              <a:rPr sz="2800" spc="12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50" dirty="0">
                <a:latin typeface="Times New Roman"/>
                <a:cs typeface="Times New Roman"/>
              </a:rPr>
              <a:t>d</a:t>
            </a:r>
            <a:r>
              <a:rPr sz="2800" spc="215" dirty="0">
                <a:latin typeface="Times New Roman"/>
                <a:cs typeface="Times New Roman"/>
              </a:rPr>
              <a:t>a</a:t>
            </a:r>
            <a:r>
              <a:rPr sz="2800" spc="180" dirty="0">
                <a:latin typeface="Times New Roman"/>
                <a:cs typeface="Times New Roman"/>
              </a:rPr>
              <a:t>ta,  </a:t>
            </a:r>
            <a:r>
              <a:rPr sz="2800" spc="210" dirty="0">
                <a:latin typeface="Times New Roman"/>
                <a:cs typeface="Times New Roman"/>
              </a:rPr>
              <a:t>both </a:t>
            </a:r>
            <a:r>
              <a:rPr sz="2800" spc="105" dirty="0">
                <a:latin typeface="Times New Roman"/>
                <a:cs typeface="Times New Roman"/>
              </a:rPr>
              <a:t>in </a:t>
            </a:r>
            <a:r>
              <a:rPr sz="2800" spc="280" dirty="0">
                <a:latin typeface="Times New Roman"/>
                <a:cs typeface="Times New Roman"/>
              </a:rPr>
              <a:t>storage </a:t>
            </a:r>
            <a:r>
              <a:rPr sz="2800" spc="225" dirty="0">
                <a:latin typeface="Times New Roman"/>
                <a:cs typeface="Times New Roman"/>
              </a:rPr>
              <a:t>and </a:t>
            </a:r>
            <a:r>
              <a:rPr sz="2800" spc="105" dirty="0">
                <a:latin typeface="Times New Roman"/>
                <a:cs typeface="Times New Roman"/>
              </a:rPr>
              <a:t>in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transit.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Operational</a:t>
            </a:r>
            <a:r>
              <a:rPr sz="28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229" dirty="0">
                <a:solidFill>
                  <a:srgbClr val="FF0000"/>
                </a:solidFill>
                <a:latin typeface="Times New Roman"/>
                <a:cs typeface="Times New Roman"/>
              </a:rPr>
              <a:t>security:</a:t>
            </a:r>
            <a:endParaRPr sz="2800" dirty="0"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302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100" dirty="0">
                <a:latin typeface="Times New Roman"/>
                <a:cs typeface="Times New Roman"/>
              </a:rPr>
              <a:t>It </a:t>
            </a:r>
            <a:r>
              <a:rPr sz="2800" spc="204" dirty="0">
                <a:latin typeface="Times New Roman"/>
                <a:cs typeface="Times New Roman"/>
              </a:rPr>
              <a:t>includes </a:t>
            </a:r>
            <a:r>
              <a:rPr sz="2800" spc="265" dirty="0">
                <a:latin typeface="Times New Roman"/>
                <a:cs typeface="Times New Roman"/>
              </a:rPr>
              <a:t>the </a:t>
            </a:r>
            <a:r>
              <a:rPr sz="2800" spc="310" dirty="0">
                <a:latin typeface="Times New Roman"/>
                <a:cs typeface="Times New Roman"/>
              </a:rPr>
              <a:t>processes </a:t>
            </a:r>
            <a:r>
              <a:rPr sz="2800" spc="225" dirty="0">
                <a:latin typeface="Times New Roman"/>
                <a:cs typeface="Times New Roman"/>
              </a:rPr>
              <a:t>and decisions </a:t>
            </a:r>
            <a:r>
              <a:rPr sz="2800" spc="204" dirty="0">
                <a:latin typeface="Times New Roman"/>
                <a:cs typeface="Times New Roman"/>
              </a:rPr>
              <a:t>for </a:t>
            </a:r>
            <a:r>
              <a:rPr sz="2800" spc="165" dirty="0" smtClean="0">
                <a:latin typeface="Times New Roman"/>
                <a:cs typeface="Times New Roman"/>
              </a:rPr>
              <a:t>handling </a:t>
            </a:r>
            <a:r>
              <a:rPr sz="2800" spc="225" dirty="0">
                <a:latin typeface="Times New Roman"/>
                <a:cs typeface="Times New Roman"/>
              </a:rPr>
              <a:t>and </a:t>
            </a:r>
            <a:r>
              <a:rPr sz="2800" spc="220" dirty="0">
                <a:latin typeface="Times New Roman"/>
                <a:cs typeface="Times New Roman"/>
              </a:rPr>
              <a:t>protecting </a:t>
            </a:r>
            <a:r>
              <a:rPr sz="2800" spc="240" dirty="0">
                <a:latin typeface="Times New Roman"/>
                <a:cs typeface="Times New Roman"/>
              </a:rPr>
              <a:t>data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assets.</a:t>
            </a:r>
            <a:endParaRPr sz="2800" dirty="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90000"/>
              </a:lnSpc>
              <a:spcBef>
                <a:spcPts val="635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sz="2800" spc="320" dirty="0">
                <a:latin typeface="Times New Roman"/>
                <a:cs typeface="Times New Roman"/>
              </a:rPr>
              <a:t>The </a:t>
            </a:r>
            <a:r>
              <a:rPr sz="2800" spc="235" dirty="0">
                <a:latin typeface="Times New Roman"/>
                <a:cs typeface="Times New Roman"/>
              </a:rPr>
              <a:t>permissions </a:t>
            </a:r>
            <a:r>
              <a:rPr sz="2800" spc="310" dirty="0">
                <a:latin typeface="Times New Roman"/>
                <a:cs typeface="Times New Roman"/>
              </a:rPr>
              <a:t>users </a:t>
            </a:r>
            <a:r>
              <a:rPr sz="2800" spc="254" dirty="0">
                <a:latin typeface="Times New Roman"/>
                <a:cs typeface="Times New Roman"/>
              </a:rPr>
              <a:t>have </a:t>
            </a:r>
            <a:r>
              <a:rPr sz="2800" spc="250" dirty="0">
                <a:latin typeface="Times New Roman"/>
                <a:cs typeface="Times New Roman"/>
              </a:rPr>
              <a:t>when </a:t>
            </a:r>
            <a:r>
              <a:rPr sz="2800" spc="254" dirty="0">
                <a:latin typeface="Times New Roman"/>
                <a:cs typeface="Times New Roman"/>
              </a:rPr>
              <a:t>accessing </a:t>
            </a:r>
            <a:r>
              <a:rPr sz="2800" spc="270" dirty="0">
                <a:latin typeface="Times New Roman"/>
                <a:cs typeface="Times New Roman"/>
              </a:rPr>
              <a:t>a  </a:t>
            </a:r>
            <a:r>
              <a:rPr sz="2800" spc="245" dirty="0">
                <a:latin typeface="Times New Roman"/>
                <a:cs typeface="Times New Roman"/>
              </a:rPr>
              <a:t>network </a:t>
            </a:r>
            <a:r>
              <a:rPr sz="2800" spc="225" dirty="0">
                <a:latin typeface="Times New Roman"/>
                <a:cs typeface="Times New Roman"/>
              </a:rPr>
              <a:t>and </a:t>
            </a:r>
            <a:r>
              <a:rPr sz="2800" spc="265" dirty="0">
                <a:latin typeface="Times New Roman"/>
                <a:cs typeface="Times New Roman"/>
              </a:rPr>
              <a:t>the </a:t>
            </a:r>
            <a:r>
              <a:rPr sz="2800" spc="280" dirty="0">
                <a:latin typeface="Times New Roman"/>
                <a:cs typeface="Times New Roman"/>
              </a:rPr>
              <a:t>procedures </a:t>
            </a:r>
            <a:r>
              <a:rPr sz="2800" spc="229" dirty="0">
                <a:latin typeface="Times New Roman"/>
                <a:cs typeface="Times New Roman"/>
              </a:rPr>
              <a:t>that </a:t>
            </a:r>
            <a:r>
              <a:rPr sz="2800" spc="245" dirty="0">
                <a:latin typeface="Times New Roman"/>
                <a:cs typeface="Times New Roman"/>
              </a:rPr>
              <a:t>determine  </a:t>
            </a:r>
            <a:r>
              <a:rPr sz="2800" spc="220" dirty="0">
                <a:latin typeface="Times New Roman"/>
                <a:cs typeface="Times New Roman"/>
              </a:rPr>
              <a:t>how </a:t>
            </a:r>
            <a:r>
              <a:rPr sz="2800" spc="225" dirty="0">
                <a:latin typeface="Times New Roman"/>
                <a:cs typeface="Times New Roman"/>
              </a:rPr>
              <a:t>and </a:t>
            </a:r>
            <a:r>
              <a:rPr sz="2800" spc="295" dirty="0">
                <a:latin typeface="Times New Roman"/>
                <a:cs typeface="Times New Roman"/>
              </a:rPr>
              <a:t>where </a:t>
            </a:r>
            <a:r>
              <a:rPr sz="2800" spc="240" dirty="0">
                <a:latin typeface="Times New Roman"/>
                <a:cs typeface="Times New Roman"/>
              </a:rPr>
              <a:t>data </a:t>
            </a:r>
            <a:r>
              <a:rPr sz="2800" spc="229" dirty="0">
                <a:latin typeface="Times New Roman"/>
                <a:cs typeface="Times New Roman"/>
              </a:rPr>
              <a:t>may </a:t>
            </a:r>
            <a:r>
              <a:rPr sz="2800" spc="285" dirty="0">
                <a:latin typeface="Times New Roman"/>
                <a:cs typeface="Times New Roman"/>
              </a:rPr>
              <a:t>be </a:t>
            </a:r>
            <a:r>
              <a:rPr sz="2800" spc="280" dirty="0">
                <a:latin typeface="Times New Roman"/>
                <a:cs typeface="Times New Roman"/>
              </a:rPr>
              <a:t>stored </a:t>
            </a:r>
            <a:r>
              <a:rPr sz="2800" spc="265" dirty="0">
                <a:latin typeface="Times New Roman"/>
                <a:cs typeface="Times New Roman"/>
              </a:rPr>
              <a:t>or </a:t>
            </a:r>
            <a:r>
              <a:rPr sz="2800" spc="280" dirty="0">
                <a:latin typeface="Times New Roman"/>
                <a:cs typeface="Times New Roman"/>
              </a:rPr>
              <a:t>shared  </a:t>
            </a:r>
            <a:r>
              <a:rPr sz="2800" spc="114" dirty="0">
                <a:latin typeface="Times New Roman"/>
                <a:cs typeface="Times New Roman"/>
              </a:rPr>
              <a:t>all </a:t>
            </a:r>
            <a:r>
              <a:rPr sz="2800" spc="105" dirty="0">
                <a:latin typeface="Times New Roman"/>
                <a:cs typeface="Times New Roman"/>
              </a:rPr>
              <a:t>fall </a:t>
            </a:r>
            <a:r>
              <a:rPr sz="2800" spc="245" dirty="0">
                <a:latin typeface="Times New Roman"/>
                <a:cs typeface="Times New Roman"/>
              </a:rPr>
              <a:t>under </a:t>
            </a:r>
            <a:r>
              <a:rPr sz="2800" spc="200" dirty="0">
                <a:latin typeface="Times New Roman"/>
                <a:cs typeface="Times New Roman"/>
              </a:rPr>
              <a:t>this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umbrella.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8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309</TotalTime>
  <Words>1056</Words>
  <Application>Microsoft Office PowerPoint</Application>
  <PresentationFormat>Widescreen</PresentationFormat>
  <Paragraphs>164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Carlito</vt:lpstr>
      <vt:lpstr>Times New Roman</vt:lpstr>
      <vt:lpstr>Wingdings</vt:lpstr>
      <vt:lpstr>Celestial</vt:lpstr>
      <vt:lpstr>Cyber Security   Terminology</vt:lpstr>
      <vt:lpstr>Index</vt:lpstr>
      <vt:lpstr>Introduction</vt:lpstr>
      <vt:lpstr>Cont…</vt:lpstr>
      <vt:lpstr>Cyber-security</vt:lpstr>
      <vt:lpstr>Cont…</vt:lpstr>
      <vt:lpstr>Cont…</vt:lpstr>
      <vt:lpstr>Types of Cyber security</vt:lpstr>
      <vt:lpstr>Cont…</vt:lpstr>
      <vt:lpstr>Cont…</vt:lpstr>
      <vt:lpstr> Importance of cyber-security</vt:lpstr>
      <vt:lpstr>Types of cyber-security threats</vt:lpstr>
      <vt:lpstr>Cont…</vt:lpstr>
      <vt:lpstr>Cont…</vt:lpstr>
      <vt:lpstr>Cont…</vt:lpstr>
      <vt:lpstr>Cont…</vt:lpstr>
      <vt:lpstr>Cont…</vt:lpstr>
      <vt:lpstr>Cont…</vt:lpstr>
      <vt:lpstr>Cyber safety tips - protect yourself against  cyber-attacks</vt:lpstr>
      <vt:lpstr>Cont…</vt:lpstr>
      <vt:lpstr>Online Banking</vt:lpstr>
      <vt:lpstr>Online Banking Frauds</vt:lpstr>
      <vt:lpstr>Cont…</vt:lpstr>
      <vt:lpstr>Keep these tips in mind while  banking online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 Terminology</dc:title>
  <dc:creator>Microsoft account</dc:creator>
  <cp:lastModifiedBy>Microsoft account</cp:lastModifiedBy>
  <cp:revision>27</cp:revision>
  <dcterms:created xsi:type="dcterms:W3CDTF">2022-05-16T03:44:54Z</dcterms:created>
  <dcterms:modified xsi:type="dcterms:W3CDTF">2022-05-17T04:22:54Z</dcterms:modified>
</cp:coreProperties>
</file>