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9" r:id="rId6"/>
    <p:sldId id="295" r:id="rId7"/>
    <p:sldId id="296" r:id="rId8"/>
    <p:sldId id="291" r:id="rId9"/>
    <p:sldId id="292" r:id="rId10"/>
    <p:sldId id="297" r:id="rId11"/>
    <p:sldId id="290" r:id="rId12"/>
    <p:sldId id="294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300" y="5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2018-11-15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33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2018-11-15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62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2018-11-15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91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5590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721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2018-11-15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84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2018-11-15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054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2018-11-15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01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2018-11-15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74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2018-11-15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26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2018-11-15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2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2018-11-15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62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2018-11-15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671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2018-11-15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linkedin.com/in/ramlal-arya-8b90a069" TargetMode="External"/><Relationship Id="rId5" Type="http://schemas.openxmlformats.org/officeDocument/2006/relationships/hyperlink" Target="https://github.com/ramlalarya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lalarya/EDA-Car_Sales_Dat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nsaid2018/Term-1/master/Data/Projects/car_sales.csv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" y="0"/>
            <a:ext cx="12993255" cy="661554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1544" y="7453745"/>
            <a:ext cx="12984480" cy="0"/>
          </a:xfrm>
          <a:prstGeom prst="line">
            <a:avLst/>
          </a:prstGeom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4" y="8702630"/>
            <a:ext cx="785240" cy="7461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0" y="7730215"/>
            <a:ext cx="788763" cy="7887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4771" y="7910945"/>
            <a:ext cx="40237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github.com/ramlalarya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4771" y="8840068"/>
            <a:ext cx="6081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www.linkedin.com/in/ramlal-arya-8b90a069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9" name="SFFCU Business Model"/>
          <p:cNvSpPr txBox="1">
            <a:spLocks noGrp="1"/>
          </p:cNvSpPr>
          <p:nvPr>
            <p:ph type="title"/>
          </p:nvPr>
        </p:nvSpPr>
        <p:spPr>
          <a:xfrm>
            <a:off x="177800" y="6690360"/>
            <a:ext cx="10972800" cy="777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Car Sales Data – Exploratory Analysis</a:t>
            </a:r>
            <a:endParaRPr sz="4000" dirty="0">
              <a:latin typeface="Arial Black" panose="020B0A04020102020204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60000" y="7644825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Ramlal Arya 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– Data Analysis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073" y="1534180"/>
            <a:ext cx="1226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sold by Production Year </a:t>
            </a:r>
            <a:endParaRPr lang="en-US" sz="3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600" y="7622738"/>
            <a:ext cx="12039600" cy="120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600" dirty="0" smtClean="0"/>
              <a:t>Production year </a:t>
            </a:r>
            <a:r>
              <a:rPr lang="en-US" sz="3600" b="1" dirty="0" smtClean="0"/>
              <a:t>2008</a:t>
            </a:r>
            <a:r>
              <a:rPr lang="en-US" sz="3600" dirty="0" smtClean="0"/>
              <a:t> and </a:t>
            </a:r>
            <a:r>
              <a:rPr lang="en-US" sz="3600" b="1" dirty="0" smtClean="0"/>
              <a:t>2012</a:t>
            </a:r>
            <a:r>
              <a:rPr lang="en-US" sz="3600" dirty="0" smtClean="0"/>
              <a:t> cars are highest number of cars sold.</a:t>
            </a:r>
            <a:endParaRPr lang="en-US" sz="3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347912"/>
            <a:ext cx="9906000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9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– Conclusion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7707" y="1582638"/>
            <a:ext cx="12286893" cy="794063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C00000"/>
                </a:solidFill>
              </a:rPr>
              <a:t>80</a:t>
            </a:r>
            <a:r>
              <a:rPr lang="en-US" sz="3000" b="1" dirty="0">
                <a:solidFill>
                  <a:srgbClr val="C00000"/>
                </a:solidFill>
              </a:rPr>
              <a:t>%</a:t>
            </a:r>
            <a:r>
              <a:rPr lang="en-US" sz="3000" dirty="0">
                <a:solidFill>
                  <a:srgbClr val="C00000"/>
                </a:solidFill>
              </a:rPr>
              <a:t> of total cars sold in the </a:t>
            </a:r>
            <a:r>
              <a:rPr lang="en-US" sz="3000" b="1" dirty="0">
                <a:solidFill>
                  <a:srgbClr val="C00000"/>
                </a:solidFill>
              </a:rPr>
              <a:t>price </a:t>
            </a:r>
            <a:r>
              <a:rPr lang="en-US" sz="3000" dirty="0" smtClean="0">
                <a:solidFill>
                  <a:srgbClr val="C00000"/>
                </a:solidFill>
              </a:rPr>
              <a:t>below</a:t>
            </a:r>
            <a:r>
              <a:rPr lang="en-US" sz="3000" b="1" dirty="0" smtClean="0">
                <a:solidFill>
                  <a:srgbClr val="C00000"/>
                </a:solidFill>
              </a:rPr>
              <a:t> $ 20K </a:t>
            </a:r>
            <a:r>
              <a:rPr lang="en-US" sz="3000" dirty="0" smtClean="0">
                <a:solidFill>
                  <a:srgbClr val="C00000"/>
                </a:solidFill>
              </a:rPr>
              <a:t>with</a:t>
            </a:r>
            <a:r>
              <a:rPr lang="en-US" sz="3000" dirty="0">
                <a:solidFill>
                  <a:srgbClr val="C00000"/>
                </a:solidFill>
              </a:rPr>
              <a:t> </a:t>
            </a:r>
            <a:r>
              <a:rPr lang="en-US" sz="3000" b="1" dirty="0">
                <a:solidFill>
                  <a:srgbClr val="C00000"/>
                </a:solidFill>
              </a:rPr>
              <a:t>body type as "Sedan"</a:t>
            </a:r>
            <a:r>
              <a:rPr lang="en-US" sz="3000" dirty="0">
                <a:solidFill>
                  <a:srgbClr val="C00000"/>
                </a:solidFill>
              </a:rPr>
              <a:t>, </a:t>
            </a:r>
            <a:r>
              <a:rPr lang="en-US" sz="3000" b="1" dirty="0">
                <a:solidFill>
                  <a:srgbClr val="C00000"/>
                </a:solidFill>
              </a:rPr>
              <a:t>drive type as "Front"</a:t>
            </a:r>
            <a:r>
              <a:rPr lang="en-US" sz="3000" dirty="0">
                <a:solidFill>
                  <a:srgbClr val="C00000"/>
                </a:solidFill>
              </a:rPr>
              <a:t> and </a:t>
            </a:r>
            <a:r>
              <a:rPr lang="en-US" sz="3000" b="1" dirty="0">
                <a:solidFill>
                  <a:srgbClr val="C00000"/>
                </a:solidFill>
              </a:rPr>
              <a:t>engine type as "Petrol"</a:t>
            </a:r>
            <a:r>
              <a:rPr lang="en-US" sz="3000" dirty="0">
                <a:solidFill>
                  <a:srgbClr val="C00000"/>
                </a:solidFill>
              </a:rPr>
              <a:t>, because the middle class families preferred low price cars with Sedan body and Petrol engine type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C00000"/>
                </a:solidFill>
              </a:rPr>
              <a:t>"</a:t>
            </a:r>
            <a:r>
              <a:rPr lang="en-US" sz="3000" b="1" dirty="0">
                <a:solidFill>
                  <a:srgbClr val="C00000"/>
                </a:solidFill>
              </a:rPr>
              <a:t>Mercedes-Benz"</a:t>
            </a:r>
            <a:r>
              <a:rPr lang="en-US" sz="3000" dirty="0">
                <a:solidFill>
                  <a:srgbClr val="C00000"/>
                </a:solidFill>
              </a:rPr>
              <a:t> is the leading brand in higher price segment </a:t>
            </a:r>
            <a:r>
              <a:rPr lang="en-US" sz="3000" dirty="0" smtClean="0">
                <a:solidFill>
                  <a:srgbClr val="C00000"/>
                </a:solidFill>
              </a:rPr>
              <a:t>cars.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C00000"/>
                </a:solidFill>
              </a:rPr>
              <a:t>Majority </a:t>
            </a:r>
            <a:r>
              <a:rPr lang="en-US" sz="3000" dirty="0">
                <a:solidFill>
                  <a:srgbClr val="C00000"/>
                </a:solidFill>
              </a:rPr>
              <a:t>of the </a:t>
            </a:r>
            <a:r>
              <a:rPr lang="en-US" sz="3000" b="1" dirty="0">
                <a:solidFill>
                  <a:srgbClr val="C00000"/>
                </a:solidFill>
              </a:rPr>
              <a:t>higher price range</a:t>
            </a:r>
            <a:r>
              <a:rPr lang="en-US" sz="3000" dirty="0">
                <a:solidFill>
                  <a:srgbClr val="C00000"/>
                </a:solidFill>
              </a:rPr>
              <a:t> cars sold with </a:t>
            </a:r>
            <a:r>
              <a:rPr lang="en-US" sz="3000" b="1" dirty="0">
                <a:solidFill>
                  <a:srgbClr val="C00000"/>
                </a:solidFill>
              </a:rPr>
              <a:t>body type as "Crossover"</a:t>
            </a:r>
            <a:r>
              <a:rPr lang="en-US" sz="3000" dirty="0">
                <a:solidFill>
                  <a:srgbClr val="C00000"/>
                </a:solidFill>
              </a:rPr>
              <a:t>, </a:t>
            </a:r>
            <a:r>
              <a:rPr lang="en-US" sz="3000" b="1" dirty="0">
                <a:solidFill>
                  <a:srgbClr val="C00000"/>
                </a:solidFill>
              </a:rPr>
              <a:t>drive type as "Full"</a:t>
            </a:r>
            <a:r>
              <a:rPr lang="en-US" sz="3000" dirty="0">
                <a:solidFill>
                  <a:srgbClr val="C00000"/>
                </a:solidFill>
              </a:rPr>
              <a:t> and </a:t>
            </a:r>
            <a:r>
              <a:rPr lang="en-US" sz="3000" b="1" dirty="0">
                <a:solidFill>
                  <a:srgbClr val="C00000"/>
                </a:solidFill>
              </a:rPr>
              <a:t>engine type as "Diesel</a:t>
            </a:r>
            <a:r>
              <a:rPr lang="en-US" sz="3000" b="1" dirty="0" smtClean="0">
                <a:solidFill>
                  <a:srgbClr val="C00000"/>
                </a:solidFill>
              </a:rPr>
              <a:t>"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C00000"/>
                </a:solidFill>
              </a:rPr>
              <a:t>Most </a:t>
            </a:r>
            <a:r>
              <a:rPr lang="en-US" sz="3000" dirty="0">
                <a:solidFill>
                  <a:srgbClr val="C00000"/>
                </a:solidFill>
              </a:rPr>
              <a:t>of the cars sold in </a:t>
            </a:r>
            <a:r>
              <a:rPr lang="en-US" sz="3000" b="1" dirty="0">
                <a:solidFill>
                  <a:srgbClr val="C00000"/>
                </a:solidFill>
              </a:rPr>
              <a:t>2.0 </a:t>
            </a:r>
            <a:r>
              <a:rPr lang="en-US" sz="3000" dirty="0" smtClean="0">
                <a:solidFill>
                  <a:srgbClr val="C00000"/>
                </a:solidFill>
              </a:rPr>
              <a:t>engine </a:t>
            </a:r>
            <a:r>
              <a:rPr lang="en-US" sz="3000" dirty="0">
                <a:solidFill>
                  <a:srgbClr val="C00000"/>
                </a:solidFill>
              </a:rPr>
              <a:t>volume segment followed by </a:t>
            </a:r>
            <a:r>
              <a:rPr lang="en-US" sz="3000" b="1" dirty="0" smtClean="0">
                <a:solidFill>
                  <a:srgbClr val="C00000"/>
                </a:solidFill>
              </a:rPr>
              <a:t>1.5</a:t>
            </a:r>
            <a:r>
              <a:rPr lang="en-US" sz="3000" dirty="0" smtClean="0">
                <a:solidFill>
                  <a:srgbClr val="C00000"/>
                </a:solidFill>
              </a:rPr>
              <a:t>, </a:t>
            </a:r>
            <a:r>
              <a:rPr lang="en-US" sz="3000" dirty="0">
                <a:solidFill>
                  <a:srgbClr val="C00000"/>
                </a:solidFill>
              </a:rPr>
              <a:t>there are very </a:t>
            </a:r>
            <a:r>
              <a:rPr lang="en-US" sz="3000" b="1" dirty="0">
                <a:solidFill>
                  <a:srgbClr val="C00000"/>
                </a:solidFill>
              </a:rPr>
              <a:t>few cars sold below 1.0 </a:t>
            </a:r>
            <a:r>
              <a:rPr lang="en-US" sz="3000" b="1" dirty="0" smtClean="0">
                <a:solidFill>
                  <a:srgbClr val="C00000"/>
                </a:solidFill>
              </a:rPr>
              <a:t>and </a:t>
            </a:r>
            <a:r>
              <a:rPr lang="en-US" sz="3000" b="1" dirty="0">
                <a:solidFill>
                  <a:srgbClr val="C00000"/>
                </a:solidFill>
              </a:rPr>
              <a:t>above </a:t>
            </a:r>
            <a:r>
              <a:rPr lang="en-US" sz="3000" b="1" dirty="0" smtClean="0">
                <a:solidFill>
                  <a:srgbClr val="C00000"/>
                </a:solidFill>
              </a:rPr>
              <a:t>4.0 engine volume segment.</a:t>
            </a:r>
            <a:endParaRPr lang="en-US" sz="3000" dirty="0">
              <a:solidFill>
                <a:srgbClr val="C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C00000"/>
                </a:solidFill>
              </a:rPr>
              <a:t>We </a:t>
            </a:r>
            <a:r>
              <a:rPr lang="en-US" sz="3000" dirty="0">
                <a:solidFill>
                  <a:srgbClr val="C00000"/>
                </a:solidFill>
              </a:rPr>
              <a:t>have also observed that </a:t>
            </a:r>
            <a:r>
              <a:rPr lang="en-US" sz="3000" b="1" dirty="0">
                <a:solidFill>
                  <a:srgbClr val="C00000"/>
                </a:solidFill>
              </a:rPr>
              <a:t>lower price segment</a:t>
            </a:r>
            <a:r>
              <a:rPr lang="en-US" sz="3000" dirty="0">
                <a:solidFill>
                  <a:srgbClr val="C00000"/>
                </a:solidFill>
              </a:rPr>
              <a:t> car has </a:t>
            </a:r>
            <a:r>
              <a:rPr lang="en-US" sz="3000" b="1" dirty="0">
                <a:solidFill>
                  <a:srgbClr val="C00000"/>
                </a:solidFill>
              </a:rPr>
              <a:t>higher mileage</a:t>
            </a:r>
            <a:r>
              <a:rPr lang="en-US" sz="3000" dirty="0">
                <a:solidFill>
                  <a:srgbClr val="C00000"/>
                </a:solidFill>
              </a:rPr>
              <a:t> and </a:t>
            </a:r>
            <a:r>
              <a:rPr lang="en-US" sz="3000" b="1" dirty="0">
                <a:solidFill>
                  <a:srgbClr val="C00000"/>
                </a:solidFill>
              </a:rPr>
              <a:t>higher price segment</a:t>
            </a:r>
            <a:r>
              <a:rPr lang="en-US" sz="3000" dirty="0">
                <a:solidFill>
                  <a:srgbClr val="C00000"/>
                </a:solidFill>
              </a:rPr>
              <a:t> car has </a:t>
            </a:r>
            <a:r>
              <a:rPr lang="en-US" sz="3000" b="1" dirty="0">
                <a:solidFill>
                  <a:srgbClr val="C00000"/>
                </a:solidFill>
              </a:rPr>
              <a:t>lower </a:t>
            </a:r>
            <a:r>
              <a:rPr lang="en-US" sz="3000" b="1" dirty="0" smtClean="0">
                <a:solidFill>
                  <a:srgbClr val="C00000"/>
                </a:solidFill>
              </a:rPr>
              <a:t>mileage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C00000"/>
                </a:solidFill>
              </a:rPr>
              <a:t>Production </a:t>
            </a:r>
            <a:r>
              <a:rPr lang="en-US" sz="3000" dirty="0">
                <a:solidFill>
                  <a:srgbClr val="C00000"/>
                </a:solidFill>
              </a:rPr>
              <a:t>year </a:t>
            </a:r>
            <a:r>
              <a:rPr lang="en-US" sz="3000" b="1" dirty="0">
                <a:solidFill>
                  <a:srgbClr val="C00000"/>
                </a:solidFill>
              </a:rPr>
              <a:t>2008</a:t>
            </a:r>
            <a:r>
              <a:rPr lang="en-US" sz="3000" dirty="0">
                <a:solidFill>
                  <a:srgbClr val="C00000"/>
                </a:solidFill>
              </a:rPr>
              <a:t> and </a:t>
            </a:r>
            <a:r>
              <a:rPr lang="en-US" sz="3000" b="1" dirty="0">
                <a:solidFill>
                  <a:srgbClr val="C00000"/>
                </a:solidFill>
              </a:rPr>
              <a:t>2012</a:t>
            </a:r>
            <a:r>
              <a:rPr lang="en-US" sz="3000" dirty="0">
                <a:solidFill>
                  <a:srgbClr val="C00000"/>
                </a:solidFill>
              </a:rPr>
              <a:t> cars are the highest sold </a:t>
            </a:r>
            <a:r>
              <a:rPr lang="en-US" sz="3000" dirty="0" smtClean="0">
                <a:solidFill>
                  <a:srgbClr val="C00000"/>
                </a:solidFill>
              </a:rPr>
              <a:t>cars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C00000"/>
                </a:solidFill>
              </a:rPr>
              <a:t>Price</a:t>
            </a:r>
            <a:r>
              <a:rPr lang="en-US" sz="3000" dirty="0">
                <a:solidFill>
                  <a:srgbClr val="C00000"/>
                </a:solidFill>
              </a:rPr>
              <a:t> has </a:t>
            </a:r>
            <a:r>
              <a:rPr lang="en-US" sz="3000" b="1" dirty="0">
                <a:solidFill>
                  <a:srgbClr val="C00000"/>
                </a:solidFill>
              </a:rPr>
              <a:t>positive correlation</a:t>
            </a:r>
            <a:r>
              <a:rPr lang="en-US" sz="3000" dirty="0">
                <a:solidFill>
                  <a:srgbClr val="C00000"/>
                </a:solidFill>
              </a:rPr>
              <a:t> with </a:t>
            </a:r>
            <a:r>
              <a:rPr lang="en-US" sz="3000" b="1" dirty="0">
                <a:solidFill>
                  <a:srgbClr val="C00000"/>
                </a:solidFill>
              </a:rPr>
              <a:t>engine volume</a:t>
            </a:r>
            <a:r>
              <a:rPr lang="en-US" sz="3000" dirty="0">
                <a:solidFill>
                  <a:srgbClr val="C00000"/>
                </a:solidFill>
              </a:rPr>
              <a:t> and </a:t>
            </a:r>
            <a:r>
              <a:rPr lang="en-US" sz="3000" b="1" dirty="0">
                <a:solidFill>
                  <a:srgbClr val="C00000"/>
                </a:solidFill>
              </a:rPr>
              <a:t>production year</a:t>
            </a:r>
            <a:r>
              <a:rPr lang="en-US" sz="3000" dirty="0">
                <a:solidFill>
                  <a:srgbClr val="C00000"/>
                </a:solidFill>
              </a:rPr>
              <a:t> and </a:t>
            </a:r>
            <a:r>
              <a:rPr lang="en-US" sz="3000" b="1" dirty="0">
                <a:solidFill>
                  <a:srgbClr val="C00000"/>
                </a:solidFill>
              </a:rPr>
              <a:t>negatively correlation</a:t>
            </a:r>
            <a:r>
              <a:rPr lang="en-US" sz="3000" dirty="0">
                <a:solidFill>
                  <a:srgbClr val="C00000"/>
                </a:solidFill>
              </a:rPr>
              <a:t> with </a:t>
            </a:r>
            <a:r>
              <a:rPr lang="en-US" sz="3000" b="1" dirty="0" smtClean="0">
                <a:solidFill>
                  <a:srgbClr val="C00000"/>
                </a:solidFill>
              </a:rPr>
              <a:t>mileage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C00000"/>
                </a:solidFill>
              </a:rPr>
              <a:t>Production </a:t>
            </a:r>
            <a:r>
              <a:rPr lang="en-US" sz="3000" b="1" dirty="0">
                <a:solidFill>
                  <a:srgbClr val="C00000"/>
                </a:solidFill>
              </a:rPr>
              <a:t>year</a:t>
            </a:r>
            <a:r>
              <a:rPr lang="en-US" sz="3000" dirty="0">
                <a:solidFill>
                  <a:srgbClr val="C00000"/>
                </a:solidFill>
              </a:rPr>
              <a:t> has </a:t>
            </a:r>
            <a:r>
              <a:rPr lang="en-US" sz="3000" b="1" dirty="0">
                <a:solidFill>
                  <a:srgbClr val="C00000"/>
                </a:solidFill>
              </a:rPr>
              <a:t>negative correlation</a:t>
            </a:r>
            <a:r>
              <a:rPr lang="en-US" sz="3000" dirty="0">
                <a:solidFill>
                  <a:srgbClr val="C00000"/>
                </a:solidFill>
              </a:rPr>
              <a:t> with </a:t>
            </a:r>
            <a:r>
              <a:rPr lang="en-US" sz="3000" b="1" dirty="0">
                <a:solidFill>
                  <a:srgbClr val="C00000"/>
                </a:solidFill>
              </a:rPr>
              <a:t>mileage</a:t>
            </a:r>
            <a:r>
              <a:rPr lang="en-US" sz="3000" dirty="0">
                <a:solidFill>
                  <a:srgbClr val="C00000"/>
                </a:solidFill>
              </a:rPr>
              <a:t> and </a:t>
            </a:r>
            <a:r>
              <a:rPr lang="en-US" sz="3000" b="1" dirty="0">
                <a:solidFill>
                  <a:srgbClr val="C00000"/>
                </a:solidFill>
              </a:rPr>
              <a:t>engine volume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3352800"/>
            <a:ext cx="658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9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905774"/>
            <a:ext cx="13004800" cy="0"/>
          </a:xfrm>
          <a:prstGeom prst="line">
            <a:avLst/>
          </a:prstGeom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3380510"/>
            <a:ext cx="13004800" cy="0"/>
          </a:xfrm>
          <a:prstGeom prst="line">
            <a:avLst/>
          </a:prstGeom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4168" y="6719513"/>
            <a:ext cx="947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github.com/ramlalarya/EDA-Car_Sales_Data</a:t>
            </a:r>
            <a:r>
              <a:rPr lang="en-US" sz="28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80" y="6096000"/>
            <a:ext cx="103396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/>
              <a:t>Python Notebooks used for analysis on Github: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975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648716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– About the Data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600" y="299259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1000" y="3048010"/>
            <a:ext cx="7848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raw.githubusercontent.com/insaid2018/Term-1/</a:t>
            </a:r>
          </a:p>
          <a:p>
            <a:pPr algn="l"/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master/Data/Projects/car_sales.csv</a:t>
            </a:r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600" y="392409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Volume: 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1000" y="3970256"/>
            <a:ext cx="6046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contains 9576 records and 10 variables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5257800"/>
            <a:ext cx="11125200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car	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 / Brand (87 unique values)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price	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Seller’s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price in advertisement (in USD)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body	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(6 unique values – Sedan, Crossover, Hatch,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Van, Vagon and Other)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mileage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Mileage of car miles / kilometer (‘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000 Km)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engV	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Rounded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 volume (‘000 cubic cm)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engType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fuel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(4 unique values – Petrol, Diesel, Gas and Other)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registration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Whether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 registered in Ukraine or not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year	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production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model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name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drive		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Drive type (3 unique values – Front, Rear and Full)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528" y="4719935"/>
            <a:ext cx="3243196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Information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601" y="1542871"/>
            <a:ext cx="11887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This dataset was collected from car sale advertisements for study/practice purposes in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2016. This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dataset contains data for more than 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9.5K cars sale in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Ukraine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648716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- Car Sales Data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600200"/>
            <a:ext cx="12039600" cy="37385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200" y="5959257"/>
            <a:ext cx="1158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Total </a:t>
            </a:r>
            <a:r>
              <a:rPr lang="en-US" sz="2800" b="1" dirty="0" smtClean="0">
                <a:latin typeface="Rockwell" panose="02060603020205020403" pitchFamily="18" charset="0"/>
              </a:rPr>
              <a:t>201</a:t>
            </a:r>
            <a:r>
              <a:rPr lang="en-US" sz="2800" dirty="0" smtClean="0">
                <a:latin typeface="Rockwell" panose="02060603020205020403" pitchFamily="18" charset="0"/>
              </a:rPr>
              <a:t> rows were </a:t>
            </a:r>
            <a:r>
              <a:rPr lang="en-US" sz="2800" b="1" dirty="0" smtClean="0">
                <a:latin typeface="Rockwell" panose="02060603020205020403" pitchFamily="18" charset="0"/>
              </a:rPr>
              <a:t>duplicate</a:t>
            </a:r>
            <a:r>
              <a:rPr lang="en-US" sz="2800" dirty="0" smtClean="0">
                <a:latin typeface="Rockwell" panose="02060603020205020403" pitchFamily="18" charset="0"/>
              </a:rPr>
              <a:t> in this dataset, so we had removed these duplicate records. 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“</a:t>
            </a:r>
            <a:r>
              <a:rPr lang="en-US" sz="2800" b="1" dirty="0" smtClean="0">
                <a:latin typeface="Rockwell" panose="02060603020205020403" pitchFamily="18" charset="0"/>
              </a:rPr>
              <a:t>Model</a:t>
            </a:r>
            <a:r>
              <a:rPr lang="en-US" sz="2800" dirty="0" smtClean="0">
                <a:latin typeface="Rockwell" panose="02060603020205020403" pitchFamily="18" charset="0"/>
              </a:rPr>
              <a:t>” column was deleted from dataset due to high cardinality.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Zero values of “</a:t>
            </a:r>
            <a:r>
              <a:rPr lang="en-US" sz="2800" b="1" dirty="0" smtClean="0">
                <a:latin typeface="Rockwell" panose="02060603020205020403" pitchFamily="18" charset="0"/>
              </a:rPr>
              <a:t>Price</a:t>
            </a:r>
            <a:r>
              <a:rPr lang="en-US" sz="2800" dirty="0" smtClean="0">
                <a:latin typeface="Rockwell" panose="02060603020205020403" pitchFamily="18" charset="0"/>
              </a:rPr>
              <a:t>” and “</a:t>
            </a:r>
            <a:r>
              <a:rPr lang="en-US" sz="2800" b="1" dirty="0" smtClean="0">
                <a:latin typeface="Rockwell" panose="02060603020205020403" pitchFamily="18" charset="0"/>
              </a:rPr>
              <a:t>Mileage</a:t>
            </a:r>
            <a:r>
              <a:rPr lang="en-US" sz="2800" dirty="0" smtClean="0">
                <a:latin typeface="Rockwell" panose="02060603020205020403" pitchFamily="18" charset="0"/>
              </a:rPr>
              <a:t>” columns were replaced with mean group by “</a:t>
            </a:r>
            <a:r>
              <a:rPr lang="en-US" sz="2800" b="1" dirty="0" smtClean="0">
                <a:latin typeface="Rockwell" panose="02060603020205020403" pitchFamily="18" charset="0"/>
              </a:rPr>
              <a:t>Brand</a:t>
            </a:r>
            <a:r>
              <a:rPr lang="en-US" sz="2800" dirty="0" smtClean="0">
                <a:latin typeface="Rockwell" panose="02060603020205020403" pitchFamily="18" charset="0"/>
              </a:rPr>
              <a:t>”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Rockwell" panose="02060603020205020403" pitchFamily="18" charset="0"/>
              </a:rPr>
              <a:t>NaN</a:t>
            </a:r>
            <a:r>
              <a:rPr lang="en-US" sz="2800" dirty="0" smtClean="0">
                <a:latin typeface="Rockwell" panose="02060603020205020403" pitchFamily="18" charset="0"/>
              </a:rPr>
              <a:t> values of “</a:t>
            </a:r>
            <a:r>
              <a:rPr lang="en-US" sz="2800" b="1" dirty="0" smtClean="0">
                <a:latin typeface="Rockwell" panose="02060603020205020403" pitchFamily="18" charset="0"/>
              </a:rPr>
              <a:t>engine volume (</a:t>
            </a:r>
            <a:r>
              <a:rPr lang="en-US" sz="2800" b="1" dirty="0" err="1" smtClean="0">
                <a:latin typeface="Rockwell" panose="02060603020205020403" pitchFamily="18" charset="0"/>
              </a:rPr>
              <a:t>engV</a:t>
            </a:r>
            <a:r>
              <a:rPr lang="en-US" sz="2800" b="1" dirty="0" smtClean="0">
                <a:latin typeface="Rockwell" panose="02060603020205020403" pitchFamily="18" charset="0"/>
              </a:rPr>
              <a:t>)”</a:t>
            </a:r>
            <a:r>
              <a:rPr lang="en-US" sz="2800" dirty="0" smtClean="0">
                <a:latin typeface="Rockwell" panose="02060603020205020403" pitchFamily="18" charset="0"/>
              </a:rPr>
              <a:t> was replaced with mean and </a:t>
            </a:r>
            <a:r>
              <a:rPr lang="en-US" sz="2800" dirty="0" err="1" smtClean="0">
                <a:latin typeface="Rockwell" panose="02060603020205020403" pitchFamily="18" charset="0"/>
              </a:rPr>
              <a:t>NaN</a:t>
            </a:r>
            <a:r>
              <a:rPr lang="en-US" sz="2800" dirty="0" smtClean="0">
                <a:latin typeface="Rockwell" panose="02060603020205020403" pitchFamily="18" charset="0"/>
              </a:rPr>
              <a:t> values of “</a:t>
            </a:r>
            <a:r>
              <a:rPr lang="en-US" sz="2800" b="1" dirty="0" smtClean="0">
                <a:latin typeface="Rockwell" panose="02060603020205020403" pitchFamily="18" charset="0"/>
              </a:rPr>
              <a:t>Drive</a:t>
            </a:r>
            <a:r>
              <a:rPr lang="en-US" sz="2800" dirty="0" smtClean="0">
                <a:latin typeface="Rockwell" panose="02060603020205020403" pitchFamily="18" charset="0"/>
              </a:rPr>
              <a:t>” was replaced with mode.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239000" cy="77724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– Problem Statement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4871" y="2318058"/>
            <a:ext cx="12117448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500" dirty="0" smtClean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“ </a:t>
            </a:r>
            <a:r>
              <a:rPr lang="en-US" sz="35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N</a:t>
            </a:r>
            <a:r>
              <a:rPr lang="en-US" sz="3500" dirty="0" smtClean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eed to explore the available dataset and try to discover some important facts about data”.</a:t>
            </a:r>
          </a:p>
          <a:p>
            <a:pPr algn="just">
              <a:lnSpc>
                <a:spcPct val="150000"/>
              </a:lnSpc>
            </a:pP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 to find some useful patterns in data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establish relationships between existing variables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identify some questions from available data and try to find best answers of those questions with the help of data analysis.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– Data Analysis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073" y="1676400"/>
            <a:ext cx="1226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sold by Brand &amp; Body type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690" y="6934200"/>
            <a:ext cx="11754715" cy="2062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Highest cars sold by “</a:t>
            </a:r>
            <a:r>
              <a:rPr lang="en-US" sz="3200" b="1" dirty="0" smtClean="0"/>
              <a:t>Volkswagen</a:t>
            </a:r>
            <a:r>
              <a:rPr lang="en-US" sz="3200" dirty="0" smtClean="0"/>
              <a:t>” followed by “</a:t>
            </a:r>
            <a:r>
              <a:rPr lang="en-US" sz="3200" b="1" dirty="0" smtClean="0"/>
              <a:t>Mercedes-Benz</a:t>
            </a:r>
            <a:r>
              <a:rPr lang="en-US" sz="3200" dirty="0" smtClean="0"/>
              <a:t>” and “</a:t>
            </a:r>
            <a:r>
              <a:rPr lang="en-US" sz="3200" b="1" dirty="0" smtClean="0"/>
              <a:t>BMW</a:t>
            </a:r>
            <a:r>
              <a:rPr lang="en-US" sz="3200" dirty="0" smtClean="0"/>
              <a:t>”.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Approx. 38% of total cars sold with “</a:t>
            </a:r>
            <a:r>
              <a:rPr lang="en-US" sz="3200" b="1" dirty="0" smtClean="0"/>
              <a:t>Sedan</a:t>
            </a:r>
            <a:r>
              <a:rPr lang="en-US" sz="3200" dirty="0" smtClean="0"/>
              <a:t>” body type followed by 21% with “</a:t>
            </a:r>
            <a:r>
              <a:rPr lang="en-US" sz="3200" b="1" dirty="0" smtClean="0"/>
              <a:t>Crossover</a:t>
            </a:r>
            <a:r>
              <a:rPr lang="en-US" sz="3200" dirty="0" smtClean="0"/>
              <a:t>” and 14%  with “</a:t>
            </a:r>
            <a:r>
              <a:rPr lang="en-US" sz="3200" b="1" dirty="0" smtClean="0"/>
              <a:t>Hatch</a:t>
            </a:r>
            <a:r>
              <a:rPr lang="en-US" sz="3200" dirty="0" smtClean="0"/>
              <a:t>” body type.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48431"/>
            <a:ext cx="6096000" cy="4104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2448431"/>
            <a:ext cx="5199206" cy="41047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FFCU Business Model"/>
          <p:cNvSpPr txBox="1">
            <a:spLocks/>
          </p:cNvSpPr>
          <p:nvPr/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smtClean="0">
                <a:latin typeface="Arial Black" panose="020B0A04020102020204" pitchFamily="34" charset="0"/>
              </a:rPr>
              <a:t>EDA – Data Analysis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1073" y="1676400"/>
            <a:ext cx="1226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sold by Drive Type &amp; Body Type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7" y="2433571"/>
            <a:ext cx="6019800" cy="4154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3" y="2433572"/>
            <a:ext cx="4067464" cy="4154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675" y="6913420"/>
            <a:ext cx="11754715" cy="2554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Highest cars sold in “</a:t>
            </a:r>
            <a:r>
              <a:rPr lang="en-US" sz="3200" b="1" dirty="0" smtClean="0"/>
              <a:t>Front</a:t>
            </a:r>
            <a:r>
              <a:rPr lang="en-US" sz="3200" dirty="0" smtClean="0"/>
              <a:t>” wheel drive category which is approx. 61% of total cars.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“Front” wheel drive cars are the top most in all body type except in  “Crossover” body type.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“Full” wheel drive cars are leading in “Crossover” body type.   </a:t>
            </a:r>
          </a:p>
        </p:txBody>
      </p:sp>
    </p:spTree>
    <p:extLst>
      <p:ext uri="{BB962C8B-B14F-4D97-AF65-F5344CB8AC3E}">
        <p14:creationId xmlns:p14="http://schemas.microsoft.com/office/powerpoint/2010/main" val="25391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FFCU Business Model"/>
          <p:cNvSpPr txBox="1">
            <a:spLocks/>
          </p:cNvSpPr>
          <p:nvPr/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smtClean="0">
                <a:latin typeface="Arial Black" panose="020B0A04020102020204" pitchFamily="34" charset="0"/>
              </a:rPr>
              <a:t>EDA – Data Analysis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1073" y="1676400"/>
            <a:ext cx="1226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sold by Engine Volume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675" y="7239000"/>
            <a:ext cx="11754715" cy="2062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Highest number of cars sold in 2.0 </a:t>
            </a:r>
            <a:r>
              <a:rPr lang="en-US" sz="3200" dirty="0" smtClean="0"/>
              <a:t>Engine </a:t>
            </a:r>
            <a:r>
              <a:rPr lang="en-US" sz="3200" dirty="0" smtClean="0"/>
              <a:t>Volume segment, followed by 1.5 </a:t>
            </a:r>
            <a:r>
              <a:rPr lang="en-US" sz="3200" dirty="0" smtClean="0"/>
              <a:t>engine </a:t>
            </a:r>
            <a:r>
              <a:rPr lang="en-US" sz="3200" dirty="0" smtClean="0"/>
              <a:t>volume segment.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200" dirty="0" smtClean="0"/>
              <a:t>There are very few cars sold below 1.0 </a:t>
            </a:r>
            <a:r>
              <a:rPr lang="en-US" sz="3200" dirty="0" smtClean="0"/>
              <a:t>and </a:t>
            </a:r>
            <a:r>
              <a:rPr lang="en-US" sz="3200" dirty="0" smtClean="0"/>
              <a:t>above 4.0 </a:t>
            </a:r>
            <a:r>
              <a:rPr lang="en-US" sz="3200" dirty="0" smtClean="0"/>
              <a:t>engine </a:t>
            </a:r>
            <a:r>
              <a:rPr lang="en-US" sz="3200" dirty="0" smtClean="0"/>
              <a:t>volume segment.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599820"/>
            <a:ext cx="10515600" cy="4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– Data Analysis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073" y="1534180"/>
            <a:ext cx="1226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of Price with Body Type, Drive Type and Brand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3" y="2155832"/>
            <a:ext cx="6614524" cy="3010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3729610"/>
            <a:ext cx="5105400" cy="30106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2600" y="8229600"/>
            <a:ext cx="12039600" cy="1292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 smtClean="0"/>
              <a:t>Highest number of cars sold in price range of </a:t>
            </a:r>
            <a:r>
              <a:rPr lang="en-US" sz="2600" dirty="0"/>
              <a:t>&lt;</a:t>
            </a:r>
            <a:r>
              <a:rPr lang="en-US" sz="2600" b="1" dirty="0" smtClean="0"/>
              <a:t> = $ 20K </a:t>
            </a:r>
            <a:r>
              <a:rPr lang="en-US" sz="2600" dirty="0" smtClean="0"/>
              <a:t>with</a:t>
            </a:r>
            <a:r>
              <a:rPr lang="en-US" sz="2600" b="1" dirty="0" smtClean="0"/>
              <a:t> </a:t>
            </a:r>
            <a:r>
              <a:rPr lang="en-US" sz="2600" b="1" dirty="0"/>
              <a:t>F</a:t>
            </a:r>
            <a:r>
              <a:rPr lang="en-US" sz="2600" b="1" dirty="0" smtClean="0"/>
              <a:t>ront wheel drive type </a:t>
            </a:r>
            <a:r>
              <a:rPr lang="en-US" sz="2600" dirty="0" smtClean="0"/>
              <a:t>and  </a:t>
            </a:r>
            <a:r>
              <a:rPr lang="en-US" sz="2600" b="1" dirty="0" smtClean="0"/>
              <a:t>Sedan body type.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 smtClean="0"/>
              <a:t>“</a:t>
            </a:r>
            <a:r>
              <a:rPr lang="en-US" sz="2600" b="1" dirty="0" smtClean="0"/>
              <a:t>Mercedes-Benz</a:t>
            </a:r>
            <a:r>
              <a:rPr lang="en-US" sz="2600" dirty="0" smtClean="0"/>
              <a:t>” is leading brand in higher price </a:t>
            </a:r>
            <a:r>
              <a:rPr lang="en-US" sz="2600" dirty="0" err="1" smtClean="0"/>
              <a:t>segement</a:t>
            </a:r>
            <a:r>
              <a:rPr lang="en-US" sz="2600" dirty="0" smtClean="0"/>
              <a:t> cars. 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5264889"/>
            <a:ext cx="6632997" cy="27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EDA – Data Analysis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073" y="1534180"/>
            <a:ext cx="122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sold by Engine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ype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engType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0" y="2517856"/>
            <a:ext cx="6324600" cy="4173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60" y="2517856"/>
            <a:ext cx="5352473" cy="41738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0200" y="7127319"/>
            <a:ext cx="12362873" cy="2092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 smtClean="0"/>
              <a:t>Highest number of cars sold with “</a:t>
            </a:r>
            <a:r>
              <a:rPr lang="en-US" sz="2600" b="1" dirty="0" smtClean="0"/>
              <a:t>Petrol</a:t>
            </a:r>
            <a:r>
              <a:rPr lang="en-US" sz="2600" dirty="0" smtClean="0"/>
              <a:t>” engine type in the price range of </a:t>
            </a:r>
            <a:r>
              <a:rPr lang="en-US" sz="2600" b="1" dirty="0" smtClean="0"/>
              <a:t>&lt; = $ 20K.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 smtClean="0"/>
              <a:t>In higher price segment </a:t>
            </a:r>
            <a:r>
              <a:rPr lang="en-US" sz="2600" b="1" dirty="0" smtClean="0"/>
              <a:t>“Diesel” </a:t>
            </a:r>
            <a:r>
              <a:rPr lang="en-US" sz="2600" dirty="0" smtClean="0"/>
              <a:t>engine type cars are leading compare to other engine type.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 smtClean="0"/>
              <a:t>All engine types of cars have more average price for full wheel drive type cars compare to other drive type . </a:t>
            </a: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533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 Neue</vt:lpstr>
      <vt:lpstr>Palatino</vt:lpstr>
      <vt:lpstr>Rockwell</vt:lpstr>
      <vt:lpstr>Wingdings</vt:lpstr>
      <vt:lpstr>Office Theme</vt:lpstr>
      <vt:lpstr>Car Sales Data – Exploratory Analysis</vt:lpstr>
      <vt:lpstr>EDA – About the Data</vt:lpstr>
      <vt:lpstr>EDA - Car Sales Data</vt:lpstr>
      <vt:lpstr>EDA – Problem Statement</vt:lpstr>
      <vt:lpstr>EDA – Data Analysis</vt:lpstr>
      <vt:lpstr>PowerPoint Presentation</vt:lpstr>
      <vt:lpstr>PowerPoint Presentation</vt:lpstr>
      <vt:lpstr>EDA – Data Analysis</vt:lpstr>
      <vt:lpstr>EDA – Data Analysis</vt:lpstr>
      <vt:lpstr>EDA – Data Analysis</vt:lpstr>
      <vt:lpstr>EDA –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RAMLAL ARYA</cp:lastModifiedBy>
  <cp:revision>73</cp:revision>
  <dcterms:modified xsi:type="dcterms:W3CDTF">2018-11-15T16:47:40Z</dcterms:modified>
</cp:coreProperties>
</file>