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Nunito Light" pitchFamily="2" charset="0"/>
      <p:regular r:id="rId16"/>
      <p:bold r:id="rId17"/>
      <p:italic r:id="rId18"/>
      <p:boldItalic r:id="rId19"/>
    </p:embeddedFont>
    <p:embeddedFont>
      <p:font typeface="Oswald" panose="00000500000000000000" pitchFamily="2" charset="0"/>
      <p:regular r:id="rId20"/>
      <p:bold r:id="rId21"/>
    </p:embeddedFont>
    <p:embeddedFont>
      <p:font typeface="Oswald Medium" panose="00000600000000000000" pitchFamily="2" charset="0"/>
      <p:regular r:id="rId22"/>
      <p:bold r:id="rId23"/>
    </p:embeddedFont>
    <p:embeddedFont>
      <p:font typeface="Roboto" panose="02000000000000000000" pitchFamily="2" charset="0"/>
      <p:regular r:id="rId24"/>
      <p:bold r:id="rId25"/>
      <p:italic r:id="rId26"/>
      <p:boldItalic r:id="rId27"/>
    </p:embeddedFont>
    <p:embeddedFont>
      <p:font typeface="Roboto Light"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f9f517ca5a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f9f517ca5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f9f517ca5a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f9f517ca5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9f517ca5a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9f517ca5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9f517ca5a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f9f517ca5a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f4f4bc9aa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f4f4bc9a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f9f517ca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f9f517ca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9f517ca5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f9f517ca5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9f517ca5a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9f517ca5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f9f517ca5a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f9f517ca5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f9f517ca5a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f9f517ca5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9f517ca5a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9f517ca5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9f517ca5a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9f517ca5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0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200"/>
              <a:buFont typeface="Roboto Light"/>
              <a:buNone/>
              <a:defRPr sz="2200">
                <a:latin typeface="Roboto Light"/>
                <a:ea typeface="Roboto Light"/>
                <a:cs typeface="Roboto Light"/>
                <a:sym typeface="Robo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4"/>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9" name="Google Shape;3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2" name="Google Shape;4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6" name="Google Shape;46;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7" name="Google Shape;47;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3">
            <a:alphaModFix/>
          </a:blip>
          <a:stretch>
            <a:fillRect/>
          </a:stretch>
        </p:blipFill>
        <p:spPr>
          <a:xfrm>
            <a:off x="0" y="0"/>
            <a:ext cx="9144003" cy="5143501"/>
          </a:xfrm>
          <a:prstGeom prst="rect">
            <a:avLst/>
          </a:prstGeom>
          <a:noFill/>
          <a:ln>
            <a:noFill/>
          </a:ln>
        </p:spPr>
      </p:pic>
      <p:pic>
        <p:nvPicPr>
          <p:cNvPr id="7" name="Google Shape;7;p1"/>
          <p:cNvPicPr preferRelativeResize="0"/>
          <p:nvPr/>
        </p:nvPicPr>
        <p:blipFill>
          <a:blip r:embed="rId14">
            <a:alphaModFix/>
          </a:blip>
          <a:stretch>
            <a:fillRect/>
          </a:stretch>
        </p:blipFill>
        <p:spPr>
          <a:xfrm rot="-8400002">
            <a:off x="8800593" y="-90288"/>
            <a:ext cx="886149" cy="1343523"/>
          </a:xfrm>
          <a:prstGeom prst="rect">
            <a:avLst/>
          </a:prstGeom>
          <a:noFill/>
          <a:ln>
            <a:noFill/>
          </a:ln>
        </p:spPr>
      </p:pic>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5">
            <a:alphaModFix/>
          </a:blip>
          <a:stretch>
            <a:fillRect/>
          </a:stretch>
        </p:blipFill>
        <p:spPr>
          <a:xfrm>
            <a:off x="1611224" y="4568875"/>
            <a:ext cx="886150" cy="1359349"/>
          </a:xfrm>
          <a:prstGeom prst="rect">
            <a:avLst/>
          </a:prstGeom>
          <a:noFill/>
          <a:ln>
            <a:noFill/>
          </a:ln>
        </p:spPr>
      </p:pic>
      <p:pic>
        <p:nvPicPr>
          <p:cNvPr id="10" name="Google Shape;10;p1"/>
          <p:cNvPicPr preferRelativeResize="0"/>
          <p:nvPr/>
        </p:nvPicPr>
        <p:blipFill>
          <a:blip r:embed="rId16">
            <a:alphaModFix/>
          </a:blip>
          <a:stretch>
            <a:fillRect/>
          </a:stretch>
        </p:blipFill>
        <p:spPr>
          <a:xfrm>
            <a:off x="5562800" y="4504275"/>
            <a:ext cx="987831" cy="1359349"/>
          </a:xfrm>
          <a:prstGeom prst="rect">
            <a:avLst/>
          </a:prstGeom>
          <a:noFill/>
          <a:ln>
            <a:noFill/>
          </a:ln>
        </p:spPr>
      </p:pic>
      <p:pic>
        <p:nvPicPr>
          <p:cNvPr id="11" name="Google Shape;11;p1"/>
          <p:cNvPicPr preferRelativeResize="0"/>
          <p:nvPr/>
        </p:nvPicPr>
        <p:blipFill>
          <a:blip r:embed="rId14">
            <a:alphaModFix/>
          </a:blip>
          <a:stretch>
            <a:fillRect/>
          </a:stretch>
        </p:blipFill>
        <p:spPr>
          <a:xfrm rot="1799997">
            <a:off x="-680594" y="2242087"/>
            <a:ext cx="886150" cy="1343523"/>
          </a:xfrm>
          <a:prstGeom prst="rect">
            <a:avLst/>
          </a:prstGeom>
          <a:noFill/>
          <a:ln>
            <a:noFill/>
          </a:ln>
        </p:spPr>
      </p:pic>
      <p:pic>
        <p:nvPicPr>
          <p:cNvPr id="12" name="Google Shape;12;p1"/>
          <p:cNvPicPr preferRelativeResize="0"/>
          <p:nvPr/>
        </p:nvPicPr>
        <p:blipFill>
          <a:blip r:embed="rId15">
            <a:alphaModFix/>
          </a:blip>
          <a:stretch>
            <a:fillRect/>
          </a:stretch>
        </p:blipFill>
        <p:spPr>
          <a:xfrm>
            <a:off x="4596699" y="-914325"/>
            <a:ext cx="886150" cy="1359349"/>
          </a:xfrm>
          <a:prstGeom prst="rect">
            <a:avLst/>
          </a:prstGeom>
          <a:noFill/>
          <a:ln>
            <a:noFill/>
          </a:ln>
        </p:spPr>
      </p:pic>
      <p:pic>
        <p:nvPicPr>
          <p:cNvPr id="13" name="Google Shape;13;p1"/>
          <p:cNvPicPr preferRelativeResize="0"/>
          <p:nvPr/>
        </p:nvPicPr>
        <p:blipFill>
          <a:blip r:embed="rId16">
            <a:alphaModFix/>
          </a:blip>
          <a:stretch>
            <a:fillRect/>
          </a:stretch>
        </p:blipFill>
        <p:spPr>
          <a:xfrm rot="5400000">
            <a:off x="8915051" y="2473999"/>
            <a:ext cx="987831" cy="1359352"/>
          </a:xfrm>
          <a:prstGeom prst="rect">
            <a:avLst/>
          </a:prstGeom>
          <a:noFill/>
          <a:ln>
            <a:noFill/>
          </a:ln>
        </p:spPr>
      </p:pic>
      <p:pic>
        <p:nvPicPr>
          <p:cNvPr id="14" name="Google Shape;14;p1"/>
          <p:cNvPicPr preferRelativeResize="0"/>
          <p:nvPr/>
        </p:nvPicPr>
        <p:blipFill>
          <a:blip r:embed="rId16">
            <a:alphaModFix/>
          </a:blip>
          <a:stretch>
            <a:fillRect/>
          </a:stretch>
        </p:blipFill>
        <p:spPr>
          <a:xfrm>
            <a:off x="229850" y="-854350"/>
            <a:ext cx="987831" cy="1359349"/>
          </a:xfrm>
          <a:prstGeom prst="rect">
            <a:avLst/>
          </a:prstGeom>
          <a:noFill/>
          <a:ln>
            <a:noFill/>
          </a:ln>
        </p:spPr>
      </p:pic>
      <p:sp>
        <p:nvSpPr>
          <p:cNvPr id="15" name="Google Shape;15;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Oswald Medium"/>
              <a:buNone/>
              <a:defRPr sz="28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6" name="Google Shape;16;p1"/>
          <p:cNvSpPr txBox="1">
            <a:spLocks noGrp="1"/>
          </p:cNvSpPr>
          <p:nvPr>
            <p:ph type="body" idx="1"/>
          </p:nvPr>
        </p:nvSpPr>
        <p:spPr>
          <a:xfrm>
            <a:off x="311700" y="1152475"/>
            <a:ext cx="82677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Light"/>
              <a:buChar char="●"/>
              <a:defRPr sz="1800">
                <a:solidFill>
                  <a:schemeClr val="dk1"/>
                </a:solidFill>
                <a:latin typeface="Roboto Light"/>
                <a:ea typeface="Roboto Light"/>
                <a:cs typeface="Roboto Light"/>
                <a:sym typeface="Roboto Light"/>
              </a:defRPr>
            </a:lvl1pPr>
            <a:lvl2pPr marL="914400" lvl="1"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marL="1371600" lvl="2"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marL="1828800" lvl="3"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marL="2286000" lvl="4"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marL="2743200" lvl="5"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marL="3200400" lvl="6"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marL="3657600" lvl="7"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marL="4114800" lvl="8"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p:nvPr/>
        </p:nvSpPr>
        <p:spPr>
          <a:xfrm>
            <a:off x="541650" y="1829483"/>
            <a:ext cx="8061300" cy="924300"/>
          </a:xfrm>
          <a:prstGeom prst="roundRect">
            <a:avLst>
              <a:gd name="adj" fmla="val 3356"/>
            </a:avLst>
          </a:prstGeom>
          <a:solidFill>
            <a:srgbClr val="CCB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txBox="1">
            <a:spLocks noGrp="1"/>
          </p:cNvSpPr>
          <p:nvPr>
            <p:ph type="ctrTitle"/>
          </p:nvPr>
        </p:nvSpPr>
        <p:spPr>
          <a:xfrm>
            <a:off x="731250" y="1734111"/>
            <a:ext cx="7871700" cy="1056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Citi Bike Data Analysis</a:t>
            </a:r>
            <a:endParaRPr/>
          </a:p>
        </p:txBody>
      </p:sp>
      <p:sp>
        <p:nvSpPr>
          <p:cNvPr id="64" name="Google Shape;64;p13"/>
          <p:cNvSpPr txBox="1">
            <a:spLocks noGrp="1"/>
          </p:cNvSpPr>
          <p:nvPr>
            <p:ph type="subTitle" idx="1"/>
          </p:nvPr>
        </p:nvSpPr>
        <p:spPr>
          <a:xfrm>
            <a:off x="311700" y="290406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Nunito Light"/>
                <a:ea typeface="Nunito Light"/>
                <a:cs typeface="Nunito Light"/>
                <a:sym typeface="Nunito Light"/>
              </a:rPr>
              <a:t>By Ramlan Apriyansyah</a:t>
            </a:r>
            <a:endParaRPr sz="2200">
              <a:solidFill>
                <a:schemeClr val="dk1"/>
              </a:solidFill>
              <a:latin typeface="Nunito Light"/>
              <a:ea typeface="Nunito Light"/>
              <a:cs typeface="Nunito Light"/>
              <a:sym typeface="Nuni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of findings:</a:t>
            </a:r>
            <a:endParaRPr sz="2700"/>
          </a:p>
        </p:txBody>
      </p:sp>
      <p:sp>
        <p:nvSpPr>
          <p:cNvPr id="122" name="Google Shape;122;p22"/>
          <p:cNvSpPr txBox="1"/>
          <p:nvPr/>
        </p:nvSpPr>
        <p:spPr>
          <a:xfrm>
            <a:off x="311700" y="1152475"/>
            <a:ext cx="8266200" cy="3416400"/>
          </a:xfrm>
          <a:prstGeom prst="rect">
            <a:avLst/>
          </a:prstGeom>
          <a:noFill/>
          <a:ln>
            <a:noFill/>
          </a:ln>
        </p:spPr>
        <p:txBody>
          <a:bodyPr spcFirstLastPara="1" wrap="square" lIns="91425" tIns="91425" rIns="91425" bIns="91425" anchor="t" anchorCtr="0">
            <a:normAutofit fontScale="77500"/>
          </a:bodyPr>
          <a:lstStyle/>
          <a:p>
            <a:pPr marL="457200" lvl="0" indent="-317182" algn="l" rtl="0">
              <a:lnSpc>
                <a:spcPct val="115000"/>
              </a:lnSpc>
              <a:spcBef>
                <a:spcPts val="0"/>
              </a:spcBef>
              <a:spcAft>
                <a:spcPts val="0"/>
              </a:spcAft>
              <a:buClr>
                <a:srgbClr val="000000"/>
              </a:buClr>
              <a:buSzPct val="93864"/>
              <a:buFont typeface="Roboto Light"/>
              <a:buChar char="●"/>
            </a:pPr>
            <a:r>
              <a:rPr lang="en" sz="1917" b="1" i="1">
                <a:solidFill>
                  <a:srgbClr val="000000"/>
                </a:solidFill>
                <a:latin typeface="Roboto"/>
                <a:ea typeface="Roboto"/>
                <a:cs typeface="Roboto"/>
                <a:sym typeface="Roboto"/>
              </a:rPr>
              <a:t>Top 5 pick-up locations for bikes:</a:t>
            </a:r>
            <a:r>
              <a:rPr lang="en" sz="1917" i="1">
                <a:solidFill>
                  <a:srgbClr val="000000"/>
                </a:solidFill>
                <a:latin typeface="Roboto Light"/>
                <a:ea typeface="Roboto Light"/>
                <a:cs typeface="Roboto Light"/>
                <a:sym typeface="Roboto Light"/>
              </a:rPr>
              <a:t> </a:t>
            </a:r>
            <a:br>
              <a:rPr lang="en" sz="1800" i="1">
                <a:solidFill>
                  <a:srgbClr val="000000"/>
                </a:solidFill>
                <a:latin typeface="Roboto Light"/>
                <a:ea typeface="Roboto Light"/>
                <a:cs typeface="Roboto Light"/>
                <a:sym typeface="Roboto Light"/>
              </a:rPr>
            </a:br>
            <a:endParaRPr sz="1800" i="1">
              <a:solidFill>
                <a:srgbClr val="000000"/>
              </a:solidFill>
              <a:latin typeface="Roboto Light"/>
              <a:ea typeface="Roboto Light"/>
              <a:cs typeface="Roboto Light"/>
              <a:sym typeface="Roboto Light"/>
            </a:endParaRPr>
          </a:p>
          <a:p>
            <a:pPr marL="914400" lvl="1" indent="-297497" algn="l" rtl="0">
              <a:lnSpc>
                <a:spcPct val="115000"/>
              </a:lnSpc>
              <a:spcBef>
                <a:spcPts val="0"/>
              </a:spcBef>
              <a:spcAft>
                <a:spcPts val="0"/>
              </a:spcAft>
              <a:buClr>
                <a:srgbClr val="000000"/>
              </a:buClr>
              <a:buSzPct val="84436"/>
              <a:buFont typeface="Roboto Light"/>
              <a:buChar char="○"/>
            </a:pPr>
            <a:r>
              <a:rPr lang="en" sz="1658" i="1">
                <a:latin typeface="Roboto Light"/>
                <a:ea typeface="Roboto Light"/>
                <a:cs typeface="Roboto Light"/>
                <a:sym typeface="Roboto Light"/>
              </a:rPr>
              <a:t>Grove St Path, Exchange Place, Sip Ave, Hamilton Park, &amp; Morris Canal</a:t>
            </a:r>
            <a:br>
              <a:rPr lang="en" i="1">
                <a:solidFill>
                  <a:srgbClr val="000000"/>
                </a:solidFill>
                <a:latin typeface="Roboto Light"/>
                <a:ea typeface="Roboto Light"/>
                <a:cs typeface="Roboto Light"/>
                <a:sym typeface="Roboto Light"/>
              </a:rPr>
            </a:br>
            <a:endParaRPr i="1">
              <a:solidFill>
                <a:srgbClr val="000000"/>
              </a:solidFill>
              <a:latin typeface="Roboto Light"/>
              <a:ea typeface="Roboto Light"/>
              <a:cs typeface="Roboto Light"/>
              <a:sym typeface="Roboto Light"/>
            </a:endParaRPr>
          </a:p>
          <a:p>
            <a:pPr marL="457200" lvl="0" indent="-317182" algn="l" rtl="0">
              <a:lnSpc>
                <a:spcPct val="115000"/>
              </a:lnSpc>
              <a:spcBef>
                <a:spcPts val="0"/>
              </a:spcBef>
              <a:spcAft>
                <a:spcPts val="0"/>
              </a:spcAft>
              <a:buClr>
                <a:srgbClr val="000000"/>
              </a:buClr>
              <a:buSzPct val="93311"/>
              <a:buFont typeface="Roboto Light"/>
              <a:buChar char="●"/>
            </a:pPr>
            <a:r>
              <a:rPr lang="en" sz="1929" b="1" i="1">
                <a:solidFill>
                  <a:srgbClr val="000000"/>
                </a:solidFill>
                <a:latin typeface="Roboto"/>
                <a:ea typeface="Roboto"/>
                <a:cs typeface="Roboto"/>
                <a:sym typeface="Roboto"/>
              </a:rPr>
              <a:t>Customer base: </a:t>
            </a:r>
            <a:br>
              <a:rPr lang="en" sz="1800" b="1" i="1">
                <a:solidFill>
                  <a:srgbClr val="000000"/>
                </a:solidFill>
                <a:latin typeface="Roboto"/>
                <a:ea typeface="Roboto"/>
                <a:cs typeface="Roboto"/>
                <a:sym typeface="Roboto"/>
              </a:rPr>
            </a:br>
            <a:endParaRPr sz="1800" b="1" i="1">
              <a:solidFill>
                <a:srgbClr val="000000"/>
              </a:solidFill>
              <a:latin typeface="Roboto"/>
              <a:ea typeface="Roboto"/>
              <a:cs typeface="Roboto"/>
              <a:sym typeface="Roboto"/>
            </a:endParaRPr>
          </a:p>
          <a:p>
            <a:pPr marL="914400" lvl="1" indent="-310197" algn="l" rtl="0">
              <a:lnSpc>
                <a:spcPct val="115000"/>
              </a:lnSpc>
              <a:spcBef>
                <a:spcPts val="0"/>
              </a:spcBef>
              <a:spcAft>
                <a:spcPts val="0"/>
              </a:spcAft>
              <a:buClr>
                <a:srgbClr val="000000"/>
              </a:buClr>
              <a:buSzPct val="100000"/>
              <a:buFont typeface="Roboto Light"/>
              <a:buChar char="○"/>
            </a:pPr>
            <a:r>
              <a:rPr lang="en" sz="1658" i="1">
                <a:latin typeface="Roboto Light"/>
                <a:ea typeface="Roboto Light"/>
                <a:cs typeface="Roboto Light"/>
                <a:sym typeface="Roboto Light"/>
              </a:rPr>
              <a:t>Most of Citi Bike’s customers are in age between 35-44, and most of them are subscribers of Citi Bike.</a:t>
            </a:r>
            <a:br>
              <a:rPr lang="en" b="1" i="1">
                <a:solidFill>
                  <a:srgbClr val="000000"/>
                </a:solidFill>
                <a:latin typeface="Roboto"/>
                <a:ea typeface="Roboto"/>
                <a:cs typeface="Roboto"/>
                <a:sym typeface="Roboto"/>
              </a:rPr>
            </a:br>
            <a:br>
              <a:rPr lang="en" i="1">
                <a:solidFill>
                  <a:srgbClr val="000000"/>
                </a:solidFill>
                <a:latin typeface="Roboto Light"/>
                <a:ea typeface="Roboto Light"/>
                <a:cs typeface="Roboto Light"/>
                <a:sym typeface="Roboto Light"/>
              </a:rPr>
            </a:br>
            <a:endParaRPr i="1">
              <a:solidFill>
                <a:srgbClr val="000000"/>
              </a:solidFill>
              <a:latin typeface="Roboto Light"/>
              <a:ea typeface="Roboto Light"/>
              <a:cs typeface="Roboto Light"/>
              <a:sym typeface="Roboto Light"/>
            </a:endParaRPr>
          </a:p>
          <a:p>
            <a:pPr marL="457200" lvl="0" indent="-323532" algn="l" rtl="0">
              <a:lnSpc>
                <a:spcPct val="115000"/>
              </a:lnSpc>
              <a:spcBef>
                <a:spcPts val="0"/>
              </a:spcBef>
              <a:spcAft>
                <a:spcPts val="0"/>
              </a:spcAft>
              <a:buClr>
                <a:srgbClr val="000000"/>
              </a:buClr>
              <a:buSzPct val="100000"/>
              <a:buFont typeface="Roboto Light"/>
              <a:buChar char="●"/>
            </a:pPr>
            <a:r>
              <a:rPr lang="en" sz="1929" i="1">
                <a:solidFill>
                  <a:srgbClr val="000000"/>
                </a:solidFill>
                <a:latin typeface="Roboto Light"/>
                <a:ea typeface="Roboto Light"/>
                <a:cs typeface="Roboto Light"/>
                <a:sym typeface="Roboto Light"/>
              </a:rPr>
              <a:t> </a:t>
            </a:r>
            <a:r>
              <a:rPr lang="en" sz="1929" b="1" i="1">
                <a:solidFill>
                  <a:srgbClr val="000000"/>
                </a:solidFill>
                <a:latin typeface="Roboto"/>
                <a:ea typeface="Roboto"/>
                <a:cs typeface="Roboto"/>
                <a:sym typeface="Roboto"/>
              </a:rPr>
              <a:t>Citi Bike customer behavior:</a:t>
            </a:r>
            <a:br>
              <a:rPr lang="en" sz="1929" b="1" i="1">
                <a:solidFill>
                  <a:srgbClr val="000000"/>
                </a:solidFill>
                <a:latin typeface="Roboto"/>
                <a:ea typeface="Roboto"/>
                <a:cs typeface="Roboto"/>
                <a:sym typeface="Roboto"/>
              </a:rPr>
            </a:br>
            <a:endParaRPr sz="1929" b="1" i="1">
              <a:solidFill>
                <a:srgbClr val="000000"/>
              </a:solidFill>
              <a:latin typeface="Roboto"/>
              <a:ea typeface="Roboto"/>
              <a:cs typeface="Roboto"/>
              <a:sym typeface="Roboto"/>
            </a:endParaRPr>
          </a:p>
          <a:p>
            <a:pPr marL="914400" lvl="1" indent="-310197" algn="l" rtl="0">
              <a:lnSpc>
                <a:spcPct val="115000"/>
              </a:lnSpc>
              <a:spcBef>
                <a:spcPts val="0"/>
              </a:spcBef>
              <a:spcAft>
                <a:spcPts val="0"/>
              </a:spcAft>
              <a:buClr>
                <a:srgbClr val="000000"/>
              </a:buClr>
              <a:buSzPct val="100000"/>
              <a:buFont typeface="Roboto Light"/>
              <a:buChar char="○"/>
            </a:pPr>
            <a:r>
              <a:rPr lang="en" sz="1658" i="1">
                <a:latin typeface="Roboto Light"/>
                <a:ea typeface="Roboto Light"/>
                <a:cs typeface="Roboto Light"/>
                <a:sym typeface="Roboto Light"/>
              </a:rPr>
              <a:t>Users over 75 years of age have the longest trip, while customers age 65-74 have the shortest one.</a:t>
            </a:r>
            <a:endParaRPr sz="1658" i="1">
              <a:solidFill>
                <a:srgbClr val="000000"/>
              </a:solidFill>
              <a:latin typeface="Roboto Light"/>
              <a:ea typeface="Roboto Light"/>
              <a:cs typeface="Roboto Light"/>
              <a:sym typeface="Roboto Light"/>
            </a:endParaRPr>
          </a:p>
          <a:p>
            <a:pPr marL="0" lvl="0" indent="0" algn="l" rtl="0">
              <a:lnSpc>
                <a:spcPct val="115000"/>
              </a:lnSpc>
              <a:spcBef>
                <a:spcPts val="1200"/>
              </a:spcBef>
              <a:spcAft>
                <a:spcPts val="1200"/>
              </a:spcAft>
              <a:buNone/>
            </a:pPr>
            <a:endParaRPr sz="1800">
              <a:solidFill>
                <a:srgbClr val="000000"/>
              </a:solidFill>
              <a:latin typeface="Roboto Light"/>
              <a:ea typeface="Roboto Light"/>
              <a:cs typeface="Roboto Light"/>
              <a:sym typeface="Robot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Actions &amp; Recommendations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Recommended actions:</a:t>
            </a:r>
            <a:endParaRPr sz="2700"/>
          </a:p>
        </p:txBody>
      </p:sp>
      <p:sp>
        <p:nvSpPr>
          <p:cNvPr id="133" name="Google Shape;133;p24"/>
          <p:cNvSpPr txBox="1">
            <a:spLocks noGrp="1"/>
          </p:cNvSpPr>
          <p:nvPr>
            <p:ph type="body" idx="1"/>
          </p:nvPr>
        </p:nvSpPr>
        <p:spPr>
          <a:xfrm>
            <a:off x="311700" y="1391000"/>
            <a:ext cx="82677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i="1">
                <a:latin typeface="Roboto"/>
                <a:ea typeface="Roboto"/>
                <a:cs typeface="Roboto"/>
                <a:sym typeface="Roboto"/>
              </a:rPr>
              <a:t>Product recommendations:</a:t>
            </a:r>
            <a:endParaRPr b="1" i="1">
              <a:latin typeface="Roboto"/>
              <a:ea typeface="Roboto"/>
              <a:cs typeface="Roboto"/>
              <a:sym typeface="Roboto"/>
            </a:endParaRPr>
          </a:p>
          <a:p>
            <a:pPr marL="457200" lvl="0" indent="-342900" algn="l" rtl="0">
              <a:spcBef>
                <a:spcPts val="1200"/>
              </a:spcBef>
              <a:spcAft>
                <a:spcPts val="0"/>
              </a:spcAft>
              <a:buSzPts val="1800"/>
              <a:buChar char="●"/>
            </a:pPr>
            <a:r>
              <a:rPr lang="en" i="1"/>
              <a:t>Install more bikes at </a:t>
            </a:r>
            <a:r>
              <a:rPr lang="en" sz="1658" b="1" i="1">
                <a:latin typeface="Roboto"/>
                <a:ea typeface="Roboto"/>
                <a:cs typeface="Roboto"/>
                <a:sym typeface="Roboto"/>
              </a:rPr>
              <a:t>Grove St Path, Exchange Place, Sip Ave, Hamilton Park, &amp; Morris Canal</a:t>
            </a:r>
            <a:endParaRPr sz="1635" b="1" i="1">
              <a:latin typeface="Roboto"/>
              <a:ea typeface="Roboto"/>
              <a:cs typeface="Roboto"/>
              <a:sym typeface="Roboto"/>
            </a:endParaRPr>
          </a:p>
          <a:p>
            <a:pPr marL="0" lvl="0" indent="0" algn="l" rtl="0">
              <a:spcBef>
                <a:spcPts val="1200"/>
              </a:spcBef>
              <a:spcAft>
                <a:spcPts val="0"/>
              </a:spcAft>
              <a:buNone/>
            </a:pPr>
            <a:r>
              <a:rPr lang="en" b="1" i="1">
                <a:latin typeface="Roboto"/>
                <a:ea typeface="Roboto"/>
                <a:cs typeface="Roboto"/>
                <a:sym typeface="Roboto"/>
              </a:rPr>
              <a:t>Marketing recommendations:</a:t>
            </a:r>
            <a:endParaRPr b="1" i="1">
              <a:latin typeface="Roboto"/>
              <a:ea typeface="Roboto"/>
              <a:cs typeface="Roboto"/>
              <a:sym typeface="Roboto"/>
            </a:endParaRPr>
          </a:p>
          <a:p>
            <a:pPr marL="457200" lvl="0" indent="-342900" algn="l" rtl="0">
              <a:spcBef>
                <a:spcPts val="1200"/>
              </a:spcBef>
              <a:spcAft>
                <a:spcPts val="0"/>
              </a:spcAft>
              <a:buSzPts val="1800"/>
              <a:buChar char="●"/>
            </a:pPr>
            <a:r>
              <a:rPr lang="en" i="1"/>
              <a:t>The Citi Bike customer base is mostly </a:t>
            </a:r>
            <a:r>
              <a:rPr lang="en" b="1" i="1">
                <a:solidFill>
                  <a:srgbClr val="FF0000"/>
                </a:solidFill>
                <a:latin typeface="Roboto"/>
                <a:ea typeface="Roboto"/>
                <a:cs typeface="Roboto"/>
                <a:sym typeface="Roboto"/>
              </a:rPr>
              <a:t>subscribers</a:t>
            </a:r>
            <a:r>
              <a:rPr lang="en" i="1">
                <a:solidFill>
                  <a:srgbClr val="FF0000"/>
                </a:solidFill>
              </a:rPr>
              <a:t> </a:t>
            </a:r>
            <a:r>
              <a:rPr lang="en" i="1"/>
              <a:t>aged between </a:t>
            </a:r>
            <a:r>
              <a:rPr lang="en" b="1" i="1">
                <a:solidFill>
                  <a:srgbClr val="FF0000"/>
                </a:solidFill>
                <a:latin typeface="Roboto"/>
                <a:ea typeface="Roboto"/>
                <a:cs typeface="Roboto"/>
                <a:sym typeface="Roboto"/>
              </a:rPr>
              <a:t>35-44 years-old</a:t>
            </a:r>
            <a:r>
              <a:rPr lang="en" i="1"/>
              <a:t>, who are most active on the weekdays.. This tells us that they are probably people who live in New York and use Citi Bikes to commute. Marketing and advertising campaigns should therefore target this particular demographic. </a:t>
            </a:r>
            <a:endParaRPr i="1"/>
          </a:p>
          <a:p>
            <a:pPr marL="914400" lvl="0" indent="0" algn="l" rtl="0">
              <a:spcBef>
                <a:spcPts val="1200"/>
              </a:spcBef>
              <a:spcAft>
                <a:spcPts val="1200"/>
              </a:spcAft>
              <a:buNone/>
            </a:pPr>
            <a:endParaRPr i="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Goal:</a:t>
            </a:r>
            <a:endParaRPr/>
          </a:p>
        </p:txBody>
      </p:sp>
      <p:sp>
        <p:nvSpPr>
          <p:cNvPr id="70" name="Google Shape;70;p14"/>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i="1"/>
              <a:t>To better understand the behavior of Citi Bike’s customer base (both one-time users and subscribers) and how they use Citi Bikes</a:t>
            </a:r>
            <a:br>
              <a:rPr lang="en" i="1"/>
            </a:br>
            <a:endParaRPr i="1"/>
          </a:p>
          <a:p>
            <a:pPr marL="457200" lvl="0" indent="-342900" algn="l" rtl="0">
              <a:spcBef>
                <a:spcPts val="0"/>
              </a:spcBef>
              <a:spcAft>
                <a:spcPts val="0"/>
              </a:spcAft>
              <a:buSzPts val="1800"/>
              <a:buChar char="●"/>
            </a:pPr>
            <a:r>
              <a:rPr lang="en" i="1"/>
              <a:t>This will help us to:</a:t>
            </a:r>
            <a:br>
              <a:rPr lang="en" i="1"/>
            </a:br>
            <a:endParaRPr i="1"/>
          </a:p>
          <a:p>
            <a:pPr marL="914400" lvl="1" indent="-317500" algn="l" rtl="0">
              <a:spcBef>
                <a:spcPts val="0"/>
              </a:spcBef>
              <a:spcAft>
                <a:spcPts val="0"/>
              </a:spcAft>
              <a:buSzPts val="1400"/>
              <a:buChar char="○"/>
            </a:pPr>
            <a:r>
              <a:rPr lang="en" i="1"/>
              <a:t>Identify where more bikes should be installed</a:t>
            </a:r>
            <a:endParaRPr i="1"/>
          </a:p>
          <a:p>
            <a:pPr marL="914400" lvl="1" indent="-317500" algn="l" rtl="0">
              <a:spcBef>
                <a:spcPts val="0"/>
              </a:spcBef>
              <a:spcAft>
                <a:spcPts val="0"/>
              </a:spcAft>
              <a:buSzPts val="1400"/>
              <a:buChar char="○"/>
            </a:pPr>
            <a:r>
              <a:rPr lang="en" i="1"/>
              <a:t>Create targeted marketing campaigns that will appeal to different customer segments</a:t>
            </a:r>
            <a:endParaRPr i="1"/>
          </a:p>
          <a:p>
            <a:pPr marL="914400" lvl="0" indent="0" algn="l" rtl="0">
              <a:spcBef>
                <a:spcPts val="1200"/>
              </a:spcBef>
              <a:spcAft>
                <a:spcPts val="1200"/>
              </a:spcAft>
              <a:buNone/>
            </a:pPr>
            <a:endParaRPr i="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questions:</a:t>
            </a:r>
            <a:endParaRPr/>
          </a:p>
        </p:txBody>
      </p:sp>
      <p:sp>
        <p:nvSpPr>
          <p:cNvPr id="76" name="Google Shape;76;p15"/>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oboto"/>
              <a:buChar char="●"/>
            </a:pPr>
            <a:r>
              <a:rPr lang="en" dirty="0">
                <a:latin typeface="Roboto"/>
                <a:ea typeface="Roboto"/>
                <a:cs typeface="Roboto"/>
                <a:sym typeface="Roboto"/>
              </a:rPr>
              <a:t>What are the most popular pick-up locations across the city for Citi Bike rental?</a:t>
            </a:r>
            <a:br>
              <a:rPr lang="en" dirty="0">
                <a:latin typeface="Roboto"/>
                <a:ea typeface="Roboto"/>
                <a:cs typeface="Roboto"/>
                <a:sym typeface="Roboto"/>
              </a:rPr>
            </a:br>
            <a:endParaRPr dirty="0">
              <a:latin typeface="Roboto"/>
              <a:ea typeface="Roboto"/>
              <a:cs typeface="Roboto"/>
              <a:sym typeface="Roboto"/>
            </a:endParaRPr>
          </a:p>
          <a:p>
            <a:pPr marL="457200" lvl="0" indent="-342900" algn="l" rtl="0">
              <a:spcBef>
                <a:spcPts val="0"/>
              </a:spcBef>
              <a:spcAft>
                <a:spcPts val="0"/>
              </a:spcAft>
              <a:buSzPts val="1800"/>
              <a:buFont typeface="Roboto"/>
              <a:buChar char="●"/>
            </a:pPr>
            <a:r>
              <a:rPr lang="en" dirty="0">
                <a:latin typeface="Roboto"/>
                <a:ea typeface="Roboto"/>
                <a:cs typeface="Roboto"/>
                <a:sym typeface="Roboto"/>
              </a:rPr>
              <a:t>How does the average trip duration vary across different age groups?</a:t>
            </a:r>
            <a:br>
              <a:rPr lang="en" dirty="0">
                <a:latin typeface="Roboto"/>
                <a:ea typeface="Roboto"/>
                <a:cs typeface="Roboto"/>
                <a:sym typeface="Roboto"/>
              </a:rPr>
            </a:br>
            <a:endParaRPr dirty="0">
              <a:latin typeface="Roboto"/>
              <a:ea typeface="Roboto"/>
              <a:cs typeface="Roboto"/>
              <a:sym typeface="Roboto"/>
            </a:endParaRPr>
          </a:p>
          <a:p>
            <a:pPr marL="457200" lvl="0" indent="-342900" algn="l" rtl="0">
              <a:spcBef>
                <a:spcPts val="0"/>
              </a:spcBef>
              <a:spcAft>
                <a:spcPts val="0"/>
              </a:spcAft>
              <a:buSzPts val="1800"/>
              <a:buFont typeface="Roboto"/>
              <a:buChar char="●"/>
            </a:pPr>
            <a:r>
              <a:rPr lang="en" dirty="0">
                <a:latin typeface="Roboto"/>
                <a:ea typeface="Roboto"/>
                <a:cs typeface="Roboto"/>
                <a:sym typeface="Roboto"/>
              </a:rPr>
              <a:t>Which age group rents the most bikes?</a:t>
            </a:r>
            <a:br>
              <a:rPr lang="en" dirty="0">
                <a:latin typeface="Roboto"/>
                <a:ea typeface="Roboto"/>
                <a:cs typeface="Roboto"/>
                <a:sym typeface="Roboto"/>
              </a:rPr>
            </a:br>
            <a:endParaRPr dirty="0">
              <a:latin typeface="Roboto"/>
              <a:ea typeface="Roboto"/>
              <a:cs typeface="Roboto"/>
              <a:sym typeface="Roboto"/>
            </a:endParaRPr>
          </a:p>
          <a:p>
            <a:pPr marL="457200" lvl="0" indent="-342900" algn="l" rtl="0">
              <a:spcBef>
                <a:spcPts val="0"/>
              </a:spcBef>
              <a:spcAft>
                <a:spcPts val="0"/>
              </a:spcAft>
              <a:buSzPts val="1800"/>
              <a:buFont typeface="Roboto"/>
              <a:buChar char="●"/>
            </a:pPr>
            <a:r>
              <a:rPr lang="en" dirty="0">
                <a:latin typeface="Roboto"/>
                <a:ea typeface="Roboto"/>
                <a:cs typeface="Roboto"/>
                <a:sym typeface="Roboto"/>
              </a:rPr>
              <a:t>How does bike rental vary across the two user groups (one-time users vs long-term subscribers) on different days of the week</a:t>
            </a:r>
            <a:r>
              <a:rPr lang="en">
                <a:latin typeface="Roboto"/>
                <a:ea typeface="Roboto"/>
                <a:cs typeface="Roboto"/>
                <a:sym typeface="Roboto"/>
              </a:rPr>
              <a:t>? </a:t>
            </a:r>
            <a:endParaRPr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Findings &amp;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457200" lvl="0" indent="-388620" algn="l" rtl="0">
              <a:spcBef>
                <a:spcPts val="0"/>
              </a:spcBef>
              <a:spcAft>
                <a:spcPts val="0"/>
              </a:spcAft>
              <a:buSzPct val="100000"/>
              <a:buAutoNum type="arabicPeriod"/>
            </a:pPr>
            <a:r>
              <a:rPr lang="en"/>
              <a:t>What are the most popular Citi Bike pick-up locations?</a:t>
            </a:r>
            <a:endParaRPr/>
          </a:p>
        </p:txBody>
      </p:sp>
      <p:pic>
        <p:nvPicPr>
          <p:cNvPr id="87" name="Google Shape;87;p17" title="Diagram"/>
          <p:cNvPicPr preferRelativeResize="0"/>
          <p:nvPr/>
        </p:nvPicPr>
        <p:blipFill>
          <a:blip r:embed="rId3">
            <a:alphaModFix/>
          </a:blip>
          <a:stretch>
            <a:fillRect/>
          </a:stretch>
        </p:blipFill>
        <p:spPr>
          <a:xfrm>
            <a:off x="902650" y="1017725"/>
            <a:ext cx="5576124" cy="3713100"/>
          </a:xfrm>
          <a:prstGeom prst="rect">
            <a:avLst/>
          </a:prstGeom>
          <a:noFill/>
          <a:ln>
            <a:noFill/>
          </a:ln>
        </p:spPr>
      </p:pic>
      <p:sp>
        <p:nvSpPr>
          <p:cNvPr id="88" name="Google Shape;88;p17"/>
          <p:cNvSpPr txBox="1"/>
          <p:nvPr/>
        </p:nvSpPr>
        <p:spPr>
          <a:xfrm>
            <a:off x="6799250" y="1116300"/>
            <a:ext cx="2033100" cy="1369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latin typeface="Roboto Light"/>
                <a:ea typeface="Roboto Light"/>
                <a:cs typeface="Roboto Light"/>
                <a:sym typeface="Roboto Light"/>
              </a:rPr>
              <a:t>Grove St PATH is the most popular pick-up location with more than 2000 total pick-up.</a:t>
            </a:r>
            <a:endParaRPr>
              <a:latin typeface="Roboto Light"/>
              <a:ea typeface="Roboto Light"/>
              <a:cs typeface="Roboto Light"/>
              <a:sym typeface="Robo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How does the average trip duration vary across different age groups?</a:t>
            </a:r>
            <a:endParaRPr/>
          </a:p>
        </p:txBody>
      </p:sp>
      <p:pic>
        <p:nvPicPr>
          <p:cNvPr id="94" name="Google Shape;94;p18" title="Diagram"/>
          <p:cNvPicPr preferRelativeResize="0"/>
          <p:nvPr/>
        </p:nvPicPr>
        <p:blipFill>
          <a:blip r:embed="rId3">
            <a:alphaModFix/>
          </a:blip>
          <a:stretch>
            <a:fillRect/>
          </a:stretch>
        </p:blipFill>
        <p:spPr>
          <a:xfrm>
            <a:off x="428850" y="1407025"/>
            <a:ext cx="6034389" cy="3538850"/>
          </a:xfrm>
          <a:prstGeom prst="rect">
            <a:avLst/>
          </a:prstGeom>
          <a:noFill/>
          <a:ln>
            <a:noFill/>
          </a:ln>
        </p:spPr>
      </p:pic>
      <p:sp>
        <p:nvSpPr>
          <p:cNvPr id="95" name="Google Shape;95;p18"/>
          <p:cNvSpPr txBox="1"/>
          <p:nvPr/>
        </p:nvSpPr>
        <p:spPr>
          <a:xfrm>
            <a:off x="6639025" y="1407025"/>
            <a:ext cx="2193300" cy="1693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latin typeface="Roboto Light"/>
                <a:ea typeface="Roboto Light"/>
                <a:cs typeface="Roboto Light"/>
                <a:sym typeface="Roboto Light"/>
              </a:rPr>
              <a:t>Users in 75+ age group have the longest average trip duration.</a:t>
            </a:r>
            <a:endParaRPr>
              <a:latin typeface="Roboto Light"/>
              <a:ea typeface="Roboto Light"/>
              <a:cs typeface="Roboto Light"/>
              <a:sym typeface="Roboto Light"/>
            </a:endParaRPr>
          </a:p>
          <a:p>
            <a:pPr marL="0" lvl="0" indent="0" algn="l" rtl="0">
              <a:lnSpc>
                <a:spcPct val="150000"/>
              </a:lnSpc>
              <a:spcBef>
                <a:spcPts val="0"/>
              </a:spcBef>
              <a:spcAft>
                <a:spcPts val="0"/>
              </a:spcAft>
              <a:buNone/>
            </a:pPr>
            <a:r>
              <a:rPr lang="en">
                <a:latin typeface="Roboto Light"/>
                <a:ea typeface="Roboto Light"/>
                <a:cs typeface="Roboto Light"/>
                <a:sym typeface="Roboto Light"/>
              </a:rPr>
              <a:t>They took approximately 50 minutes per trip.</a:t>
            </a:r>
            <a:endParaRPr>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 Which age group rents the most bikes?</a:t>
            </a:r>
            <a:endParaRPr/>
          </a:p>
        </p:txBody>
      </p:sp>
      <p:sp>
        <p:nvSpPr>
          <p:cNvPr id="101" name="Google Shape;101;p19"/>
          <p:cNvSpPr txBox="1">
            <a:spLocks noGrp="1"/>
          </p:cNvSpPr>
          <p:nvPr>
            <p:ph type="body" idx="1"/>
          </p:nvPr>
        </p:nvSpPr>
        <p:spPr>
          <a:xfrm>
            <a:off x="311700" y="1391000"/>
            <a:ext cx="82677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solidFill>
                <a:srgbClr val="FF0000"/>
              </a:solidFill>
            </a:endParaRPr>
          </a:p>
          <a:p>
            <a:pPr marL="914400" lvl="0" indent="0" algn="l" rtl="0">
              <a:spcBef>
                <a:spcPts val="1200"/>
              </a:spcBef>
              <a:spcAft>
                <a:spcPts val="1200"/>
              </a:spcAft>
              <a:buNone/>
            </a:pPr>
            <a:endParaRPr i="1"/>
          </a:p>
        </p:txBody>
      </p:sp>
      <p:pic>
        <p:nvPicPr>
          <p:cNvPr id="102" name="Google Shape;102;p19" title="Diagram"/>
          <p:cNvPicPr preferRelativeResize="0"/>
          <p:nvPr/>
        </p:nvPicPr>
        <p:blipFill>
          <a:blip r:embed="rId3">
            <a:alphaModFix/>
          </a:blip>
          <a:stretch>
            <a:fillRect/>
          </a:stretch>
        </p:blipFill>
        <p:spPr>
          <a:xfrm>
            <a:off x="311700" y="1210025"/>
            <a:ext cx="5990826" cy="3597376"/>
          </a:xfrm>
          <a:prstGeom prst="rect">
            <a:avLst/>
          </a:prstGeom>
          <a:noFill/>
          <a:ln>
            <a:noFill/>
          </a:ln>
        </p:spPr>
      </p:pic>
      <p:sp>
        <p:nvSpPr>
          <p:cNvPr id="103" name="Google Shape;103;p19"/>
          <p:cNvSpPr txBox="1"/>
          <p:nvPr/>
        </p:nvSpPr>
        <p:spPr>
          <a:xfrm>
            <a:off x="6639025" y="1407025"/>
            <a:ext cx="2193300" cy="1046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latin typeface="Roboto Light"/>
                <a:ea typeface="Roboto Light"/>
                <a:cs typeface="Roboto Light"/>
                <a:sym typeface="Roboto Light"/>
              </a:rPr>
              <a:t>Most users who rent bikes are in age between 35-44 years old.</a:t>
            </a:r>
            <a:endParaRPr>
              <a:latin typeface="Roboto Light"/>
              <a:ea typeface="Roboto Light"/>
              <a:cs typeface="Roboto Light"/>
              <a:sym typeface="Robot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 </a:t>
            </a:r>
            <a:r>
              <a:rPr lang="en" sz="2700">
                <a:latin typeface="Oswald"/>
                <a:ea typeface="Oswald"/>
                <a:cs typeface="Oswald"/>
                <a:sym typeface="Oswald"/>
              </a:rPr>
              <a:t>How does bike rental vary across the two user groups (one-time users vs long-term subscribers) on different days of the week? </a:t>
            </a:r>
            <a:endParaRPr sz="2700"/>
          </a:p>
        </p:txBody>
      </p:sp>
      <p:sp>
        <p:nvSpPr>
          <p:cNvPr id="109" name="Google Shape;109;p20"/>
          <p:cNvSpPr txBox="1">
            <a:spLocks noGrp="1"/>
          </p:cNvSpPr>
          <p:nvPr>
            <p:ph type="body" idx="1"/>
          </p:nvPr>
        </p:nvSpPr>
        <p:spPr>
          <a:xfrm>
            <a:off x="311700" y="1391000"/>
            <a:ext cx="8267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i="1">
              <a:solidFill>
                <a:srgbClr val="FF0000"/>
              </a:solidFill>
            </a:endParaRPr>
          </a:p>
          <a:p>
            <a:pPr marL="914400" lvl="0" indent="0" algn="l" rtl="0">
              <a:spcBef>
                <a:spcPts val="1200"/>
              </a:spcBef>
              <a:spcAft>
                <a:spcPts val="1200"/>
              </a:spcAft>
              <a:buNone/>
            </a:pPr>
            <a:endParaRPr i="1"/>
          </a:p>
        </p:txBody>
      </p:sp>
      <p:pic>
        <p:nvPicPr>
          <p:cNvPr id="110" name="Google Shape;110;p20" title="Diagram"/>
          <p:cNvPicPr preferRelativeResize="0"/>
          <p:nvPr/>
        </p:nvPicPr>
        <p:blipFill>
          <a:blip r:embed="rId3">
            <a:alphaModFix/>
          </a:blip>
          <a:stretch>
            <a:fillRect/>
          </a:stretch>
        </p:blipFill>
        <p:spPr>
          <a:xfrm>
            <a:off x="412825" y="1391000"/>
            <a:ext cx="6068751" cy="3416400"/>
          </a:xfrm>
          <a:prstGeom prst="rect">
            <a:avLst/>
          </a:prstGeom>
          <a:noFill/>
          <a:ln>
            <a:noFill/>
          </a:ln>
        </p:spPr>
      </p:pic>
      <p:sp>
        <p:nvSpPr>
          <p:cNvPr id="111" name="Google Shape;111;p20"/>
          <p:cNvSpPr txBox="1"/>
          <p:nvPr/>
        </p:nvSpPr>
        <p:spPr>
          <a:xfrm>
            <a:off x="6639025" y="1407025"/>
            <a:ext cx="2193300" cy="1369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latin typeface="Roboto Light"/>
                <a:ea typeface="Roboto Light"/>
                <a:cs typeface="Roboto Light"/>
                <a:sym typeface="Roboto Light"/>
              </a:rPr>
              <a:t>Most subscribers rent bike on weekdays, while one-time users mostly rent on weekends.</a:t>
            </a:r>
            <a:endParaRPr>
              <a:latin typeface="Roboto Light"/>
              <a:ea typeface="Roboto Light"/>
              <a:cs typeface="Roboto Light"/>
              <a:sym typeface="Robo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Summary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423</Words>
  <Application>Microsoft Office PowerPoint</Application>
  <PresentationFormat>On-screen Show (16:9)</PresentationFormat>
  <Paragraphs>37</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Oswald</vt:lpstr>
      <vt:lpstr>Roboto</vt:lpstr>
      <vt:lpstr>Oswald Medium</vt:lpstr>
      <vt:lpstr>Roboto Light</vt:lpstr>
      <vt:lpstr>Nunito Light</vt:lpstr>
      <vt:lpstr>Simple Light</vt:lpstr>
      <vt:lpstr>Citi Bike Data Analysis</vt:lpstr>
      <vt:lpstr>Project Goal:</vt:lpstr>
      <vt:lpstr>Key questions:</vt:lpstr>
      <vt:lpstr>Findings &amp; Insights</vt:lpstr>
      <vt:lpstr>What are the most popular Citi Bike pick-up locations?</vt:lpstr>
      <vt:lpstr>2. How does the average trip duration vary across different age groups?</vt:lpstr>
      <vt:lpstr>3. Which age group rents the most bikes?</vt:lpstr>
      <vt:lpstr>4. How does bike rental vary across the two user groups (one-time users vs long-term subscribers) on different days of the week? </vt:lpstr>
      <vt:lpstr>Summary </vt:lpstr>
      <vt:lpstr>Summary of findings:</vt:lpstr>
      <vt:lpstr>Actions &amp; Recommendations</vt:lpstr>
      <vt:lpstr>Recommended actions: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 Bike Data Analysis</dc:title>
  <cp:lastModifiedBy>Ramlan Apriyansyah</cp:lastModifiedBy>
  <cp:revision>1</cp:revision>
  <dcterms:modified xsi:type="dcterms:W3CDTF">2023-06-01T07:22:10Z</dcterms:modified>
</cp:coreProperties>
</file>