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6438900"/>
  <p:notesSz cx="6858000" cy="9144000"/>
  <p:embeddedFontLst>
    <p:embeddedFont>
      <p:font typeface="IBM Plex Sans Condensed Bold" charset="1" panose="020B0806050203000203"/>
      <p:regular r:id="rId16"/>
    </p:embeddedFont>
    <p:embeddedFont>
      <p:font typeface="Fira Sans" charset="1" panose="020B0503050000020004"/>
      <p:regular r:id="rId17"/>
    </p:embeddedFont>
    <p:embeddedFont>
      <p:font typeface="Fira Sans Bold" charset="1" panose="020B08030500000200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VAGqbeE8Y8o.mp4" Type="http://schemas.openxmlformats.org/officeDocument/2006/relationships/video"/><Relationship Id="rId4" Target="../media/VAGqbeE8Y8o.mp4" Type="http://schemas.microsoft.com/office/2007/relationships/media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ramlanjekar.github.io/SYWorkflow/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1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048250" y="4257675"/>
            <a:ext cx="276225" cy="266700"/>
          </a:xfrm>
          <a:custGeom>
            <a:avLst/>
            <a:gdLst/>
            <a:ahLst/>
            <a:cxnLst/>
            <a:rect r="r" b="b" t="t" l="l"/>
            <a:pathLst>
              <a:path h="266700" w="276225">
                <a:moveTo>
                  <a:pt x="0" y="0"/>
                </a:moveTo>
                <a:lnTo>
                  <a:pt x="276225" y="0"/>
                </a:lnTo>
                <a:lnTo>
                  <a:pt x="276225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057775" y="4267200"/>
            <a:ext cx="257175" cy="247650"/>
            <a:chOff x="0" y="0"/>
            <a:chExt cx="342900" cy="330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42900" cy="330200"/>
            </a:xfrm>
            <a:custGeom>
              <a:avLst/>
              <a:gdLst/>
              <a:ahLst/>
              <a:cxnLst/>
              <a:rect r="r" b="b" t="t" l="l"/>
              <a:pathLst>
                <a:path h="330200" w="342900">
                  <a:moveTo>
                    <a:pt x="165100" y="0"/>
                  </a:moveTo>
                  <a:cubicBezTo>
                    <a:pt x="143256" y="0"/>
                    <a:pt x="122174" y="4191"/>
                    <a:pt x="101981" y="12573"/>
                  </a:cubicBezTo>
                  <a:cubicBezTo>
                    <a:pt x="81788" y="20955"/>
                    <a:pt x="63881" y="32893"/>
                    <a:pt x="48387" y="48387"/>
                  </a:cubicBezTo>
                  <a:cubicBezTo>
                    <a:pt x="32893" y="63881"/>
                    <a:pt x="20955" y="81661"/>
                    <a:pt x="12573" y="101981"/>
                  </a:cubicBezTo>
                  <a:cubicBezTo>
                    <a:pt x="4191" y="122301"/>
                    <a:pt x="0" y="143256"/>
                    <a:pt x="0" y="165100"/>
                  </a:cubicBezTo>
                  <a:cubicBezTo>
                    <a:pt x="0" y="186944"/>
                    <a:pt x="4191" y="208026"/>
                    <a:pt x="12573" y="228219"/>
                  </a:cubicBezTo>
                  <a:cubicBezTo>
                    <a:pt x="20955" y="248412"/>
                    <a:pt x="32893" y="266319"/>
                    <a:pt x="48387" y="281813"/>
                  </a:cubicBezTo>
                  <a:cubicBezTo>
                    <a:pt x="63881" y="297307"/>
                    <a:pt x="81661" y="309245"/>
                    <a:pt x="101981" y="317627"/>
                  </a:cubicBezTo>
                  <a:cubicBezTo>
                    <a:pt x="122301" y="326009"/>
                    <a:pt x="143256" y="330200"/>
                    <a:pt x="165100" y="330200"/>
                  </a:cubicBezTo>
                  <a:lnTo>
                    <a:pt x="177800" y="330200"/>
                  </a:lnTo>
                  <a:cubicBezTo>
                    <a:pt x="199644" y="330200"/>
                    <a:pt x="220726" y="326009"/>
                    <a:pt x="240919" y="317627"/>
                  </a:cubicBezTo>
                  <a:cubicBezTo>
                    <a:pt x="261112" y="309245"/>
                    <a:pt x="279019" y="297307"/>
                    <a:pt x="294513" y="281813"/>
                  </a:cubicBezTo>
                  <a:cubicBezTo>
                    <a:pt x="310007" y="266319"/>
                    <a:pt x="321945" y="248412"/>
                    <a:pt x="330327" y="228219"/>
                  </a:cubicBezTo>
                  <a:cubicBezTo>
                    <a:pt x="338709" y="208026"/>
                    <a:pt x="342900" y="186944"/>
                    <a:pt x="342900" y="165100"/>
                  </a:cubicBezTo>
                  <a:cubicBezTo>
                    <a:pt x="342900" y="143256"/>
                    <a:pt x="338709" y="122174"/>
                    <a:pt x="330327" y="101981"/>
                  </a:cubicBezTo>
                  <a:cubicBezTo>
                    <a:pt x="321945" y="81788"/>
                    <a:pt x="310007" y="63881"/>
                    <a:pt x="294513" y="48387"/>
                  </a:cubicBezTo>
                  <a:cubicBezTo>
                    <a:pt x="279019" y="32893"/>
                    <a:pt x="261239" y="20955"/>
                    <a:pt x="240919" y="12573"/>
                  </a:cubicBezTo>
                  <a:cubicBezTo>
                    <a:pt x="220599" y="4191"/>
                    <a:pt x="199644" y="0"/>
                    <a:pt x="1778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886325" y="4257675"/>
            <a:ext cx="276225" cy="266700"/>
          </a:xfrm>
          <a:custGeom>
            <a:avLst/>
            <a:gdLst/>
            <a:ahLst/>
            <a:cxnLst/>
            <a:rect r="r" b="b" t="t" l="l"/>
            <a:pathLst>
              <a:path h="266700" w="276225">
                <a:moveTo>
                  <a:pt x="0" y="0"/>
                </a:moveTo>
                <a:lnTo>
                  <a:pt x="276225" y="0"/>
                </a:lnTo>
                <a:lnTo>
                  <a:pt x="276225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4895850" y="4267200"/>
            <a:ext cx="257175" cy="247650"/>
            <a:chOff x="0" y="0"/>
            <a:chExt cx="342900" cy="330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2900" cy="330200"/>
            </a:xfrm>
            <a:custGeom>
              <a:avLst/>
              <a:gdLst/>
              <a:ahLst/>
              <a:cxnLst/>
              <a:rect r="r" b="b" t="t" l="l"/>
              <a:pathLst>
                <a:path h="330200" w="342900">
                  <a:moveTo>
                    <a:pt x="165100" y="0"/>
                  </a:moveTo>
                  <a:cubicBezTo>
                    <a:pt x="143256" y="0"/>
                    <a:pt x="122174" y="4191"/>
                    <a:pt x="101981" y="12573"/>
                  </a:cubicBezTo>
                  <a:cubicBezTo>
                    <a:pt x="81788" y="20955"/>
                    <a:pt x="63881" y="32893"/>
                    <a:pt x="48387" y="48387"/>
                  </a:cubicBezTo>
                  <a:cubicBezTo>
                    <a:pt x="32893" y="63881"/>
                    <a:pt x="20955" y="81661"/>
                    <a:pt x="12573" y="101981"/>
                  </a:cubicBezTo>
                  <a:cubicBezTo>
                    <a:pt x="4191" y="122301"/>
                    <a:pt x="0" y="143256"/>
                    <a:pt x="0" y="165100"/>
                  </a:cubicBezTo>
                  <a:cubicBezTo>
                    <a:pt x="0" y="186944"/>
                    <a:pt x="4191" y="208026"/>
                    <a:pt x="12573" y="228219"/>
                  </a:cubicBezTo>
                  <a:cubicBezTo>
                    <a:pt x="20955" y="248412"/>
                    <a:pt x="32893" y="266319"/>
                    <a:pt x="48387" y="281813"/>
                  </a:cubicBezTo>
                  <a:cubicBezTo>
                    <a:pt x="63881" y="297307"/>
                    <a:pt x="81661" y="309245"/>
                    <a:pt x="101981" y="317627"/>
                  </a:cubicBezTo>
                  <a:cubicBezTo>
                    <a:pt x="122301" y="326009"/>
                    <a:pt x="143256" y="330200"/>
                    <a:pt x="165100" y="330200"/>
                  </a:cubicBezTo>
                  <a:lnTo>
                    <a:pt x="177800" y="330200"/>
                  </a:lnTo>
                  <a:cubicBezTo>
                    <a:pt x="199644" y="330200"/>
                    <a:pt x="220726" y="326009"/>
                    <a:pt x="240919" y="317627"/>
                  </a:cubicBezTo>
                  <a:cubicBezTo>
                    <a:pt x="261112" y="309245"/>
                    <a:pt x="279019" y="297307"/>
                    <a:pt x="294513" y="281813"/>
                  </a:cubicBezTo>
                  <a:cubicBezTo>
                    <a:pt x="310007" y="266319"/>
                    <a:pt x="321945" y="248412"/>
                    <a:pt x="330327" y="228219"/>
                  </a:cubicBezTo>
                  <a:cubicBezTo>
                    <a:pt x="338709" y="208026"/>
                    <a:pt x="342900" y="186944"/>
                    <a:pt x="342900" y="165100"/>
                  </a:cubicBezTo>
                  <a:cubicBezTo>
                    <a:pt x="342900" y="143256"/>
                    <a:pt x="338709" y="122174"/>
                    <a:pt x="330327" y="101981"/>
                  </a:cubicBezTo>
                  <a:cubicBezTo>
                    <a:pt x="321945" y="81788"/>
                    <a:pt x="310007" y="63881"/>
                    <a:pt x="294513" y="48387"/>
                  </a:cubicBezTo>
                  <a:cubicBezTo>
                    <a:pt x="279019" y="32893"/>
                    <a:pt x="261239" y="20955"/>
                    <a:pt x="240919" y="12573"/>
                  </a:cubicBezTo>
                  <a:cubicBezTo>
                    <a:pt x="220599" y="4191"/>
                    <a:pt x="199644" y="0"/>
                    <a:pt x="177800" y="0"/>
                  </a:cubicBez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4886325" y="1993078"/>
            <a:ext cx="6076950" cy="2053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 spc="-6">
                <a:solidFill>
                  <a:srgbClr val="F94CA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Advancing Subsurface Imaging</a:t>
            </a:r>
          </a:p>
          <a:p>
            <a:pPr algn="l">
              <a:lnSpc>
                <a:spcPts val="2150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This presentation addresses challenges in subsurface imaging, crucial for hydrocarbon exploration and resource management. We will explore current limitations and propose solutions for more accurate velocity predictions.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06333" y="4238292"/>
            <a:ext cx="1427893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DAD1E6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2 Contributors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1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820450" y="2403472"/>
            <a:ext cx="1012822" cy="2422522"/>
            <a:chOff x="0" y="0"/>
            <a:chExt cx="1012825" cy="24225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6413" y="63500"/>
              <a:ext cx="19050" cy="2295525"/>
            </a:xfrm>
            <a:custGeom>
              <a:avLst/>
              <a:gdLst/>
              <a:ahLst/>
              <a:cxnLst/>
              <a:rect r="r" b="b" t="t" l="l"/>
              <a:pathLst>
                <a:path h="2295525" w="19050">
                  <a:moveTo>
                    <a:pt x="0" y="2286000"/>
                  </a:moveTo>
                  <a:lnTo>
                    <a:pt x="0" y="9525"/>
                  </a:lnTo>
                  <a:cubicBezTo>
                    <a:pt x="0" y="6858"/>
                    <a:pt x="889" y="4699"/>
                    <a:pt x="2794" y="2794"/>
                  </a:cubicBezTo>
                  <a:cubicBezTo>
                    <a:pt x="4699" y="889"/>
                    <a:pt x="6858" y="0"/>
                    <a:pt x="9525" y="0"/>
                  </a:cubicBezTo>
                  <a:cubicBezTo>
                    <a:pt x="12192" y="0"/>
                    <a:pt x="14351" y="889"/>
                    <a:pt x="16256" y="2794"/>
                  </a:cubicBezTo>
                  <a:cubicBezTo>
                    <a:pt x="18161" y="4699"/>
                    <a:pt x="19050" y="6858"/>
                    <a:pt x="19050" y="9525"/>
                  </a:cubicBezTo>
                  <a:lnTo>
                    <a:pt x="19050" y="2286000"/>
                  </a:lnTo>
                  <a:cubicBezTo>
                    <a:pt x="19050" y="2288667"/>
                    <a:pt x="18161" y="2290826"/>
                    <a:pt x="16256" y="2292731"/>
                  </a:cubicBezTo>
                  <a:cubicBezTo>
                    <a:pt x="14351" y="2294636"/>
                    <a:pt x="12192" y="2295525"/>
                    <a:pt x="9525" y="2295525"/>
                  </a:cubicBezTo>
                  <a:cubicBezTo>
                    <a:pt x="6858" y="2295525"/>
                    <a:pt x="4699" y="2294636"/>
                    <a:pt x="2794" y="2292731"/>
                  </a:cubicBezTo>
                  <a:cubicBezTo>
                    <a:pt x="889" y="2290826"/>
                    <a:pt x="0" y="2288667"/>
                    <a:pt x="0" y="2286000"/>
                  </a:cubicBezTo>
                </a:path>
              </a:pathLst>
            </a:custGeom>
            <a:solidFill>
              <a:srgbClr val="5C4E6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34975" y="244475"/>
              <a:ext cx="514350" cy="19050"/>
            </a:xfrm>
            <a:custGeom>
              <a:avLst/>
              <a:gdLst/>
              <a:ahLst/>
              <a:cxnLst/>
              <a:rect r="r" b="b" t="t" l="l"/>
              <a:pathLst>
                <a:path h="19050" w="514350">
                  <a:moveTo>
                    <a:pt x="0" y="9525"/>
                  </a:moveTo>
                  <a:cubicBezTo>
                    <a:pt x="0" y="6858"/>
                    <a:pt x="889" y="4699"/>
                    <a:pt x="2794" y="2794"/>
                  </a:cubicBezTo>
                  <a:cubicBezTo>
                    <a:pt x="4699" y="889"/>
                    <a:pt x="6858" y="0"/>
                    <a:pt x="9525" y="0"/>
                  </a:cubicBezTo>
                  <a:lnTo>
                    <a:pt x="504825" y="0"/>
                  </a:lnTo>
                  <a:cubicBezTo>
                    <a:pt x="507492" y="0"/>
                    <a:pt x="509651" y="889"/>
                    <a:pt x="511556" y="2794"/>
                  </a:cubicBezTo>
                  <a:cubicBezTo>
                    <a:pt x="513461" y="4699"/>
                    <a:pt x="514350" y="6858"/>
                    <a:pt x="514350" y="9525"/>
                  </a:cubicBezTo>
                  <a:cubicBezTo>
                    <a:pt x="514350" y="12192"/>
                    <a:pt x="513461" y="14351"/>
                    <a:pt x="511556" y="16256"/>
                  </a:cubicBezTo>
                  <a:cubicBezTo>
                    <a:pt x="509651" y="18161"/>
                    <a:pt x="507492" y="19050"/>
                    <a:pt x="504825" y="19050"/>
                  </a:cubicBezTo>
                  <a:lnTo>
                    <a:pt x="9525" y="19050"/>
                  </a:lnTo>
                  <a:cubicBezTo>
                    <a:pt x="6858" y="19050"/>
                    <a:pt x="4699" y="18161"/>
                    <a:pt x="2794" y="16256"/>
                  </a:cubicBezTo>
                  <a:cubicBezTo>
                    <a:pt x="889" y="14351"/>
                    <a:pt x="0" y="12192"/>
                    <a:pt x="0" y="9525"/>
                  </a:cubicBezTo>
                </a:path>
              </a:pathLst>
            </a:custGeom>
            <a:solidFill>
              <a:srgbClr val="5C4E69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390652" cy="381000"/>
            </a:xfrm>
            <a:custGeom>
              <a:avLst/>
              <a:gdLst/>
              <a:ahLst/>
              <a:cxnLst/>
              <a:rect r="r" b="b" t="t" l="l"/>
              <a:pathLst>
                <a:path h="381000" w="390652">
                  <a:moveTo>
                    <a:pt x="0" y="3595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350" y="6223"/>
                  </a:cubicBezTo>
                  <a:cubicBezTo>
                    <a:pt x="8382" y="4191"/>
                    <a:pt x="10668" y="2667"/>
                    <a:pt x="13335" y="1651"/>
                  </a:cubicBezTo>
                  <a:cubicBezTo>
                    <a:pt x="16002" y="635"/>
                    <a:pt x="18542" y="0"/>
                    <a:pt x="21463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223"/>
                  </a:cubicBezTo>
                  <a:cubicBezTo>
                    <a:pt x="386334" y="8128"/>
                    <a:pt x="387858" y="10541"/>
                    <a:pt x="389001" y="13208"/>
                  </a:cubicBezTo>
                  <a:cubicBezTo>
                    <a:pt x="390144" y="15875"/>
                    <a:pt x="390652" y="18542"/>
                    <a:pt x="390652" y="21463"/>
                  </a:cubicBezTo>
                  <a:lnTo>
                    <a:pt x="390652" y="359537"/>
                  </a:lnTo>
                  <a:cubicBezTo>
                    <a:pt x="390652" y="362331"/>
                    <a:pt x="390144" y="365125"/>
                    <a:pt x="389001" y="367665"/>
                  </a:cubicBezTo>
                  <a:cubicBezTo>
                    <a:pt x="387858" y="370205"/>
                    <a:pt x="386334" y="372618"/>
                    <a:pt x="384302" y="374650"/>
                  </a:cubicBezTo>
                  <a:cubicBezTo>
                    <a:pt x="382270" y="376682"/>
                    <a:pt x="379984" y="378206"/>
                    <a:pt x="377317" y="379349"/>
                  </a:cubicBezTo>
                  <a:cubicBezTo>
                    <a:pt x="374650" y="380492"/>
                    <a:pt x="371983" y="381000"/>
                    <a:pt x="369062" y="381000"/>
                  </a:cubicBezTo>
                  <a:lnTo>
                    <a:pt x="21463" y="381000"/>
                  </a:lnTo>
                  <a:cubicBezTo>
                    <a:pt x="18669" y="381000"/>
                    <a:pt x="15875" y="380492"/>
                    <a:pt x="13208" y="379349"/>
                  </a:cubicBezTo>
                  <a:cubicBezTo>
                    <a:pt x="10541" y="378206"/>
                    <a:pt x="8255" y="376682"/>
                    <a:pt x="6223" y="374650"/>
                  </a:cubicBezTo>
                  <a:cubicBezTo>
                    <a:pt x="4191" y="372618"/>
                    <a:pt x="2667" y="370332"/>
                    <a:pt x="1524" y="367665"/>
                  </a:cubicBezTo>
                  <a:cubicBezTo>
                    <a:pt x="381" y="364998"/>
                    <a:pt x="0" y="362458"/>
                    <a:pt x="0" y="359537"/>
                  </a:cubicBezTo>
                </a:path>
              </a:pathLst>
            </a:custGeom>
            <a:solidFill>
              <a:srgbClr val="43355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34975" y="1568450"/>
              <a:ext cx="514350" cy="19050"/>
            </a:xfrm>
            <a:custGeom>
              <a:avLst/>
              <a:gdLst/>
              <a:ahLst/>
              <a:cxnLst/>
              <a:rect r="r" b="b" t="t" l="l"/>
              <a:pathLst>
                <a:path h="19050" w="514350">
                  <a:moveTo>
                    <a:pt x="0" y="9525"/>
                  </a:moveTo>
                  <a:cubicBezTo>
                    <a:pt x="0" y="6858"/>
                    <a:pt x="889" y="4699"/>
                    <a:pt x="2794" y="2794"/>
                  </a:cubicBezTo>
                  <a:cubicBezTo>
                    <a:pt x="4699" y="889"/>
                    <a:pt x="6858" y="0"/>
                    <a:pt x="9525" y="0"/>
                  </a:cubicBezTo>
                  <a:lnTo>
                    <a:pt x="504825" y="0"/>
                  </a:lnTo>
                  <a:cubicBezTo>
                    <a:pt x="507492" y="0"/>
                    <a:pt x="509651" y="889"/>
                    <a:pt x="511556" y="2794"/>
                  </a:cubicBezTo>
                  <a:cubicBezTo>
                    <a:pt x="513461" y="4699"/>
                    <a:pt x="514350" y="6858"/>
                    <a:pt x="514350" y="9525"/>
                  </a:cubicBezTo>
                  <a:cubicBezTo>
                    <a:pt x="514350" y="12192"/>
                    <a:pt x="513461" y="14351"/>
                    <a:pt x="511556" y="16256"/>
                  </a:cubicBezTo>
                  <a:cubicBezTo>
                    <a:pt x="509651" y="18161"/>
                    <a:pt x="507492" y="19050"/>
                    <a:pt x="504825" y="19050"/>
                  </a:cubicBezTo>
                  <a:lnTo>
                    <a:pt x="9525" y="19050"/>
                  </a:lnTo>
                  <a:cubicBezTo>
                    <a:pt x="6858" y="19050"/>
                    <a:pt x="4699" y="18161"/>
                    <a:pt x="2794" y="16256"/>
                  </a:cubicBezTo>
                  <a:cubicBezTo>
                    <a:pt x="889" y="14351"/>
                    <a:pt x="0" y="12192"/>
                    <a:pt x="0" y="9525"/>
                  </a:cubicBezTo>
                </a:path>
              </a:pathLst>
            </a:custGeom>
            <a:solidFill>
              <a:srgbClr val="5C4E6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373" y="1387348"/>
              <a:ext cx="390779" cy="381254"/>
            </a:xfrm>
            <a:custGeom>
              <a:avLst/>
              <a:gdLst/>
              <a:ahLst/>
              <a:cxnLst/>
              <a:rect r="r" b="b" t="t" l="l"/>
              <a:pathLst>
                <a:path h="381254" w="390779">
                  <a:moveTo>
                    <a:pt x="127" y="359664"/>
                  </a:moveTo>
                  <a:lnTo>
                    <a:pt x="127" y="21590"/>
                  </a:lnTo>
                  <a:cubicBezTo>
                    <a:pt x="127" y="18796"/>
                    <a:pt x="635" y="16002"/>
                    <a:pt x="1778" y="13335"/>
                  </a:cubicBezTo>
                  <a:cubicBezTo>
                    <a:pt x="2921" y="10668"/>
                    <a:pt x="4445" y="8382"/>
                    <a:pt x="6477" y="6350"/>
                  </a:cubicBezTo>
                  <a:cubicBezTo>
                    <a:pt x="8509" y="4318"/>
                    <a:pt x="10795" y="2794"/>
                    <a:pt x="13462" y="1651"/>
                  </a:cubicBezTo>
                  <a:cubicBezTo>
                    <a:pt x="16129" y="508"/>
                    <a:pt x="18796" y="0"/>
                    <a:pt x="21717" y="0"/>
                  </a:cubicBezTo>
                  <a:lnTo>
                    <a:pt x="369189" y="0"/>
                  </a:lnTo>
                  <a:cubicBezTo>
                    <a:pt x="371983" y="0"/>
                    <a:pt x="374777" y="508"/>
                    <a:pt x="377444" y="1651"/>
                  </a:cubicBezTo>
                  <a:cubicBezTo>
                    <a:pt x="380111" y="2794"/>
                    <a:pt x="382397" y="4318"/>
                    <a:pt x="384429" y="6350"/>
                  </a:cubicBezTo>
                  <a:cubicBezTo>
                    <a:pt x="386461" y="8382"/>
                    <a:pt x="387985" y="10668"/>
                    <a:pt x="389128" y="13335"/>
                  </a:cubicBezTo>
                  <a:cubicBezTo>
                    <a:pt x="390271" y="16002"/>
                    <a:pt x="390779" y="18669"/>
                    <a:pt x="390779" y="21590"/>
                  </a:cubicBezTo>
                  <a:lnTo>
                    <a:pt x="390779" y="359791"/>
                  </a:lnTo>
                  <a:cubicBezTo>
                    <a:pt x="390779" y="362585"/>
                    <a:pt x="390271" y="365379"/>
                    <a:pt x="389128" y="367919"/>
                  </a:cubicBezTo>
                  <a:cubicBezTo>
                    <a:pt x="387985" y="370459"/>
                    <a:pt x="386461" y="372872"/>
                    <a:pt x="384429" y="374904"/>
                  </a:cubicBezTo>
                  <a:cubicBezTo>
                    <a:pt x="382397" y="376936"/>
                    <a:pt x="380111" y="378460"/>
                    <a:pt x="377444" y="379603"/>
                  </a:cubicBezTo>
                  <a:cubicBezTo>
                    <a:pt x="374777" y="380746"/>
                    <a:pt x="372110" y="381254"/>
                    <a:pt x="369189" y="381254"/>
                  </a:cubicBezTo>
                  <a:lnTo>
                    <a:pt x="21590" y="381254"/>
                  </a:lnTo>
                  <a:cubicBezTo>
                    <a:pt x="18796" y="381254"/>
                    <a:pt x="16002" y="380746"/>
                    <a:pt x="13335" y="379603"/>
                  </a:cubicBezTo>
                  <a:cubicBezTo>
                    <a:pt x="10668" y="378460"/>
                    <a:pt x="8382" y="376936"/>
                    <a:pt x="6350" y="374904"/>
                  </a:cubicBezTo>
                  <a:cubicBezTo>
                    <a:pt x="4318" y="372872"/>
                    <a:pt x="2794" y="370586"/>
                    <a:pt x="1651" y="367919"/>
                  </a:cubicBezTo>
                  <a:cubicBezTo>
                    <a:pt x="508" y="365252"/>
                    <a:pt x="0" y="362585"/>
                    <a:pt x="0" y="359791"/>
                  </a:cubicBezTo>
                </a:path>
              </a:pathLst>
            </a:custGeom>
            <a:solidFill>
              <a:srgbClr val="43355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4886325" y="1678753"/>
            <a:ext cx="3716179" cy="602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0"/>
              </a:lnSpc>
            </a:pPr>
            <a:r>
              <a:rPr lang="en-US" b="true" sz="3375" spc="-6">
                <a:solidFill>
                  <a:srgbClr val="F94CA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Future Directions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14912" y="2305745"/>
            <a:ext cx="131159" cy="5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b="true" sz="2025" spc="-4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14912" y="3829745"/>
            <a:ext cx="131159" cy="346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b="true" sz="2025" spc="-4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36456" y="3868331"/>
            <a:ext cx="4382519" cy="89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3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Long-Term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Build an open-source inversion framework and release pretrained models.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36456" y="2544356"/>
            <a:ext cx="4487266" cy="89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3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Short-Term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Develop a reference-grade model, publish research, and integrate physics-informed learning.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1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75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36572" y="2012947"/>
            <a:ext cx="517522" cy="507997"/>
            <a:chOff x="0" y="0"/>
            <a:chExt cx="517525" cy="50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390652" cy="381000"/>
            </a:xfrm>
            <a:custGeom>
              <a:avLst/>
              <a:gdLst/>
              <a:ahLst/>
              <a:cxnLst/>
              <a:rect r="r" b="b" t="t" l="l"/>
              <a:pathLst>
                <a:path h="381000" w="390652">
                  <a:moveTo>
                    <a:pt x="0" y="3595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350" y="6223"/>
                  </a:cubicBezTo>
                  <a:cubicBezTo>
                    <a:pt x="8382" y="4191"/>
                    <a:pt x="10668" y="2667"/>
                    <a:pt x="13335" y="1651"/>
                  </a:cubicBezTo>
                  <a:cubicBezTo>
                    <a:pt x="16002" y="635"/>
                    <a:pt x="18542" y="0"/>
                    <a:pt x="21463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223"/>
                  </a:cubicBezTo>
                  <a:cubicBezTo>
                    <a:pt x="386334" y="8128"/>
                    <a:pt x="387858" y="10541"/>
                    <a:pt x="389001" y="13208"/>
                  </a:cubicBezTo>
                  <a:cubicBezTo>
                    <a:pt x="390144" y="15875"/>
                    <a:pt x="390652" y="18542"/>
                    <a:pt x="390652" y="21463"/>
                  </a:cubicBezTo>
                  <a:lnTo>
                    <a:pt x="390652" y="359537"/>
                  </a:lnTo>
                  <a:cubicBezTo>
                    <a:pt x="390652" y="362331"/>
                    <a:pt x="390144" y="365125"/>
                    <a:pt x="389001" y="367665"/>
                  </a:cubicBezTo>
                  <a:cubicBezTo>
                    <a:pt x="387858" y="370205"/>
                    <a:pt x="386334" y="372618"/>
                    <a:pt x="384302" y="374650"/>
                  </a:cubicBezTo>
                  <a:cubicBezTo>
                    <a:pt x="382270" y="376682"/>
                    <a:pt x="379984" y="378206"/>
                    <a:pt x="377317" y="379349"/>
                  </a:cubicBezTo>
                  <a:cubicBezTo>
                    <a:pt x="374650" y="380492"/>
                    <a:pt x="371983" y="381000"/>
                    <a:pt x="369062" y="381000"/>
                  </a:cubicBezTo>
                  <a:lnTo>
                    <a:pt x="21463" y="381000"/>
                  </a:lnTo>
                  <a:cubicBezTo>
                    <a:pt x="18669" y="381000"/>
                    <a:pt x="15875" y="380492"/>
                    <a:pt x="13208" y="379349"/>
                  </a:cubicBezTo>
                  <a:cubicBezTo>
                    <a:pt x="10541" y="378206"/>
                    <a:pt x="8255" y="376682"/>
                    <a:pt x="6223" y="374650"/>
                  </a:cubicBezTo>
                  <a:cubicBezTo>
                    <a:pt x="4191" y="372618"/>
                    <a:pt x="2667" y="370332"/>
                    <a:pt x="1524" y="367665"/>
                  </a:cubicBezTo>
                  <a:cubicBezTo>
                    <a:pt x="381" y="364998"/>
                    <a:pt x="0" y="362458"/>
                    <a:pt x="0" y="359537"/>
                  </a:cubicBezTo>
                </a:path>
              </a:pathLst>
            </a:custGeom>
            <a:solidFill>
              <a:srgbClr val="43355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5476" y="136906"/>
              <a:ext cx="259334" cy="227838"/>
            </a:xfrm>
            <a:custGeom>
              <a:avLst/>
              <a:gdLst/>
              <a:ahLst/>
              <a:cxnLst/>
              <a:rect r="r" b="b" t="t" l="l"/>
              <a:pathLst>
                <a:path h="227838" w="259334">
                  <a:moveTo>
                    <a:pt x="121412" y="71755"/>
                  </a:moveTo>
                  <a:lnTo>
                    <a:pt x="125603" y="84455"/>
                  </a:lnTo>
                  <a:lnTo>
                    <a:pt x="116332" y="86868"/>
                  </a:lnTo>
                  <a:lnTo>
                    <a:pt x="121412" y="71755"/>
                  </a:lnTo>
                  <a:close/>
                  <a:moveTo>
                    <a:pt x="201422" y="14351"/>
                  </a:moveTo>
                  <a:cubicBezTo>
                    <a:pt x="210820" y="14351"/>
                    <a:pt x="219456" y="20701"/>
                    <a:pt x="222123" y="30226"/>
                  </a:cubicBezTo>
                  <a:lnTo>
                    <a:pt x="240665" y="99187"/>
                  </a:lnTo>
                  <a:cubicBezTo>
                    <a:pt x="243713" y="110617"/>
                    <a:pt x="236982" y="122428"/>
                    <a:pt x="225552" y="125476"/>
                  </a:cubicBezTo>
                  <a:lnTo>
                    <a:pt x="218694" y="127254"/>
                  </a:lnTo>
                  <a:lnTo>
                    <a:pt x="189103" y="16891"/>
                  </a:lnTo>
                  <a:lnTo>
                    <a:pt x="195961" y="15113"/>
                  </a:lnTo>
                  <a:cubicBezTo>
                    <a:pt x="197866" y="14605"/>
                    <a:pt x="199644" y="14351"/>
                    <a:pt x="201549" y="14351"/>
                  </a:cubicBezTo>
                  <a:close/>
                  <a:moveTo>
                    <a:pt x="154432" y="170561"/>
                  </a:moveTo>
                  <a:lnTo>
                    <a:pt x="168656" y="213487"/>
                  </a:lnTo>
                  <a:lnTo>
                    <a:pt x="74168" y="213487"/>
                  </a:lnTo>
                  <a:lnTo>
                    <a:pt x="88392" y="170561"/>
                  </a:lnTo>
                  <a:close/>
                  <a:moveTo>
                    <a:pt x="201422" y="0"/>
                  </a:moveTo>
                  <a:cubicBezTo>
                    <a:pt x="198374" y="0"/>
                    <a:pt x="195199" y="381"/>
                    <a:pt x="192151" y="1270"/>
                  </a:cubicBezTo>
                  <a:lnTo>
                    <a:pt x="185166" y="3048"/>
                  </a:lnTo>
                  <a:cubicBezTo>
                    <a:pt x="177546" y="5080"/>
                    <a:pt x="172974" y="12954"/>
                    <a:pt x="175133" y="20574"/>
                  </a:cubicBezTo>
                  <a:lnTo>
                    <a:pt x="187960" y="68326"/>
                  </a:lnTo>
                  <a:lnTo>
                    <a:pt x="139573" y="80899"/>
                  </a:lnTo>
                  <a:lnTo>
                    <a:pt x="128270" y="46863"/>
                  </a:lnTo>
                  <a:cubicBezTo>
                    <a:pt x="127254" y="43942"/>
                    <a:pt x="124587" y="42037"/>
                    <a:pt x="121539" y="42037"/>
                  </a:cubicBezTo>
                  <a:cubicBezTo>
                    <a:pt x="118491" y="42037"/>
                    <a:pt x="115697" y="43942"/>
                    <a:pt x="114808" y="46863"/>
                  </a:cubicBezTo>
                  <a:lnTo>
                    <a:pt x="100076" y="91059"/>
                  </a:lnTo>
                  <a:lnTo>
                    <a:pt x="43053" y="105918"/>
                  </a:lnTo>
                  <a:lnTo>
                    <a:pt x="43053" y="77851"/>
                  </a:lnTo>
                  <a:cubicBezTo>
                    <a:pt x="43053" y="73914"/>
                    <a:pt x="39878" y="70739"/>
                    <a:pt x="35941" y="70739"/>
                  </a:cubicBezTo>
                  <a:cubicBezTo>
                    <a:pt x="32004" y="70739"/>
                    <a:pt x="28829" y="73914"/>
                    <a:pt x="28829" y="77851"/>
                  </a:cubicBezTo>
                  <a:lnTo>
                    <a:pt x="28829" y="213614"/>
                  </a:lnTo>
                  <a:lnTo>
                    <a:pt x="7112" y="213614"/>
                  </a:lnTo>
                  <a:cubicBezTo>
                    <a:pt x="3175" y="213614"/>
                    <a:pt x="0" y="216789"/>
                    <a:pt x="0" y="220726"/>
                  </a:cubicBezTo>
                  <a:cubicBezTo>
                    <a:pt x="0" y="224663"/>
                    <a:pt x="3175" y="227838"/>
                    <a:pt x="7112" y="227838"/>
                  </a:cubicBezTo>
                  <a:lnTo>
                    <a:pt x="249936" y="227838"/>
                  </a:lnTo>
                  <a:cubicBezTo>
                    <a:pt x="253873" y="227838"/>
                    <a:pt x="257048" y="224663"/>
                    <a:pt x="257048" y="220726"/>
                  </a:cubicBezTo>
                  <a:cubicBezTo>
                    <a:pt x="257048" y="216789"/>
                    <a:pt x="253873" y="213614"/>
                    <a:pt x="249936" y="213614"/>
                  </a:cubicBezTo>
                  <a:lnTo>
                    <a:pt x="183642" y="213614"/>
                  </a:lnTo>
                  <a:lnTo>
                    <a:pt x="148336" y="107823"/>
                  </a:lnTo>
                  <a:lnTo>
                    <a:pt x="134493" y="111379"/>
                  </a:lnTo>
                  <a:lnTo>
                    <a:pt x="149479" y="156464"/>
                  </a:lnTo>
                  <a:lnTo>
                    <a:pt x="93218" y="156464"/>
                  </a:lnTo>
                  <a:lnTo>
                    <a:pt x="105664" y="118872"/>
                  </a:lnTo>
                  <a:lnTo>
                    <a:pt x="89154" y="123190"/>
                  </a:lnTo>
                  <a:lnTo>
                    <a:pt x="59055" y="213741"/>
                  </a:lnTo>
                  <a:lnTo>
                    <a:pt x="42799" y="213741"/>
                  </a:lnTo>
                  <a:lnTo>
                    <a:pt x="42799" y="120777"/>
                  </a:lnTo>
                  <a:lnTo>
                    <a:pt x="191516" y="82169"/>
                  </a:lnTo>
                  <a:lnTo>
                    <a:pt x="204597" y="131064"/>
                  </a:lnTo>
                  <a:cubicBezTo>
                    <a:pt x="206375" y="137414"/>
                    <a:pt x="212090" y="141605"/>
                    <a:pt x="218440" y="141605"/>
                  </a:cubicBezTo>
                  <a:cubicBezTo>
                    <a:pt x="219710" y="141605"/>
                    <a:pt x="220853" y="141478"/>
                    <a:pt x="222123" y="141097"/>
                  </a:cubicBezTo>
                  <a:lnTo>
                    <a:pt x="228981" y="139319"/>
                  </a:lnTo>
                  <a:cubicBezTo>
                    <a:pt x="248031" y="134239"/>
                    <a:pt x="259334" y="114681"/>
                    <a:pt x="254254" y="95504"/>
                  </a:cubicBezTo>
                  <a:lnTo>
                    <a:pt x="235712" y="26543"/>
                  </a:lnTo>
                  <a:cubicBezTo>
                    <a:pt x="231394" y="10541"/>
                    <a:pt x="217043" y="0"/>
                    <a:pt x="201168" y="0"/>
                  </a:cubicBezTo>
                  <a:close/>
                </a:path>
              </a:pathLst>
            </a:custGeom>
            <a:solidFill>
              <a:srgbClr val="DAD1E6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36572" y="3327397"/>
            <a:ext cx="517522" cy="517522"/>
            <a:chOff x="0" y="0"/>
            <a:chExt cx="517525" cy="5175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390652" cy="390525"/>
            </a:xfrm>
            <a:custGeom>
              <a:avLst/>
              <a:gdLst/>
              <a:ahLst/>
              <a:cxnLst/>
              <a:rect r="r" b="b" t="t" l="l"/>
              <a:pathLst>
                <a:path h="390525" w="390652">
                  <a:moveTo>
                    <a:pt x="0" y="369062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350" y="6223"/>
                  </a:cubicBezTo>
                  <a:cubicBezTo>
                    <a:pt x="8382" y="4191"/>
                    <a:pt x="10668" y="2667"/>
                    <a:pt x="13335" y="1524"/>
                  </a:cubicBezTo>
                  <a:cubicBezTo>
                    <a:pt x="16002" y="381"/>
                    <a:pt x="18542" y="0"/>
                    <a:pt x="21463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350"/>
                  </a:cubicBezTo>
                  <a:cubicBezTo>
                    <a:pt x="386334" y="8382"/>
                    <a:pt x="387858" y="10668"/>
                    <a:pt x="389001" y="13335"/>
                  </a:cubicBezTo>
                  <a:cubicBezTo>
                    <a:pt x="390144" y="16002"/>
                    <a:pt x="390652" y="18669"/>
                    <a:pt x="390652" y="21590"/>
                  </a:cubicBezTo>
                  <a:lnTo>
                    <a:pt x="390652" y="369062"/>
                  </a:lnTo>
                  <a:cubicBezTo>
                    <a:pt x="390652" y="371856"/>
                    <a:pt x="390144" y="374650"/>
                    <a:pt x="389001" y="377190"/>
                  </a:cubicBezTo>
                  <a:cubicBezTo>
                    <a:pt x="387858" y="379730"/>
                    <a:pt x="386334" y="382143"/>
                    <a:pt x="384302" y="384175"/>
                  </a:cubicBezTo>
                  <a:cubicBezTo>
                    <a:pt x="382270" y="386207"/>
                    <a:pt x="379984" y="387731"/>
                    <a:pt x="377317" y="388874"/>
                  </a:cubicBezTo>
                  <a:cubicBezTo>
                    <a:pt x="374650" y="390017"/>
                    <a:pt x="371983" y="390525"/>
                    <a:pt x="369062" y="390525"/>
                  </a:cubicBezTo>
                  <a:lnTo>
                    <a:pt x="21463" y="390525"/>
                  </a:lnTo>
                  <a:cubicBezTo>
                    <a:pt x="18669" y="390525"/>
                    <a:pt x="15875" y="390017"/>
                    <a:pt x="13208" y="388874"/>
                  </a:cubicBezTo>
                  <a:cubicBezTo>
                    <a:pt x="10541" y="387731"/>
                    <a:pt x="8255" y="386207"/>
                    <a:pt x="6223" y="384175"/>
                  </a:cubicBezTo>
                  <a:cubicBezTo>
                    <a:pt x="4191" y="382143"/>
                    <a:pt x="2667" y="379857"/>
                    <a:pt x="1524" y="377190"/>
                  </a:cubicBezTo>
                  <a:cubicBezTo>
                    <a:pt x="381" y="374523"/>
                    <a:pt x="0" y="371983"/>
                    <a:pt x="0" y="369062"/>
                  </a:cubicBezTo>
                </a:path>
              </a:pathLst>
            </a:custGeom>
            <a:solidFill>
              <a:srgbClr val="43355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5476" y="147447"/>
              <a:ext cx="257048" cy="224917"/>
            </a:xfrm>
            <a:custGeom>
              <a:avLst/>
              <a:gdLst/>
              <a:ahLst/>
              <a:cxnLst/>
              <a:rect r="r" b="b" t="t" l="l"/>
              <a:pathLst>
                <a:path h="224917" w="257048">
                  <a:moveTo>
                    <a:pt x="16002" y="8001"/>
                  </a:moveTo>
                  <a:cubicBezTo>
                    <a:pt x="16002" y="3556"/>
                    <a:pt x="12446" y="0"/>
                    <a:pt x="8001" y="0"/>
                  </a:cubicBezTo>
                  <a:cubicBezTo>
                    <a:pt x="3556" y="0"/>
                    <a:pt x="0" y="3683"/>
                    <a:pt x="0" y="8001"/>
                  </a:cubicBezTo>
                  <a:lnTo>
                    <a:pt x="0" y="184785"/>
                  </a:lnTo>
                  <a:cubicBezTo>
                    <a:pt x="0" y="207010"/>
                    <a:pt x="18034" y="224917"/>
                    <a:pt x="40132" y="224917"/>
                  </a:cubicBezTo>
                  <a:lnTo>
                    <a:pt x="249047" y="224917"/>
                  </a:lnTo>
                  <a:cubicBezTo>
                    <a:pt x="253492" y="224917"/>
                    <a:pt x="257048" y="221234"/>
                    <a:pt x="257048" y="216916"/>
                  </a:cubicBezTo>
                  <a:cubicBezTo>
                    <a:pt x="257048" y="212598"/>
                    <a:pt x="253492" y="208915"/>
                    <a:pt x="249047" y="208915"/>
                  </a:cubicBezTo>
                  <a:lnTo>
                    <a:pt x="40132" y="208915"/>
                  </a:lnTo>
                  <a:cubicBezTo>
                    <a:pt x="26797" y="208915"/>
                    <a:pt x="16002" y="198120"/>
                    <a:pt x="16002" y="184785"/>
                  </a:cubicBezTo>
                  <a:lnTo>
                    <a:pt x="16002" y="8001"/>
                  </a:lnTo>
                  <a:close/>
                  <a:moveTo>
                    <a:pt x="184785" y="32131"/>
                  </a:moveTo>
                  <a:lnTo>
                    <a:pt x="213614" y="32131"/>
                  </a:lnTo>
                  <a:lnTo>
                    <a:pt x="144653" y="101092"/>
                  </a:lnTo>
                  <a:lnTo>
                    <a:pt x="110109" y="66548"/>
                  </a:lnTo>
                  <a:cubicBezTo>
                    <a:pt x="108585" y="65024"/>
                    <a:pt x="106553" y="64135"/>
                    <a:pt x="104394" y="64135"/>
                  </a:cubicBezTo>
                  <a:cubicBezTo>
                    <a:pt x="102235" y="64135"/>
                    <a:pt x="100203" y="65024"/>
                    <a:pt x="98679" y="66548"/>
                  </a:cubicBezTo>
                  <a:lnTo>
                    <a:pt x="50419" y="114808"/>
                  </a:lnTo>
                  <a:cubicBezTo>
                    <a:pt x="47244" y="117856"/>
                    <a:pt x="47244" y="123063"/>
                    <a:pt x="50419" y="126111"/>
                  </a:cubicBezTo>
                  <a:cubicBezTo>
                    <a:pt x="53594" y="129159"/>
                    <a:pt x="58674" y="129159"/>
                    <a:pt x="61722" y="126111"/>
                  </a:cubicBezTo>
                  <a:lnTo>
                    <a:pt x="104394" y="83693"/>
                  </a:lnTo>
                  <a:lnTo>
                    <a:pt x="138938" y="118237"/>
                  </a:lnTo>
                  <a:cubicBezTo>
                    <a:pt x="142113" y="121285"/>
                    <a:pt x="147193" y="121285"/>
                    <a:pt x="150241" y="118237"/>
                  </a:cubicBezTo>
                  <a:lnTo>
                    <a:pt x="224917" y="43561"/>
                  </a:lnTo>
                  <a:lnTo>
                    <a:pt x="224917" y="72390"/>
                  </a:lnTo>
                  <a:cubicBezTo>
                    <a:pt x="224917" y="76835"/>
                    <a:pt x="228473" y="80391"/>
                    <a:pt x="232918" y="80391"/>
                  </a:cubicBezTo>
                  <a:cubicBezTo>
                    <a:pt x="237363" y="80391"/>
                    <a:pt x="240919" y="76835"/>
                    <a:pt x="240919" y="72390"/>
                  </a:cubicBezTo>
                  <a:lnTo>
                    <a:pt x="240919" y="24130"/>
                  </a:lnTo>
                  <a:cubicBezTo>
                    <a:pt x="240919" y="19685"/>
                    <a:pt x="237363" y="16129"/>
                    <a:pt x="232918" y="16129"/>
                  </a:cubicBezTo>
                  <a:lnTo>
                    <a:pt x="184658" y="16129"/>
                  </a:lnTo>
                  <a:cubicBezTo>
                    <a:pt x="180213" y="16129"/>
                    <a:pt x="176657" y="19685"/>
                    <a:pt x="176657" y="24130"/>
                  </a:cubicBezTo>
                  <a:cubicBezTo>
                    <a:pt x="176657" y="28575"/>
                    <a:pt x="180213" y="32131"/>
                    <a:pt x="184658" y="32131"/>
                  </a:cubicBezTo>
                  <a:close/>
                  <a:moveTo>
                    <a:pt x="184785" y="176784"/>
                  </a:moveTo>
                  <a:lnTo>
                    <a:pt x="233045" y="176784"/>
                  </a:lnTo>
                  <a:cubicBezTo>
                    <a:pt x="237490" y="176784"/>
                    <a:pt x="241046" y="173228"/>
                    <a:pt x="241046" y="168783"/>
                  </a:cubicBezTo>
                  <a:lnTo>
                    <a:pt x="241046" y="120523"/>
                  </a:lnTo>
                  <a:cubicBezTo>
                    <a:pt x="241046" y="116078"/>
                    <a:pt x="237490" y="112522"/>
                    <a:pt x="233045" y="112522"/>
                  </a:cubicBezTo>
                  <a:cubicBezTo>
                    <a:pt x="228600" y="112522"/>
                    <a:pt x="225044" y="116205"/>
                    <a:pt x="225044" y="120523"/>
                  </a:cubicBezTo>
                  <a:lnTo>
                    <a:pt x="225044" y="149352"/>
                  </a:lnTo>
                  <a:lnTo>
                    <a:pt x="190500" y="114808"/>
                  </a:lnTo>
                  <a:lnTo>
                    <a:pt x="179197" y="126111"/>
                  </a:lnTo>
                  <a:lnTo>
                    <a:pt x="213741" y="160655"/>
                  </a:lnTo>
                  <a:lnTo>
                    <a:pt x="184785" y="160655"/>
                  </a:lnTo>
                  <a:cubicBezTo>
                    <a:pt x="180340" y="160655"/>
                    <a:pt x="176784" y="164211"/>
                    <a:pt x="176784" y="168656"/>
                  </a:cubicBezTo>
                  <a:cubicBezTo>
                    <a:pt x="176784" y="173101"/>
                    <a:pt x="180340" y="176657"/>
                    <a:pt x="184785" y="176657"/>
                  </a:cubicBezTo>
                </a:path>
              </a:pathLst>
            </a:custGeom>
            <a:solidFill>
              <a:srgbClr val="DAD1E6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36572" y="4651372"/>
            <a:ext cx="517522" cy="517522"/>
            <a:chOff x="0" y="0"/>
            <a:chExt cx="517525" cy="5175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0" y="63500"/>
              <a:ext cx="390652" cy="390525"/>
            </a:xfrm>
            <a:custGeom>
              <a:avLst/>
              <a:gdLst/>
              <a:ahLst/>
              <a:cxnLst/>
              <a:rect r="r" b="b" t="t" l="l"/>
              <a:pathLst>
                <a:path h="390525" w="390652">
                  <a:moveTo>
                    <a:pt x="0" y="369062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350" y="6223"/>
                  </a:cubicBezTo>
                  <a:cubicBezTo>
                    <a:pt x="8382" y="4191"/>
                    <a:pt x="10668" y="2667"/>
                    <a:pt x="13335" y="1524"/>
                  </a:cubicBezTo>
                  <a:cubicBezTo>
                    <a:pt x="16002" y="381"/>
                    <a:pt x="18542" y="0"/>
                    <a:pt x="21463" y="0"/>
                  </a:cubicBezTo>
                  <a:lnTo>
                    <a:pt x="369062" y="0"/>
                  </a:lnTo>
                  <a:cubicBezTo>
                    <a:pt x="371856" y="0"/>
                    <a:pt x="374650" y="508"/>
                    <a:pt x="377317" y="1651"/>
                  </a:cubicBezTo>
                  <a:cubicBezTo>
                    <a:pt x="379984" y="2794"/>
                    <a:pt x="382270" y="4318"/>
                    <a:pt x="384302" y="6350"/>
                  </a:cubicBezTo>
                  <a:cubicBezTo>
                    <a:pt x="386334" y="8382"/>
                    <a:pt x="387858" y="10668"/>
                    <a:pt x="389001" y="13335"/>
                  </a:cubicBezTo>
                  <a:cubicBezTo>
                    <a:pt x="390144" y="16002"/>
                    <a:pt x="390652" y="18669"/>
                    <a:pt x="390652" y="21590"/>
                  </a:cubicBezTo>
                  <a:lnTo>
                    <a:pt x="390652" y="369062"/>
                  </a:lnTo>
                  <a:cubicBezTo>
                    <a:pt x="390652" y="371856"/>
                    <a:pt x="390144" y="374650"/>
                    <a:pt x="389001" y="377190"/>
                  </a:cubicBezTo>
                  <a:cubicBezTo>
                    <a:pt x="387858" y="379730"/>
                    <a:pt x="386334" y="382143"/>
                    <a:pt x="384302" y="384175"/>
                  </a:cubicBezTo>
                  <a:cubicBezTo>
                    <a:pt x="382270" y="386207"/>
                    <a:pt x="379984" y="387731"/>
                    <a:pt x="377317" y="388874"/>
                  </a:cubicBezTo>
                  <a:cubicBezTo>
                    <a:pt x="374650" y="390017"/>
                    <a:pt x="371983" y="390525"/>
                    <a:pt x="369062" y="390525"/>
                  </a:cubicBezTo>
                  <a:lnTo>
                    <a:pt x="21463" y="390525"/>
                  </a:lnTo>
                  <a:cubicBezTo>
                    <a:pt x="18669" y="390525"/>
                    <a:pt x="15875" y="390017"/>
                    <a:pt x="13208" y="388874"/>
                  </a:cubicBezTo>
                  <a:cubicBezTo>
                    <a:pt x="10541" y="387731"/>
                    <a:pt x="8255" y="386207"/>
                    <a:pt x="6223" y="384175"/>
                  </a:cubicBezTo>
                  <a:cubicBezTo>
                    <a:pt x="4191" y="382143"/>
                    <a:pt x="2667" y="379857"/>
                    <a:pt x="1524" y="377190"/>
                  </a:cubicBezTo>
                  <a:cubicBezTo>
                    <a:pt x="381" y="374523"/>
                    <a:pt x="0" y="371983"/>
                    <a:pt x="0" y="369062"/>
                  </a:cubicBezTo>
                </a:path>
              </a:pathLst>
            </a:custGeom>
            <a:solidFill>
              <a:srgbClr val="43355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80721" y="131445"/>
              <a:ext cx="146685" cy="257048"/>
            </a:xfrm>
            <a:custGeom>
              <a:avLst/>
              <a:gdLst/>
              <a:ahLst/>
              <a:cxnLst/>
              <a:rect r="r" b="b" t="t" l="l"/>
              <a:pathLst>
                <a:path h="257048" w="146685">
                  <a:moveTo>
                    <a:pt x="81280" y="8001"/>
                  </a:moveTo>
                  <a:cubicBezTo>
                    <a:pt x="81280" y="3556"/>
                    <a:pt x="77724" y="0"/>
                    <a:pt x="73279" y="0"/>
                  </a:cubicBezTo>
                  <a:cubicBezTo>
                    <a:pt x="68834" y="0"/>
                    <a:pt x="65278" y="3556"/>
                    <a:pt x="65278" y="8001"/>
                  </a:cubicBezTo>
                  <a:lnTo>
                    <a:pt x="65278" y="31877"/>
                  </a:lnTo>
                  <a:cubicBezTo>
                    <a:pt x="62103" y="31877"/>
                    <a:pt x="58928" y="32004"/>
                    <a:pt x="55880" y="32385"/>
                  </a:cubicBezTo>
                  <a:cubicBezTo>
                    <a:pt x="43815" y="33401"/>
                    <a:pt x="31877" y="36322"/>
                    <a:pt x="21971" y="42799"/>
                  </a:cubicBezTo>
                  <a:cubicBezTo>
                    <a:pt x="11938" y="49403"/>
                    <a:pt x="4572" y="59436"/>
                    <a:pt x="1905" y="73406"/>
                  </a:cubicBezTo>
                  <a:cubicBezTo>
                    <a:pt x="0" y="83566"/>
                    <a:pt x="889" y="92583"/>
                    <a:pt x="4826" y="100330"/>
                  </a:cubicBezTo>
                  <a:cubicBezTo>
                    <a:pt x="8763" y="108077"/>
                    <a:pt x="14605" y="113792"/>
                    <a:pt x="21717" y="118237"/>
                  </a:cubicBezTo>
                  <a:cubicBezTo>
                    <a:pt x="35179" y="126746"/>
                    <a:pt x="53721" y="131699"/>
                    <a:pt x="70485" y="136017"/>
                  </a:cubicBezTo>
                  <a:lnTo>
                    <a:pt x="71374" y="136271"/>
                  </a:lnTo>
                  <a:cubicBezTo>
                    <a:pt x="89281" y="140970"/>
                    <a:pt x="105410" y="145288"/>
                    <a:pt x="116459" y="152273"/>
                  </a:cubicBezTo>
                  <a:cubicBezTo>
                    <a:pt x="121793" y="155702"/>
                    <a:pt x="125349" y="159385"/>
                    <a:pt x="127508" y="163576"/>
                  </a:cubicBezTo>
                  <a:cubicBezTo>
                    <a:pt x="129667" y="167767"/>
                    <a:pt x="130429" y="173101"/>
                    <a:pt x="129032" y="180594"/>
                  </a:cubicBezTo>
                  <a:cubicBezTo>
                    <a:pt x="127127" y="191008"/>
                    <a:pt x="119761" y="198882"/>
                    <a:pt x="107442" y="203708"/>
                  </a:cubicBezTo>
                  <a:cubicBezTo>
                    <a:pt x="94996" y="208661"/>
                    <a:pt x="77724" y="210058"/>
                    <a:pt x="58166" y="207264"/>
                  </a:cubicBezTo>
                  <a:cubicBezTo>
                    <a:pt x="45974" y="205486"/>
                    <a:pt x="27559" y="201168"/>
                    <a:pt x="12319" y="194564"/>
                  </a:cubicBezTo>
                  <a:cubicBezTo>
                    <a:pt x="8255" y="192786"/>
                    <a:pt x="3556" y="194691"/>
                    <a:pt x="1778" y="198755"/>
                  </a:cubicBezTo>
                  <a:cubicBezTo>
                    <a:pt x="0" y="202819"/>
                    <a:pt x="1905" y="207518"/>
                    <a:pt x="5969" y="209296"/>
                  </a:cubicBezTo>
                  <a:cubicBezTo>
                    <a:pt x="22860" y="216535"/>
                    <a:pt x="42672" y="221107"/>
                    <a:pt x="55880" y="223012"/>
                  </a:cubicBezTo>
                  <a:lnTo>
                    <a:pt x="55880" y="223012"/>
                  </a:lnTo>
                  <a:cubicBezTo>
                    <a:pt x="59055" y="223520"/>
                    <a:pt x="62230" y="223774"/>
                    <a:pt x="65405" y="224028"/>
                  </a:cubicBezTo>
                  <a:lnTo>
                    <a:pt x="65405" y="249047"/>
                  </a:lnTo>
                  <a:cubicBezTo>
                    <a:pt x="65405" y="253492"/>
                    <a:pt x="68961" y="257048"/>
                    <a:pt x="73406" y="257048"/>
                  </a:cubicBezTo>
                  <a:cubicBezTo>
                    <a:pt x="77851" y="257048"/>
                    <a:pt x="81407" y="253492"/>
                    <a:pt x="81407" y="249047"/>
                  </a:cubicBezTo>
                  <a:lnTo>
                    <a:pt x="81407" y="224663"/>
                  </a:lnTo>
                  <a:cubicBezTo>
                    <a:pt x="93091" y="224282"/>
                    <a:pt x="103886" y="222250"/>
                    <a:pt x="113284" y="218694"/>
                  </a:cubicBezTo>
                  <a:cubicBezTo>
                    <a:pt x="129413" y="212471"/>
                    <a:pt x="141478" y="200787"/>
                    <a:pt x="144780" y="183642"/>
                  </a:cubicBezTo>
                  <a:cubicBezTo>
                    <a:pt x="146685" y="173482"/>
                    <a:pt x="145669" y="164465"/>
                    <a:pt x="141859" y="156718"/>
                  </a:cubicBezTo>
                  <a:cubicBezTo>
                    <a:pt x="138049" y="148971"/>
                    <a:pt x="131953" y="143256"/>
                    <a:pt x="124968" y="138811"/>
                  </a:cubicBezTo>
                  <a:cubicBezTo>
                    <a:pt x="111506" y="130302"/>
                    <a:pt x="92964" y="125349"/>
                    <a:pt x="76200" y="121031"/>
                  </a:cubicBezTo>
                  <a:lnTo>
                    <a:pt x="75311" y="120777"/>
                  </a:lnTo>
                  <a:cubicBezTo>
                    <a:pt x="57404" y="116078"/>
                    <a:pt x="41275" y="111760"/>
                    <a:pt x="30226" y="104775"/>
                  </a:cubicBezTo>
                  <a:cubicBezTo>
                    <a:pt x="24892" y="101346"/>
                    <a:pt x="21336" y="97663"/>
                    <a:pt x="19177" y="93472"/>
                  </a:cubicBezTo>
                  <a:cubicBezTo>
                    <a:pt x="17018" y="89281"/>
                    <a:pt x="16256" y="83947"/>
                    <a:pt x="17653" y="76454"/>
                  </a:cubicBezTo>
                  <a:cubicBezTo>
                    <a:pt x="19431" y="66802"/>
                    <a:pt x="24257" y="60452"/>
                    <a:pt x="30734" y="56261"/>
                  </a:cubicBezTo>
                  <a:cubicBezTo>
                    <a:pt x="37465" y="51816"/>
                    <a:pt x="46609" y="49403"/>
                    <a:pt x="57150" y="48514"/>
                  </a:cubicBezTo>
                  <a:cubicBezTo>
                    <a:pt x="78359" y="46736"/>
                    <a:pt x="102997" y="51562"/>
                    <a:pt x="119634" y="55499"/>
                  </a:cubicBezTo>
                  <a:cubicBezTo>
                    <a:pt x="123952" y="56515"/>
                    <a:pt x="128270" y="53848"/>
                    <a:pt x="129286" y="49530"/>
                  </a:cubicBezTo>
                  <a:cubicBezTo>
                    <a:pt x="130302" y="45212"/>
                    <a:pt x="127635" y="40894"/>
                    <a:pt x="123317" y="39878"/>
                  </a:cubicBezTo>
                  <a:cubicBezTo>
                    <a:pt x="112268" y="37211"/>
                    <a:pt x="97155" y="34036"/>
                    <a:pt x="81280" y="32639"/>
                  </a:cubicBezTo>
                  <a:lnTo>
                    <a:pt x="81280" y="8001"/>
                  </a:lnTo>
                  <a:lnTo>
                    <a:pt x="81280" y="8001"/>
                  </a:lnTo>
                </a:path>
              </a:pathLst>
            </a:custGeom>
            <a:solidFill>
              <a:srgbClr val="DAD1E6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00075" y="840553"/>
            <a:ext cx="4809315" cy="1041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 spc="-6">
                <a:solidFill>
                  <a:srgbClr val="F94CA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Societal and Economic Impact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7288" y="4792247"/>
            <a:ext cx="5072015" cy="890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3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Reduced Costs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Better subsurface models reduce dry wells and improve drilling efficiency.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7288" y="2153822"/>
            <a:ext cx="4632065" cy="800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3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Untapped Reserves</a:t>
            </a:r>
          </a:p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Vast hydrocarbon reserves remain untapped, especially in developing economies.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7288" y="3477797"/>
            <a:ext cx="5040297" cy="880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3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Enhanced Recovery</a:t>
            </a:r>
          </a:p>
          <a:p>
            <a:pPr algn="l">
              <a:lnSpc>
                <a:spcPts val="2100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Enhanced recovery (EOR) and microbial EOR (MEOR) depend on accurate velocity predictions.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41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0075" y="1935928"/>
            <a:ext cx="9181148" cy="564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-6">
                <a:solidFill>
                  <a:srgbClr val="F94CA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The Challenge: Bridging Theory and Reality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0075" y="2877722"/>
            <a:ext cx="3064688" cy="1500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3">
                <a:solidFill>
                  <a:srgbClr val="F94CA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Exploration Failures</a:t>
            </a:r>
          </a:p>
          <a:p>
            <a:pPr algn="l">
              <a:lnSpc>
                <a:spcPts val="2137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Failed exploration in the Sunderban delta highlights a disconnect between theoretical models and real-world success.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58548" y="2877722"/>
            <a:ext cx="3194952" cy="1500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3">
                <a:solidFill>
                  <a:srgbClr val="F94CA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Imaging Limitations</a:t>
            </a:r>
          </a:p>
          <a:p>
            <a:pPr algn="l">
              <a:lnSpc>
                <a:spcPts val="2137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Despite robust physical models, subsurface imaging fails due to poor seismic data acquisition and ineffective deep learning generalization.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17041" y="2877722"/>
            <a:ext cx="2788710" cy="1500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3">
                <a:solidFill>
                  <a:srgbClr val="F94CA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Model Underperformance</a:t>
            </a:r>
          </a:p>
          <a:p>
            <a:pPr algn="l">
              <a:lnSpc>
                <a:spcPts val="2137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Current CNN-based models underperform on high-noise, low- resolution data. A robust inversion framework is critical.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1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75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0228" y="2085482"/>
            <a:ext cx="6216941" cy="2988162"/>
          </a:xfrm>
          <a:custGeom>
            <a:avLst/>
            <a:gdLst/>
            <a:ahLst/>
            <a:cxnLst/>
            <a:rect r="r" b="b" t="t" l="l"/>
            <a:pathLst>
              <a:path h="2988162" w="6216941">
                <a:moveTo>
                  <a:pt x="0" y="0"/>
                </a:moveTo>
                <a:lnTo>
                  <a:pt x="6216941" y="0"/>
                </a:lnTo>
                <a:lnTo>
                  <a:pt x="6216941" y="2988162"/>
                </a:lnTo>
                <a:lnTo>
                  <a:pt x="0" y="29881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6572" y="477379"/>
            <a:ext cx="2841784" cy="564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-6">
                <a:solidFill>
                  <a:srgbClr val="F94CA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Data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1050" y="2216810"/>
            <a:ext cx="832256" cy="237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Input Data</a:t>
            </a:r>
          </a:p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File Types Total Files Total Size Task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48088" y="2216810"/>
            <a:ext cx="2386432" cy="264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train_samples/ test/</a:t>
            </a:r>
          </a:p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.npy (NumPy arrays) ~65,859 files ~107 GB Transform seismic waveforms </a:t>
            </a:r>
          </a:p>
          <a:p>
            <a:pPr algn="l">
              <a:lnSpc>
                <a:spcPts val="824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into velocity maps.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1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09537" y="2049266"/>
            <a:ext cx="10731352" cy="2444364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43920" y="577245"/>
            <a:ext cx="3934778" cy="564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-6">
                <a:solidFill>
                  <a:srgbClr val="F94CA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Data Visualization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41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0075" y="2126428"/>
            <a:ext cx="5464969" cy="564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-6">
                <a:solidFill>
                  <a:srgbClr val="F94CA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Data Structure and Output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0075" y="3077747"/>
            <a:ext cx="4306567" cy="1194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3">
                <a:solidFill>
                  <a:srgbClr val="F94CA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Input File : Seismic Waves</a:t>
            </a:r>
          </a:p>
          <a:p>
            <a:pPr algn="l">
              <a:lnSpc>
                <a:spcPts val="4124"/>
              </a:lnSpc>
            </a:pPr>
            <a:r>
              <a:rPr lang="en-US" sz="1649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500 samples, 5 sources, 70 receivers, 1000 timestamps. Shape : 500 * 5 * 70 * 1000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33627" y="3068222"/>
            <a:ext cx="2841784" cy="1222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2"/>
              </a:lnSpc>
            </a:pPr>
            <a:r>
              <a:rPr lang="en-US" b="true" sz="1787" spc="-3">
                <a:solidFill>
                  <a:srgbClr val="F94CA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Output File : Velocity Map</a:t>
            </a:r>
          </a:p>
          <a:p>
            <a:pPr algn="l">
              <a:lnSpc>
                <a:spcPts val="4124"/>
              </a:lnSpc>
            </a:pPr>
            <a:r>
              <a:rPr lang="en-US" sz="1649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500 samples, 70x70 pixels. Shape : 500 * 70 * 70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1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0075" y="1602553"/>
            <a:ext cx="10055543" cy="1110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-6">
                <a:solidFill>
                  <a:srgbClr val="F94CA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Current Solution: Enhanced Velocity Prediction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Our advanced solution refines subsurface imaging, providing high accuracy and operational efficiency.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1020" y="4017035"/>
            <a:ext cx="2514410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Low error in velocity prediction.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13812" y="4017035"/>
            <a:ext cx="2450221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Faster seismic data processing.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9979" y="5473339"/>
            <a:ext cx="7772157" cy="48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4"/>
              </a:lnSpc>
            </a:pPr>
            <a:r>
              <a:rPr lang="en-US" sz="1749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A detailed workflow of this innovative approach is available here:  </a:t>
            </a:r>
            <a:r>
              <a:rPr lang="en-US" sz="1749" u="sng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  <a:hlinkClick r:id="rId2" tooltip="https://ramlanjekar.github.io/SYWorkflow/"/>
              </a:rPr>
              <a:t>Link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82833" y="4159910"/>
            <a:ext cx="2679678" cy="23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Outperforms traditional methods.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5476" y="2972619"/>
            <a:ext cx="2076688" cy="111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6"/>
              </a:lnSpc>
            </a:pPr>
            <a:r>
              <a:rPr lang="en-US" b="true" sz="4454" spc="-8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28.4</a:t>
            </a:r>
          </a:p>
          <a:p>
            <a:pPr algn="ctr">
              <a:lnSpc>
                <a:spcPts val="2362"/>
              </a:lnSpc>
            </a:pPr>
            <a:r>
              <a:rPr lang="en-US" b="true" sz="1687" spc="-3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Mean Absolute Error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25488" y="3353619"/>
            <a:ext cx="1202293" cy="736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b="true" sz="4454" spc="-8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45%</a:t>
            </a:r>
          </a:p>
          <a:p>
            <a:pPr algn="ctr">
              <a:lnSpc>
                <a:spcPts val="4218"/>
              </a:lnSpc>
            </a:pPr>
            <a:r>
              <a:rPr lang="en-US" b="true" sz="1687" spc="-3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Speed Boost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99729" y="3353619"/>
            <a:ext cx="1420892" cy="736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b="true" sz="4454" spc="-8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35%</a:t>
            </a:r>
          </a:p>
          <a:p>
            <a:pPr algn="ctr">
              <a:lnSpc>
                <a:spcPts val="4218"/>
              </a:lnSpc>
            </a:pPr>
            <a:r>
              <a:rPr lang="en-US" b="true" sz="1687" spc="-3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Accuracy Gain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41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36572" y="2051047"/>
            <a:ext cx="984247" cy="3213097"/>
            <a:chOff x="0" y="0"/>
            <a:chExt cx="984250" cy="3213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857250" cy="1028700"/>
            </a:xfrm>
            <a:custGeom>
              <a:avLst/>
              <a:gdLst/>
              <a:ahLst/>
              <a:cxnLst/>
              <a:rect r="r" b="b" t="t" l="l"/>
              <a:pathLst>
                <a:path h="1028700" w="85725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</a:path>
              </a:pathLst>
            </a:custGeom>
            <a:solidFill>
              <a:srgbClr val="43355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1092200"/>
              <a:ext cx="857250" cy="1028700"/>
            </a:xfrm>
            <a:custGeom>
              <a:avLst/>
              <a:gdLst/>
              <a:ahLst/>
              <a:cxnLst/>
              <a:rect r="r" b="b" t="t" l="l"/>
              <a:pathLst>
                <a:path h="1028700" w="85725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</a:path>
              </a:pathLst>
            </a:custGeom>
            <a:solidFill>
              <a:srgbClr val="43355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2120900"/>
              <a:ext cx="857250" cy="1028700"/>
            </a:xfrm>
            <a:custGeom>
              <a:avLst/>
              <a:gdLst/>
              <a:ahLst/>
              <a:cxnLst/>
              <a:rect r="r" b="b" t="t" l="l"/>
              <a:pathLst>
                <a:path h="1028700" w="85725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</a:path>
              </a:pathLst>
            </a:custGeom>
            <a:solidFill>
              <a:srgbClr val="43355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00075" y="1278703"/>
            <a:ext cx="4153376" cy="564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-6">
                <a:solidFill>
                  <a:srgbClr val="F94CA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Current Bottlenecks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4406" y="2275980"/>
            <a:ext cx="131159" cy="5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b="true" sz="2025" spc="-4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4406" y="3304680"/>
            <a:ext cx="131159" cy="5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b="true" sz="2025" spc="-4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4406" y="4333380"/>
            <a:ext cx="131159" cy="55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2"/>
              </a:lnSpc>
            </a:pPr>
            <a:r>
              <a:rPr lang="en-US" b="true" sz="2025" spc="-4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28775" y="4363622"/>
            <a:ext cx="3953313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3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GPU Limitations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Kaggle T4 GPUs have low FLOPS and limited VRAM.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28775" y="3334922"/>
            <a:ext cx="4261799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3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Dataset Characteristics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Noisy, varied seismic data requires large training sets.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8775" y="2306222"/>
            <a:ext cx="4643552" cy="61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3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High Computational Demand</a:t>
            </a:r>
          </a:p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Waveform inversion models are computationally intensive.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16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75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0075" y="583378"/>
            <a:ext cx="5902166" cy="564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-6">
                <a:solidFill>
                  <a:srgbClr val="F94CA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Solution: Multi-GPU Systems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3538" y="1781994"/>
            <a:ext cx="1442571" cy="362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b="true" sz="4454" spc="-8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19.5&amp;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83304" y="2039522"/>
            <a:ext cx="1092994" cy="458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b="true" sz="1687" spc="-3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A100 FLOPS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78481" y="1781994"/>
            <a:ext cx="1664894" cy="1625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7"/>
              </a:lnSpc>
            </a:pPr>
            <a:r>
              <a:rPr lang="en-US" b="true" sz="4454" spc="-8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80GB</a:t>
            </a:r>
          </a:p>
          <a:p>
            <a:pPr algn="ctr">
              <a:lnSpc>
                <a:spcPts val="4218"/>
              </a:lnSpc>
            </a:pPr>
            <a:r>
              <a:rPr lang="en-US" b="true" sz="1687" spc="-3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A100 VRAM</a:t>
            </a:r>
          </a:p>
          <a:p>
            <a:pPr algn="ctr">
              <a:lnSpc>
                <a:spcPts val="2174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Enables larger batch sizes and complex models.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00202" y="1781994"/>
            <a:ext cx="865556" cy="362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</a:pPr>
            <a:r>
              <a:rPr lang="en-US" b="true" sz="4454" spc="-8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40x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27381" y="2039522"/>
            <a:ext cx="1861033" cy="1338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8"/>
              </a:lnSpc>
            </a:pPr>
            <a:r>
              <a:rPr lang="en-US" b="true" sz="1687" spc="-3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Increased </a:t>
            </a:r>
          </a:p>
          <a:p>
            <a:pPr algn="ctr">
              <a:lnSpc>
                <a:spcPts val="843"/>
              </a:lnSpc>
            </a:pPr>
            <a:r>
              <a:rPr lang="en-US" b="true" sz="1687" spc="-3">
                <a:solidFill>
                  <a:srgbClr val="DAD1E6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Experiments</a:t>
            </a:r>
          </a:p>
          <a:p>
            <a:pPr algn="ctr">
              <a:lnSpc>
                <a:spcPts val="2174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Run more experiments in the same timeframe.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8014" y="2559710"/>
            <a:ext cx="1517494" cy="26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Significantly faster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2393" y="2835935"/>
            <a:ext cx="1502912" cy="26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training per epoch.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0085" y="3464585"/>
            <a:ext cx="5936704" cy="2406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Calculation Example: A single A100 (cost $2 an hour) reduces training to 2.4 </a:t>
            </a:r>
          </a:p>
          <a:p>
            <a:pPr algn="just">
              <a:lnSpc>
                <a:spcPts val="974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hours:</a:t>
            </a:r>
          </a:p>
          <a:p>
            <a:pPr algn="just">
              <a:lnSpc>
                <a:spcPts val="3375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With 2 A100s, training time j 1.2 hours.</a:t>
            </a:r>
          </a:p>
          <a:p>
            <a:pPr algn="just">
              <a:lnSpc>
                <a:spcPts val="824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With 4 A100s, training time j 0.6 hours.</a:t>
            </a:r>
          </a:p>
          <a:p>
            <a:pPr algn="just">
              <a:lnSpc>
                <a:spcPts val="3375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With 8 A100s, training time j 0.3 hours. Benefit: This translates to a 5x to 40x (or more) increase in the number of </a:t>
            </a:r>
          </a:p>
          <a:p>
            <a:pPr algn="just">
              <a:lnSpc>
                <a:spcPts val="974"/>
              </a:lnSpc>
            </a:pPr>
            <a:r>
              <a:rPr lang="en-US" sz="135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rPr>
              <a:t>experiments.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DAGqbWqXZRI</dc:identifier>
  <dcterms:modified xsi:type="dcterms:W3CDTF">2011-08-01T06:04:30Z</dcterms:modified>
  <cp:revision>1</cp:revision>
  <dc:title>Advancing-Subsurface-Imaging (1).pdf</dc:title>
</cp:coreProperties>
</file>