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2" r:id="rId25"/>
    <p:sldId id="263" r:id="rId26"/>
    <p:sldId id="264" r:id="rId27"/>
    <p:sldId id="265" r:id="rId28"/>
    <p:sldId id="266" r:id="rId29"/>
    <p:sldId id="267" r:id="rId30"/>
    <p:sldId id="268" r:id="rId31"/>
    <p:sldId id="269" r:id="rId32"/>
    <p:sldId id="270" r:id="rId33"/>
    <p:sldId id="271"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81483F-1D65-4413-B9C6-8EFA895742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186135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1483F-1D65-4413-B9C6-8EFA895742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287103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1483F-1D65-4413-B9C6-8EFA895742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360565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1483F-1D65-4413-B9C6-8EFA895742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266016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81483F-1D65-4413-B9C6-8EFA895742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1687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81483F-1D65-4413-B9C6-8EFA8957424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31440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81483F-1D65-4413-B9C6-8EFA8957424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144366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1483F-1D65-4413-B9C6-8EFA8957424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92887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1483F-1D65-4413-B9C6-8EFA8957424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377807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81483F-1D65-4413-B9C6-8EFA8957424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332603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81483F-1D65-4413-B9C6-8EFA8957424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F071B-CE11-4B48-97AE-9309E99002E7}" type="slidenum">
              <a:rPr lang="en-US" smtClean="0"/>
              <a:t>‹#›</a:t>
            </a:fld>
            <a:endParaRPr lang="en-US"/>
          </a:p>
        </p:txBody>
      </p:sp>
    </p:spTree>
    <p:extLst>
      <p:ext uri="{BB962C8B-B14F-4D97-AF65-F5344CB8AC3E}">
        <p14:creationId xmlns:p14="http://schemas.microsoft.com/office/powerpoint/2010/main" val="109849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1483F-1D65-4413-B9C6-8EFA8957424F}" type="datetimeFigureOut">
              <a:rPr lang="en-US" smtClean="0"/>
              <a:t>10/18/2022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F071B-CE11-4B48-97AE-9309E99002E7}" type="slidenum">
              <a:rPr lang="en-US" smtClean="0"/>
              <a:t>‹#›</a:t>
            </a:fld>
            <a:endParaRPr lang="en-US"/>
          </a:p>
        </p:txBody>
      </p:sp>
    </p:spTree>
    <p:extLst>
      <p:ext uri="{BB962C8B-B14F-4D97-AF65-F5344CB8AC3E}">
        <p14:creationId xmlns:p14="http://schemas.microsoft.com/office/powerpoint/2010/main" val="295313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Communication Protocols for IoT</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948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36730" y="821139"/>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Data Link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Can 5"/>
          <p:cNvSpPr/>
          <p:nvPr/>
        </p:nvSpPr>
        <p:spPr>
          <a:xfrm rot="16200000">
            <a:off x="5956279" y="2273863"/>
            <a:ext cx="666206" cy="2429691"/>
          </a:xfrm>
          <a:prstGeom prst="can">
            <a:avLst/>
          </a:prstGeom>
          <a:solidFill>
            <a:schemeClr val="accent2">
              <a:lumMod val="75000"/>
              <a:alpha val="14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3782917" y="1410112"/>
            <a:ext cx="545431" cy="834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Up Arrow 10"/>
          <p:cNvSpPr/>
          <p:nvPr/>
        </p:nvSpPr>
        <p:spPr>
          <a:xfrm rot="5400000">
            <a:off x="3818894" y="2610174"/>
            <a:ext cx="1018904" cy="1090863"/>
          </a:xfrm>
          <a:prstGeom prst="leftUpArrow">
            <a:avLst>
              <a:gd name="adj1" fmla="val 2814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00037" y="2662541"/>
            <a:ext cx="728310" cy="257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036730" y="2401971"/>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Physical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Bent-Up Arrow 17"/>
          <p:cNvSpPr/>
          <p:nvPr/>
        </p:nvSpPr>
        <p:spPr>
          <a:xfrm>
            <a:off x="7672901" y="2823422"/>
            <a:ext cx="868105" cy="811048"/>
          </a:xfrm>
          <a:prstGeom prst="bentUpArrow">
            <a:avLst>
              <a:gd name="adj1" fmla="val 25000"/>
              <a:gd name="adj2" fmla="val 2203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7362137" y="2401971"/>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Physical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0" name="Up Arrow 19"/>
          <p:cNvSpPr/>
          <p:nvPr/>
        </p:nvSpPr>
        <p:spPr>
          <a:xfrm>
            <a:off x="8123911" y="1410112"/>
            <a:ext cx="481263" cy="8341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362137" y="842852"/>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Data Link Layer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3" name="Straight Connector 22"/>
          <p:cNvCxnSpPr/>
          <p:nvPr/>
        </p:nvCxnSpPr>
        <p:spPr>
          <a:xfrm>
            <a:off x="5444880" y="3488708"/>
            <a:ext cx="178067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19962" y="3289102"/>
            <a:ext cx="145759" cy="199605"/>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772362" y="3489628"/>
            <a:ext cx="145759" cy="199605"/>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37056" y="3497650"/>
            <a:ext cx="145759" cy="199605"/>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205498" y="3281084"/>
            <a:ext cx="145759" cy="199605"/>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59786" y="3281086"/>
            <a:ext cx="145759" cy="199605"/>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737481" y="3489630"/>
            <a:ext cx="145759" cy="199605"/>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V="1">
            <a:off x="5074536" y="3962871"/>
            <a:ext cx="545426" cy="48126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575053" y="4585194"/>
            <a:ext cx="4097847"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Transmission medium / channel (</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cable</a:t>
            </a:r>
            <a:r>
              <a:rPr lang="en-US"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5160812" y="5025527"/>
            <a:ext cx="757309" cy="369332"/>
          </a:xfrm>
          <a:prstGeom prst="rect">
            <a:avLst/>
          </a:prstGeom>
          <a:noFill/>
        </p:spPr>
        <p:txBody>
          <a:bodyPr wrap="square" rtlCol="0">
            <a:sp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or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5343915" y="5742679"/>
            <a:ext cx="757309"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Air</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1819364" y="834628"/>
            <a:ext cx="930441" cy="400110"/>
          </a:xfrm>
          <a:prstGeom prst="rect">
            <a:avLst/>
          </a:prstGeom>
          <a:noFill/>
        </p:spPr>
        <p:txBody>
          <a:bodyPr wrap="squar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f</a:t>
            </a:r>
            <a:r>
              <a:rPr lang="en-US" sz="2000" b="1" dirty="0" smtClean="0">
                <a:solidFill>
                  <a:srgbClr val="002060"/>
                </a:solidFill>
                <a:latin typeface="Times New Roman" panose="02020603050405020304" pitchFamily="18" charset="0"/>
                <a:cs typeface="Times New Roman" panose="02020603050405020304" pitchFamily="18" charset="0"/>
              </a:rPr>
              <a:t>rame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1819363" y="2308493"/>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Bit</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9578702" y="2446098"/>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Bit</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9686868" y="920796"/>
            <a:ext cx="930441" cy="400110"/>
          </a:xfrm>
          <a:prstGeom prst="rect">
            <a:avLst/>
          </a:prstGeom>
          <a:noFill/>
        </p:spPr>
        <p:txBody>
          <a:bodyPr wrap="squar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f</a:t>
            </a:r>
            <a:r>
              <a:rPr lang="en-US" sz="2000" b="1" dirty="0" smtClean="0">
                <a:solidFill>
                  <a:srgbClr val="002060"/>
                </a:solidFill>
                <a:latin typeface="Times New Roman" panose="02020603050405020304" pitchFamily="18" charset="0"/>
                <a:cs typeface="Times New Roman" panose="02020603050405020304" pitchFamily="18" charset="0"/>
              </a:rPr>
              <a:t>rame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43" name="Freeform 42"/>
          <p:cNvSpPr/>
          <p:nvPr/>
        </p:nvSpPr>
        <p:spPr>
          <a:xfrm>
            <a:off x="3859306" y="5567082"/>
            <a:ext cx="3340518" cy="669464"/>
          </a:xfrm>
          <a:custGeom>
            <a:avLst/>
            <a:gdLst>
              <a:gd name="connsiteX0" fmla="*/ 0 w 3340518"/>
              <a:gd name="connsiteY0" fmla="*/ 188259 h 669464"/>
              <a:gd name="connsiteX1" fmla="*/ 3334871 w 3340518"/>
              <a:gd name="connsiteY1" fmla="*/ 134471 h 669464"/>
              <a:gd name="connsiteX2" fmla="*/ 847165 w 3340518"/>
              <a:gd name="connsiteY2" fmla="*/ 322729 h 669464"/>
              <a:gd name="connsiteX3" fmla="*/ 2877671 w 3340518"/>
              <a:gd name="connsiteY3" fmla="*/ 309282 h 669464"/>
              <a:gd name="connsiteX4" fmla="*/ 632012 w 3340518"/>
              <a:gd name="connsiteY4" fmla="*/ 457200 h 669464"/>
              <a:gd name="connsiteX5" fmla="*/ 3012141 w 3340518"/>
              <a:gd name="connsiteY5" fmla="*/ 524435 h 669464"/>
              <a:gd name="connsiteX6" fmla="*/ 430306 w 3340518"/>
              <a:gd name="connsiteY6" fmla="*/ 645459 h 669464"/>
              <a:gd name="connsiteX7" fmla="*/ 2918012 w 3340518"/>
              <a:gd name="connsiteY7" fmla="*/ 0 h 66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0518" h="669464">
                <a:moveTo>
                  <a:pt x="0" y="188259"/>
                </a:moveTo>
                <a:lnTo>
                  <a:pt x="3334871" y="134471"/>
                </a:lnTo>
                <a:cubicBezTo>
                  <a:pt x="3476065" y="156883"/>
                  <a:pt x="923365" y="293594"/>
                  <a:pt x="847165" y="322729"/>
                </a:cubicBezTo>
                <a:cubicBezTo>
                  <a:pt x="770965" y="351864"/>
                  <a:pt x="2913530" y="286870"/>
                  <a:pt x="2877671" y="309282"/>
                </a:cubicBezTo>
                <a:cubicBezTo>
                  <a:pt x="2841812" y="331694"/>
                  <a:pt x="609600" y="421341"/>
                  <a:pt x="632012" y="457200"/>
                </a:cubicBezTo>
                <a:cubicBezTo>
                  <a:pt x="654424" y="493059"/>
                  <a:pt x="3045759" y="493059"/>
                  <a:pt x="3012141" y="524435"/>
                </a:cubicBezTo>
                <a:cubicBezTo>
                  <a:pt x="2978523" y="555812"/>
                  <a:pt x="445994" y="732865"/>
                  <a:pt x="430306" y="645459"/>
                </a:cubicBezTo>
                <a:cubicBezTo>
                  <a:pt x="414618" y="558053"/>
                  <a:pt x="1666315" y="279026"/>
                  <a:pt x="29180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915E50C-353D-4C99-9A13-308491CF0283}" type="slidenum">
              <a:rPr lang="en-US" smtClean="0"/>
              <a:t>10</a:t>
            </a:fld>
            <a:endParaRPr lang="en-US"/>
          </a:p>
        </p:txBody>
      </p:sp>
    </p:spTree>
    <p:extLst>
      <p:ext uri="{BB962C8B-B14F-4D97-AF65-F5344CB8AC3E}">
        <p14:creationId xmlns:p14="http://schemas.microsoft.com/office/powerpoint/2010/main" val="13075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7" grpId="0" animBg="1"/>
      <p:bldP spid="18" grpId="0" animBg="1"/>
      <p:bldP spid="19" grpId="0" animBg="1"/>
      <p:bldP spid="20" grpId="0" animBg="1"/>
      <p:bldP spid="21" grpId="0" animBg="1"/>
      <p:bldP spid="25" grpId="0" animBg="1"/>
      <p:bldP spid="26" grpId="0" animBg="1"/>
      <p:bldP spid="27" grpId="0" animBg="1"/>
      <p:bldP spid="28" grpId="0" animBg="1"/>
      <p:bldP spid="30" grpId="0" animBg="1"/>
      <p:bldP spid="31" grpId="0" animBg="1"/>
      <p:bldP spid="35" grpId="0"/>
      <p:bldP spid="36" grpId="0"/>
      <p:bldP spid="37" grpId="0"/>
      <p:bldP spid="38" grpId="0"/>
      <p:bldP spid="39" grpId="0"/>
      <p:bldP spid="40" grpId="0"/>
      <p:bldP spid="41" grpId="0"/>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28338"/>
            <a:ext cx="11887200" cy="6497052"/>
          </a:xfrm>
        </p:spPr>
        <p:txBody>
          <a:bodyPr>
            <a:normAutofit fontScale="92500" lnSpcReduction="20000"/>
          </a:bodyPr>
          <a:lstStyle/>
          <a:p>
            <a:pPr marL="0" indent="0" algn="just">
              <a:lnSpc>
                <a:spcPct val="160000"/>
              </a:lnSpc>
              <a:spcBef>
                <a:spcPts val="0"/>
              </a:spcBef>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US" sz="2400" b="1" dirty="0" smtClean="0">
                <a:latin typeface="Times New Roman" panose="02020603050405020304" pitchFamily="18" charset="0"/>
                <a:cs typeface="Times New Roman" panose="02020603050405020304" pitchFamily="18" charset="0"/>
              </a:rPr>
              <a:t>Framing</a:t>
            </a:r>
          </a:p>
          <a:p>
            <a:pPr algn="just">
              <a:lnSpc>
                <a:spcPct val="160000"/>
              </a:lnSpc>
              <a:spcBef>
                <a:spcPts val="0"/>
              </a:spcBef>
            </a:pPr>
            <a:endParaRPr lang="en-US" sz="2400" b="1" dirty="0">
              <a:latin typeface="Times New Roman" panose="02020603050405020304" pitchFamily="18" charset="0"/>
              <a:cs typeface="Times New Roman" panose="02020603050405020304" pitchFamily="18" charset="0"/>
            </a:endParaRPr>
          </a:p>
          <a:p>
            <a:pPr algn="just">
              <a:lnSpc>
                <a:spcPct val="160000"/>
              </a:lnSpc>
              <a:spcBef>
                <a:spcPts val="0"/>
              </a:spcBef>
            </a:pPr>
            <a:r>
              <a:rPr lang="en-US" sz="2400" dirty="0">
                <a:latin typeface="Times New Roman" pitchFamily="18" charset="0"/>
                <a:cs typeface="Times New Roman" pitchFamily="18" charset="0"/>
              </a:rPr>
              <a:t>Frames are the streams of bits received from the network layer into manageable data units. This division of stream of bits is done by Data Link Layer</a:t>
            </a:r>
            <a:r>
              <a:rPr lang="en-US" sz="2400" dirty="0" smtClean="0">
                <a:latin typeface="Times New Roman" pitchFamily="18" charset="0"/>
                <a:cs typeface="Times New Roman" pitchFamily="18" charset="0"/>
              </a:rPr>
              <a:t>.</a:t>
            </a:r>
          </a:p>
          <a:p>
            <a:pPr algn="just">
              <a:lnSpc>
                <a:spcPct val="160000"/>
              </a:lnSpc>
              <a:spcBef>
                <a:spcPts val="0"/>
              </a:spcBef>
            </a:pPr>
            <a:endParaRPr lang="en-US" sz="2400" dirty="0" smtClean="0">
              <a:latin typeface="Times New Roman" pitchFamily="18" charset="0"/>
              <a:cs typeface="Times New Roman" pitchFamily="18" charset="0"/>
            </a:endParaRPr>
          </a:p>
          <a:p>
            <a:pPr marL="0" indent="0" algn="just">
              <a:lnSpc>
                <a:spcPct val="160000"/>
              </a:lnSpc>
              <a:spcBef>
                <a:spcPts val="0"/>
              </a:spcBef>
              <a:buNone/>
            </a:pPr>
            <a:r>
              <a:rPr lang="en-US" sz="2400" b="1" dirty="0">
                <a:solidFill>
                  <a:srgbClr val="FF0000"/>
                </a:solidFill>
                <a:latin typeface="Times New Roman" pitchFamily="18" charset="0"/>
                <a:cs typeface="Times New Roman" pitchFamily="18" charset="0"/>
              </a:rPr>
              <a:t>Physical </a:t>
            </a:r>
            <a:r>
              <a:rPr lang="en-US" sz="2400" b="1" dirty="0" smtClean="0">
                <a:solidFill>
                  <a:srgbClr val="FF0000"/>
                </a:solidFill>
                <a:latin typeface="Times New Roman" pitchFamily="18" charset="0"/>
                <a:cs typeface="Times New Roman" pitchFamily="18" charset="0"/>
              </a:rPr>
              <a:t>Addressing</a:t>
            </a:r>
            <a:r>
              <a:rPr lang="en-US" sz="2400" b="1" dirty="0">
                <a:solidFill>
                  <a:srgbClr val="FF0000"/>
                </a:solidFill>
                <a:latin typeface="Times New Roman" pitchFamily="18" charset="0"/>
                <a:cs typeface="Times New Roman" pitchFamily="18" charset="0"/>
              </a:rPr>
              <a:t> </a:t>
            </a:r>
            <a:endParaRPr lang="en-US" sz="2400" b="1" dirty="0" smtClean="0">
              <a:solidFill>
                <a:srgbClr val="FF0000"/>
              </a:solidFill>
              <a:latin typeface="Times New Roman" pitchFamily="18" charset="0"/>
              <a:cs typeface="Times New Roman" pitchFamily="18" charset="0"/>
            </a:endParaRPr>
          </a:p>
          <a:p>
            <a:pPr algn="just">
              <a:lnSpc>
                <a:spcPct val="160000"/>
              </a:lnSpc>
              <a:spcBef>
                <a:spcPts val="0"/>
              </a:spcBef>
            </a:pPr>
            <a:r>
              <a:rPr lang="en-US" sz="2400" dirty="0" smtClean="0">
                <a:solidFill>
                  <a:srgbClr val="FF0000"/>
                </a:solidFill>
                <a:latin typeface="Times New Roman" pitchFamily="18" charset="0"/>
                <a:cs typeface="Times New Roman" pitchFamily="18" charset="0"/>
              </a:rPr>
              <a:t>The </a:t>
            </a:r>
            <a:r>
              <a:rPr lang="en-US" sz="2400" dirty="0">
                <a:solidFill>
                  <a:srgbClr val="FF0000"/>
                </a:solidFill>
                <a:latin typeface="Times New Roman" pitchFamily="18" charset="0"/>
                <a:cs typeface="Times New Roman" pitchFamily="18" charset="0"/>
              </a:rPr>
              <a:t>Data Link layer </a:t>
            </a:r>
            <a:r>
              <a:rPr lang="en-US" sz="2400" u="sng" dirty="0">
                <a:solidFill>
                  <a:srgbClr val="7030A0"/>
                </a:solidFill>
                <a:latin typeface="Times New Roman" pitchFamily="18" charset="0"/>
                <a:cs typeface="Times New Roman" pitchFamily="18" charset="0"/>
              </a:rPr>
              <a:t>adds a header </a:t>
            </a:r>
            <a:r>
              <a:rPr lang="en-US" sz="2400" dirty="0">
                <a:solidFill>
                  <a:srgbClr val="FF0000"/>
                </a:solidFill>
                <a:latin typeface="Times New Roman" pitchFamily="18" charset="0"/>
                <a:cs typeface="Times New Roman" pitchFamily="18" charset="0"/>
              </a:rPr>
              <a:t>to the frame in order to </a:t>
            </a:r>
            <a:r>
              <a:rPr lang="en-US" sz="2400" u="sng" dirty="0">
                <a:solidFill>
                  <a:srgbClr val="7030A0"/>
                </a:solidFill>
                <a:latin typeface="Times New Roman" pitchFamily="18" charset="0"/>
                <a:cs typeface="Times New Roman" pitchFamily="18" charset="0"/>
              </a:rPr>
              <a:t>define physical address of the sender or receiver of the frame</a:t>
            </a:r>
            <a:r>
              <a:rPr lang="en-US" sz="2400" dirty="0" smtClean="0">
                <a:solidFill>
                  <a:srgbClr val="FF0000"/>
                </a:solidFill>
                <a:latin typeface="Times New Roman" pitchFamily="18" charset="0"/>
                <a:cs typeface="Times New Roman" pitchFamily="18" charset="0"/>
              </a:rPr>
              <a:t>.</a:t>
            </a:r>
          </a:p>
          <a:p>
            <a:pPr marL="0" indent="0" algn="just">
              <a:lnSpc>
                <a:spcPct val="160000"/>
              </a:lnSpc>
              <a:spcBef>
                <a:spcPts val="0"/>
              </a:spcBef>
              <a:buNone/>
            </a:pPr>
            <a:endParaRPr lang="en-US" sz="2400" b="1" dirty="0" smtClean="0">
              <a:latin typeface="Times New Roman" pitchFamily="18" charset="0"/>
              <a:cs typeface="Times New Roman" pitchFamily="18" charset="0"/>
            </a:endParaRPr>
          </a:p>
          <a:p>
            <a:pPr marL="0" indent="0" algn="just">
              <a:lnSpc>
                <a:spcPct val="160000"/>
              </a:lnSpc>
              <a:spcBef>
                <a:spcPts val="0"/>
              </a:spcBef>
              <a:buNone/>
            </a:pPr>
            <a:r>
              <a:rPr lang="en-US" sz="2400" b="1" dirty="0" smtClean="0">
                <a:latin typeface="Times New Roman" pitchFamily="18" charset="0"/>
                <a:cs typeface="Times New Roman" pitchFamily="18" charset="0"/>
              </a:rPr>
              <a:t>Flow </a:t>
            </a:r>
            <a:r>
              <a:rPr lang="en-US" sz="2400" b="1" dirty="0">
                <a:latin typeface="Times New Roman" pitchFamily="18" charset="0"/>
                <a:cs typeface="Times New Roman" pitchFamily="18" charset="0"/>
              </a:rPr>
              <a:t>Control: </a:t>
            </a:r>
            <a:endParaRPr lang="en-US" sz="2400" b="1" dirty="0" smtClean="0">
              <a:latin typeface="Times New Roman" pitchFamily="18" charset="0"/>
              <a:cs typeface="Times New Roman" pitchFamily="18" charset="0"/>
            </a:endParaRPr>
          </a:p>
          <a:p>
            <a:pPr algn="just">
              <a:lnSpc>
                <a:spcPct val="160000"/>
              </a:lnSpc>
              <a:spcBef>
                <a:spcPts val="0"/>
              </a:spcBef>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flow control mechanism to avoid a fast transmitter from running a slow receiver by </a:t>
            </a:r>
            <a:r>
              <a:rPr lang="en-US" sz="2400" u="sng" dirty="0">
                <a:solidFill>
                  <a:srgbClr val="7030A0"/>
                </a:solidFill>
                <a:latin typeface="Times New Roman" pitchFamily="18" charset="0"/>
                <a:cs typeface="Times New Roman" pitchFamily="18" charset="0"/>
              </a:rPr>
              <a:t>buffering</a:t>
            </a:r>
            <a:r>
              <a:rPr lang="en-US" sz="2400" dirty="0">
                <a:latin typeface="Times New Roman" pitchFamily="18" charset="0"/>
                <a:cs typeface="Times New Roman" pitchFamily="18" charset="0"/>
              </a:rPr>
              <a:t> the extra bit is provided by flow control. This prevents traffic jam at the receiver side.</a:t>
            </a:r>
            <a:endParaRPr lang="en-US" sz="2400" dirty="0">
              <a:solidFill>
                <a:srgbClr val="FF0000"/>
              </a:solidFill>
              <a:latin typeface="Times New Roman" pitchFamily="18" charset="0"/>
              <a:cs typeface="Times New Roman" pitchFamily="18" charset="0"/>
            </a:endParaRPr>
          </a:p>
          <a:p>
            <a:pPr algn="just">
              <a:lnSpc>
                <a:spcPct val="160000"/>
              </a:lnSpc>
              <a:spcBef>
                <a:spcPts val="0"/>
              </a:spcBef>
            </a:pPr>
            <a:endParaRPr lang="en-US" sz="24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915E50C-353D-4C99-9A13-308491CF0283}" type="slidenum">
              <a:rPr lang="en-US" smtClean="0"/>
              <a:t>11</a:t>
            </a:fld>
            <a:endParaRPr lang="en-US"/>
          </a:p>
        </p:txBody>
      </p:sp>
      <p:sp>
        <p:nvSpPr>
          <p:cNvPr id="4" name="Rectangle 3"/>
          <p:cNvSpPr/>
          <p:nvPr/>
        </p:nvSpPr>
        <p:spPr>
          <a:xfrm>
            <a:off x="288693" y="128338"/>
            <a:ext cx="2993127" cy="507831"/>
          </a:xfrm>
          <a:prstGeom prst="rect">
            <a:avLst/>
          </a:prstGeom>
        </p:spPr>
        <p:txBody>
          <a:bodyPr wrap="none">
            <a:spAutoFit/>
          </a:bodyPr>
          <a:lstStyle/>
          <a:p>
            <a:pPr algn="just">
              <a:lnSpc>
                <a:spcPct val="150000"/>
              </a:lnSpc>
            </a:pPr>
            <a:r>
              <a:rPr lang="en-US" b="1" i="1" dirty="0">
                <a:latin typeface="Times New Roman" panose="02020603050405020304" pitchFamily="18" charset="0"/>
                <a:cs typeface="Times New Roman" panose="02020603050405020304" pitchFamily="18" charset="0"/>
              </a:rPr>
              <a:t>Layer 2: The Datalink Layer:</a:t>
            </a:r>
          </a:p>
        </p:txBody>
      </p:sp>
    </p:spTree>
    <p:extLst>
      <p:ext uri="{BB962C8B-B14F-4D97-AF65-F5344CB8AC3E}">
        <p14:creationId xmlns:p14="http://schemas.microsoft.com/office/powerpoint/2010/main" val="3255702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37" y="304800"/>
            <a:ext cx="11486147" cy="6384758"/>
          </a:xfrm>
        </p:spPr>
        <p:txBody>
          <a:bodyPr>
            <a:normAutofit/>
          </a:bodyPr>
          <a:lstStyle/>
          <a:p>
            <a:pPr marL="0" lvl="0" indent="0" algn="just">
              <a:lnSpc>
                <a:spcPct val="150000"/>
              </a:lnSpc>
              <a:spcBef>
                <a:spcPts val="0"/>
              </a:spcBef>
              <a:buNone/>
            </a:pPr>
            <a:r>
              <a:rPr lang="en-US" sz="2400" b="1" dirty="0">
                <a:latin typeface="Times New Roman" pitchFamily="18" charset="0"/>
                <a:cs typeface="Times New Roman" pitchFamily="18" charset="0"/>
              </a:rPr>
              <a:t>Error </a:t>
            </a:r>
            <a:r>
              <a:rPr lang="en-US" sz="2400" b="1" dirty="0" smtClean="0">
                <a:latin typeface="Times New Roman" pitchFamily="18" charset="0"/>
                <a:cs typeface="Times New Roman" pitchFamily="18" charset="0"/>
              </a:rPr>
              <a:t>Control </a:t>
            </a:r>
          </a:p>
          <a:p>
            <a:pPr lvl="0" algn="just">
              <a:lnSpc>
                <a:spcPct val="150000"/>
              </a:lnSpc>
              <a:spcBef>
                <a:spcPts val="0"/>
              </a:spcBef>
            </a:pPr>
            <a:r>
              <a:rPr lang="en-US" sz="2400" dirty="0" smtClean="0">
                <a:latin typeface="Times New Roman" pitchFamily="18" charset="0"/>
                <a:cs typeface="Times New Roman" pitchFamily="18" charset="0"/>
              </a:rPr>
              <a:t>Error control is achieved by </a:t>
            </a:r>
            <a:r>
              <a:rPr lang="en-US" sz="2400" u="sng" dirty="0" smtClean="0">
                <a:solidFill>
                  <a:srgbClr val="7030A0"/>
                </a:solidFill>
                <a:latin typeface="Times New Roman" pitchFamily="18" charset="0"/>
                <a:cs typeface="Times New Roman" pitchFamily="18" charset="0"/>
              </a:rPr>
              <a:t>adding a trailer </a:t>
            </a:r>
            <a:r>
              <a:rPr lang="en-US" sz="2400" dirty="0" smtClean="0">
                <a:latin typeface="Times New Roman" pitchFamily="18" charset="0"/>
                <a:cs typeface="Times New Roman" pitchFamily="18" charset="0"/>
              </a:rPr>
              <a:t>at the end of the frame. Duplication of frames are also prevented by using this mechanism. </a:t>
            </a:r>
          </a:p>
          <a:p>
            <a:pPr lvl="0" algn="just">
              <a:lnSpc>
                <a:spcPct val="150000"/>
              </a:lnSpc>
              <a:spcBef>
                <a:spcPts val="0"/>
              </a:spcBef>
            </a:pPr>
            <a:r>
              <a:rPr lang="en-US" sz="2400" dirty="0" smtClean="0">
                <a:latin typeface="Times New Roman" pitchFamily="18" charset="0"/>
                <a:cs typeface="Times New Roman" pitchFamily="18" charset="0"/>
              </a:rPr>
              <a:t>Data Link Layers adds mechanism to prevent duplication of frames.</a:t>
            </a:r>
          </a:p>
          <a:p>
            <a:pPr lvl="0" algn="just">
              <a:lnSpc>
                <a:spcPct val="150000"/>
              </a:lnSpc>
              <a:spcBef>
                <a:spcPts val="0"/>
              </a:spcBef>
            </a:pPr>
            <a:endParaRPr lang="en-US" sz="2400" dirty="0">
              <a:latin typeface="Times New Roman" pitchFamily="18" charset="0"/>
              <a:cs typeface="Times New Roman" pitchFamily="18" charset="0"/>
            </a:endParaRPr>
          </a:p>
          <a:p>
            <a:pPr marL="0" lvl="0" indent="0" algn="just">
              <a:lnSpc>
                <a:spcPct val="150000"/>
              </a:lnSpc>
              <a:spcBef>
                <a:spcPts val="0"/>
              </a:spcBef>
              <a:buNone/>
            </a:pPr>
            <a:r>
              <a:rPr lang="en-US" sz="2400" b="1" dirty="0">
                <a:solidFill>
                  <a:srgbClr val="FF0000"/>
                </a:solidFill>
                <a:latin typeface="Times New Roman" pitchFamily="18" charset="0"/>
                <a:cs typeface="Times New Roman" pitchFamily="18" charset="0"/>
              </a:rPr>
              <a:t>Access </a:t>
            </a:r>
            <a:r>
              <a:rPr lang="en-US" sz="2400" b="1" dirty="0" smtClean="0">
                <a:solidFill>
                  <a:srgbClr val="FF0000"/>
                </a:solidFill>
                <a:latin typeface="Times New Roman" pitchFamily="18" charset="0"/>
                <a:cs typeface="Times New Roman" pitchFamily="18" charset="0"/>
              </a:rPr>
              <a:t>Control</a:t>
            </a:r>
          </a:p>
          <a:p>
            <a:pPr lvl="0" algn="just">
              <a:lnSpc>
                <a:spcPct val="150000"/>
              </a:lnSpc>
              <a:spcBef>
                <a:spcPts val="0"/>
              </a:spcBef>
            </a:pPr>
            <a:r>
              <a:rPr lang="en-US" sz="2400" dirty="0" smtClean="0">
                <a:solidFill>
                  <a:srgbClr val="FF0000"/>
                </a:solidFill>
                <a:latin typeface="Times New Roman" pitchFamily="18" charset="0"/>
                <a:cs typeface="Times New Roman" pitchFamily="18" charset="0"/>
              </a:rPr>
              <a:t>Protocols </a:t>
            </a:r>
            <a:r>
              <a:rPr lang="en-US" sz="2400" dirty="0">
                <a:solidFill>
                  <a:srgbClr val="FF0000"/>
                </a:solidFill>
                <a:latin typeface="Times New Roman" pitchFamily="18" charset="0"/>
                <a:cs typeface="Times New Roman" pitchFamily="18" charset="0"/>
              </a:rPr>
              <a:t>of this layer </a:t>
            </a:r>
            <a:r>
              <a:rPr lang="en-US" sz="2400" u="sng" dirty="0">
                <a:solidFill>
                  <a:srgbClr val="7030A0"/>
                </a:solidFill>
                <a:latin typeface="Times New Roman" pitchFamily="18" charset="0"/>
                <a:cs typeface="Times New Roman" pitchFamily="18" charset="0"/>
              </a:rPr>
              <a:t>determine which of the devices has control over the link </a:t>
            </a:r>
            <a:r>
              <a:rPr lang="en-US" sz="2400" dirty="0">
                <a:solidFill>
                  <a:srgbClr val="FF0000"/>
                </a:solidFill>
                <a:latin typeface="Times New Roman" pitchFamily="18" charset="0"/>
                <a:cs typeface="Times New Roman" pitchFamily="18" charset="0"/>
              </a:rPr>
              <a:t>at any given time, when two or more devices are connected to the same link.</a:t>
            </a:r>
          </a:p>
          <a:p>
            <a:pPr lvl="0" algn="just">
              <a:lnSpc>
                <a:spcPct val="150000"/>
              </a:lnSpc>
              <a:spcBef>
                <a:spcPts val="0"/>
              </a:spcBef>
            </a:pPr>
            <a:endParaRPr lang="en-US" sz="2400" dirty="0"/>
          </a:p>
          <a:p>
            <a:pPr algn="just"/>
            <a:endParaRPr lang="en-US" sz="2400" dirty="0"/>
          </a:p>
        </p:txBody>
      </p:sp>
      <p:sp>
        <p:nvSpPr>
          <p:cNvPr id="2" name="Slide Number Placeholder 1"/>
          <p:cNvSpPr>
            <a:spLocks noGrp="1"/>
          </p:cNvSpPr>
          <p:nvPr>
            <p:ph type="sldNum" sz="quarter" idx="12"/>
          </p:nvPr>
        </p:nvSpPr>
        <p:spPr/>
        <p:txBody>
          <a:bodyPr/>
          <a:lstStyle/>
          <a:p>
            <a:fld id="{B915E50C-353D-4C99-9A13-308491CF0283}" type="slidenum">
              <a:rPr lang="en-US" smtClean="0"/>
              <a:t>12</a:t>
            </a:fld>
            <a:endParaRPr lang="en-US"/>
          </a:p>
        </p:txBody>
      </p:sp>
    </p:spTree>
    <p:extLst>
      <p:ext uri="{BB962C8B-B14F-4D97-AF65-F5344CB8AC3E}">
        <p14:creationId xmlns:p14="http://schemas.microsoft.com/office/powerpoint/2010/main" val="3026530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747" y="3331029"/>
            <a:ext cx="11662955" cy="3390446"/>
          </a:xfrm>
        </p:spPr>
        <p:txBody>
          <a:bodyPr>
            <a:normAutofit lnSpcReduction="10000"/>
          </a:bodyPr>
          <a:lstStyle/>
          <a:p>
            <a:pPr marL="0" lvl="0" indent="0">
              <a:buNone/>
            </a:pPr>
            <a:r>
              <a:rPr lang="en-US" sz="2400" b="1" i="1" dirty="0" smtClean="0">
                <a:latin typeface="Times New Roman" panose="02020603050405020304" pitchFamily="18" charset="0"/>
                <a:cs typeface="Times New Roman" panose="02020603050405020304" pitchFamily="18" charset="0"/>
              </a:rPr>
              <a:t>Layer 3: </a:t>
            </a:r>
            <a:r>
              <a:rPr lang="en-US" sz="2400" b="1" i="1" dirty="0">
                <a:latin typeface="Times New Roman" panose="02020603050405020304" pitchFamily="18" charset="0"/>
                <a:cs typeface="Times New Roman" panose="02020603050405020304" pitchFamily="18" charset="0"/>
              </a:rPr>
              <a:t>The </a:t>
            </a:r>
            <a:r>
              <a:rPr lang="en-US" sz="2400" b="1" i="1" dirty="0" smtClean="0">
                <a:latin typeface="Times New Roman" panose="02020603050405020304" pitchFamily="18" charset="0"/>
                <a:cs typeface="Times New Roman" panose="02020603050405020304" pitchFamily="18" charset="0"/>
              </a:rPr>
              <a:t>Network Layer:</a:t>
            </a:r>
          </a:p>
          <a:p>
            <a:pPr lvl="0"/>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routes the signal through different channels from one node to other.</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It acts as a network controller. It manages the Subnet traffic.</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It decides by which route data should take.</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It divides the outgoing messages into packets and assembles the incoming packets into messages for higher levels.</a:t>
            </a:r>
          </a:p>
          <a:p>
            <a:pPr marL="0" indent="0" algn="just">
              <a:lnSpc>
                <a:spcPct val="150000"/>
              </a:lnSpc>
              <a:spcBef>
                <a:spcPts val="0"/>
              </a:spcBef>
              <a:buNone/>
            </a:pPr>
            <a:endParaRPr lang="en-US" sz="2400" b="1" i="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915E50C-353D-4C99-9A13-308491CF0283}" type="slidenum">
              <a:rPr lang="en-US" smtClean="0"/>
              <a:t>13</a:t>
            </a:fld>
            <a:endParaRPr lang="en-US"/>
          </a:p>
        </p:txBody>
      </p:sp>
      <p:sp>
        <p:nvSpPr>
          <p:cNvPr id="4" name="Rounded Rectangle 3"/>
          <p:cNvSpPr/>
          <p:nvPr/>
        </p:nvSpPr>
        <p:spPr>
          <a:xfrm>
            <a:off x="2377822" y="296320"/>
            <a:ext cx="2735632"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Network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Down Arrow 4"/>
          <p:cNvSpPr/>
          <p:nvPr/>
        </p:nvSpPr>
        <p:spPr>
          <a:xfrm>
            <a:off x="3124009" y="885293"/>
            <a:ext cx="545431" cy="499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377822" y="1354637"/>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Data Link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703229" y="1354637"/>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Data Link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Up Arrow 7"/>
          <p:cNvSpPr/>
          <p:nvPr/>
        </p:nvSpPr>
        <p:spPr>
          <a:xfrm>
            <a:off x="7465003" y="885293"/>
            <a:ext cx="481263" cy="4993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703228" y="318033"/>
            <a:ext cx="252640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Network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60455" y="1368639"/>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frames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160454" y="2665724"/>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Bit</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9516979" y="2665724"/>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Bit</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9367817" y="1415771"/>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frames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2377822" y="2660903"/>
            <a:ext cx="252640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Physical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6565044" y="2660903"/>
            <a:ext cx="2664589"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Physical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Down Arrow 15"/>
          <p:cNvSpPr/>
          <p:nvPr/>
        </p:nvSpPr>
        <p:spPr>
          <a:xfrm>
            <a:off x="3150135" y="1872685"/>
            <a:ext cx="545431" cy="540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7485167" y="1860598"/>
            <a:ext cx="481263" cy="433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0034" y="318000"/>
            <a:ext cx="1128565"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Packets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9561476" y="309809"/>
            <a:ext cx="1128565"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Packets</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250"/>
                                  </p:stCondLst>
                                  <p:childTnLst>
                                    <p:set>
                                      <p:cBhvr>
                                        <p:cTn id="9" dur="1" fill="hold">
                                          <p:stCondLst>
                                            <p:cond delay="499"/>
                                          </p:stCondLst>
                                        </p:cTn>
                                        <p:tgtEl>
                                          <p:spTgt spid="3">
                                            <p:txEl>
                                              <p:pRg st="3" end="3"/>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nodeType="afterEffect">
                                  <p:stCondLst>
                                    <p:cond delay="1250"/>
                                  </p:stCondLst>
                                  <p:childTnLst>
                                    <p:set>
                                      <p:cBhvr>
                                        <p:cTn id="12" dur="1" fill="hold">
                                          <p:stCondLst>
                                            <p:cond delay="499"/>
                                          </p:stCondLst>
                                        </p:cTn>
                                        <p:tgtEl>
                                          <p:spTgt spid="3">
                                            <p:txEl>
                                              <p:pRg st="4" end="4"/>
                                            </p:txEl>
                                          </p:spTgt>
                                        </p:tgtEl>
                                        <p:attrNameLst>
                                          <p:attrName>style.visibility</p:attrName>
                                        </p:attrNameLst>
                                      </p:cBhvr>
                                      <p:to>
                                        <p:strVal val="visible"/>
                                      </p:to>
                                    </p:set>
                                  </p:childTnLst>
                                </p:cTn>
                              </p:par>
                            </p:childTnLst>
                          </p:cTn>
                        </p:par>
                        <p:par>
                          <p:cTn id="13" fill="hold">
                            <p:stCondLst>
                              <p:cond delay="3500"/>
                            </p:stCondLst>
                            <p:childTnLst>
                              <p:par>
                                <p:cTn id="14" presetID="1" presetClass="entr" presetSubtype="0" fill="hold" nodeType="afterEffect">
                                  <p:stCondLst>
                                    <p:cond delay="1250"/>
                                  </p:stCondLst>
                                  <p:childTnLst>
                                    <p:set>
                                      <p:cBhvr>
                                        <p:cTn id="15"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P spid="14" grpId="0" animBg="1"/>
      <p:bldP spid="15" grpId="0" animBg="1"/>
      <p:bldP spid="16" grpId="0" animBg="1"/>
      <p:bldP spid="17"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4010297"/>
          </a:xfrm>
        </p:spPr>
        <p:txBody>
          <a:bodyPr>
            <a:normAutofit/>
          </a:bodyPr>
          <a:lstStyle/>
          <a:p>
            <a:pPr marL="457200" lvl="0" indent="-457200" algn="just">
              <a:lnSpc>
                <a:spcPct val="150000"/>
              </a:lnSpc>
              <a:spcBef>
                <a:spcPts val="0"/>
              </a:spcBef>
              <a:buFont typeface="+mj-lt"/>
              <a:buAutoNum type="arabicPeriod"/>
            </a:pPr>
            <a:r>
              <a:rPr lang="en-US" sz="2400" dirty="0">
                <a:latin typeface="Times New Roman" pitchFamily="18" charset="0"/>
                <a:cs typeface="Times New Roman" pitchFamily="18" charset="0"/>
              </a:rPr>
              <a:t>It translates logical network address (IP address) into physical address (48 bit MAC). Concerned with circuit, message or packet switching.</a:t>
            </a:r>
          </a:p>
          <a:p>
            <a:pPr marL="457200" lvl="0" indent="-457200" algn="just">
              <a:lnSpc>
                <a:spcPct val="150000"/>
              </a:lnSpc>
              <a:spcBef>
                <a:spcPts val="0"/>
              </a:spcBef>
              <a:buFont typeface="+mj-lt"/>
              <a:buAutoNum type="arabicPeriod"/>
            </a:pPr>
            <a:r>
              <a:rPr lang="en-US" sz="2400" dirty="0">
                <a:solidFill>
                  <a:srgbClr val="0070C0"/>
                </a:solidFill>
                <a:latin typeface="Times New Roman" pitchFamily="18" charset="0"/>
                <a:cs typeface="Times New Roman" pitchFamily="18" charset="0"/>
              </a:rPr>
              <a:t>Routers and gateways operate in the network layer. Mechanism is provided by Network Layer for routing the packets to final destination.</a:t>
            </a:r>
          </a:p>
          <a:p>
            <a:pPr marL="457200" lvl="0" indent="-457200" algn="just">
              <a:lnSpc>
                <a:spcPct val="150000"/>
              </a:lnSpc>
              <a:spcBef>
                <a:spcPts val="0"/>
              </a:spcBef>
              <a:buFont typeface="+mj-lt"/>
              <a:buAutoNum type="arabicPeriod"/>
            </a:pPr>
            <a:r>
              <a:rPr lang="en-US" sz="2400" dirty="0">
                <a:latin typeface="Times New Roman" pitchFamily="18" charset="0"/>
                <a:cs typeface="Times New Roman" pitchFamily="18" charset="0"/>
              </a:rPr>
              <a:t>Connection services are provided including network layer flow control, network layer error control and packet sequence control.</a:t>
            </a:r>
          </a:p>
          <a:p>
            <a:pPr marL="457200" indent="-457200" algn="just">
              <a:lnSpc>
                <a:spcPct val="150000"/>
              </a:lnSpc>
              <a:spcBef>
                <a:spcPts val="0"/>
              </a:spcBef>
              <a:buFont typeface="+mj-lt"/>
              <a:buAutoNum type="arabicPeriod"/>
            </a:pPr>
            <a:r>
              <a:rPr lang="en-US" sz="2400" dirty="0">
                <a:solidFill>
                  <a:srgbClr val="0070C0"/>
                </a:solidFill>
                <a:latin typeface="Times New Roman" pitchFamily="18" charset="0"/>
                <a:cs typeface="Times New Roman" pitchFamily="18" charset="0"/>
              </a:rPr>
              <a:t>Breaks larger packets into small packets.</a:t>
            </a:r>
          </a:p>
          <a:p>
            <a:endParaRPr lang="en-US" sz="2400" dirty="0"/>
          </a:p>
        </p:txBody>
      </p:sp>
      <p:sp>
        <p:nvSpPr>
          <p:cNvPr id="4" name="Slide Number Placeholder 3"/>
          <p:cNvSpPr>
            <a:spLocks noGrp="1"/>
          </p:cNvSpPr>
          <p:nvPr>
            <p:ph type="sldNum" sz="quarter" idx="12"/>
          </p:nvPr>
        </p:nvSpPr>
        <p:spPr/>
        <p:txBody>
          <a:bodyPr/>
          <a:lstStyle/>
          <a:p>
            <a:fld id="{B915E50C-353D-4C99-9A13-308491CF0283}" type="slidenum">
              <a:rPr lang="en-US" smtClean="0"/>
              <a:t>14</a:t>
            </a:fld>
            <a:endParaRPr lang="en-US"/>
          </a:p>
        </p:txBody>
      </p:sp>
      <p:sp>
        <p:nvSpPr>
          <p:cNvPr id="5" name="Rounded Rectangle 4"/>
          <p:cNvSpPr/>
          <p:nvPr/>
        </p:nvSpPr>
        <p:spPr>
          <a:xfrm>
            <a:off x="2651758" y="4010297"/>
            <a:ext cx="290545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Transport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Down Arrow 5"/>
          <p:cNvSpPr/>
          <p:nvPr/>
        </p:nvSpPr>
        <p:spPr>
          <a:xfrm>
            <a:off x="3397946" y="4599270"/>
            <a:ext cx="545431" cy="404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651758" y="5178674"/>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Network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977165" y="5178674"/>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Network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Up Arrow 8"/>
          <p:cNvSpPr/>
          <p:nvPr/>
        </p:nvSpPr>
        <p:spPr>
          <a:xfrm>
            <a:off x="7738940" y="4599270"/>
            <a:ext cx="481263" cy="2601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977165" y="4032010"/>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Transport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315394" y="6329589"/>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frames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0139634" y="6118710"/>
            <a:ext cx="930441"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frames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2651758" y="6329589"/>
            <a:ext cx="252640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Data Link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6967768" y="6275248"/>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Data Link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Down Arrow 14"/>
          <p:cNvSpPr/>
          <p:nvPr/>
        </p:nvSpPr>
        <p:spPr>
          <a:xfrm>
            <a:off x="3424071" y="5696722"/>
            <a:ext cx="545431" cy="474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7759103" y="5684635"/>
            <a:ext cx="481263" cy="3634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73970" y="5162599"/>
            <a:ext cx="1128565"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Packets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9575351" y="5108966"/>
            <a:ext cx="1128565"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Packets</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2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animBg="1"/>
      <p:bldP spid="14" grpId="0" animBg="1"/>
      <p:bldP spid="15" grpId="0" animBg="1"/>
      <p:bldP spid="16" grpId="0" animBg="1"/>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653143"/>
            <a:ext cx="11079480" cy="5523820"/>
          </a:xfrm>
        </p:spPr>
        <p:txBody>
          <a:bodyPr>
            <a:normAutofit/>
          </a:bodyPr>
          <a:lstStyle/>
          <a:p>
            <a:pPr marL="0" indent="0" algn="just">
              <a:lnSpc>
                <a:spcPct val="150000"/>
              </a:lnSpc>
              <a:spcBef>
                <a:spcPts val="0"/>
              </a:spcBef>
              <a:buNone/>
            </a:pPr>
            <a:r>
              <a:rPr lang="en-US" sz="2400" b="1" i="1" dirty="0">
                <a:latin typeface="Times New Roman" panose="02020603050405020304" pitchFamily="18" charset="0"/>
                <a:cs typeface="Times New Roman" panose="02020603050405020304" pitchFamily="18" charset="0"/>
              </a:rPr>
              <a:t>Layer </a:t>
            </a:r>
            <a:r>
              <a:rPr lang="en-US" sz="2400" b="1" i="1" dirty="0" smtClean="0">
                <a:latin typeface="Times New Roman" panose="02020603050405020304" pitchFamily="18" charset="0"/>
                <a:cs typeface="Times New Roman" panose="02020603050405020304" pitchFamily="18" charset="0"/>
              </a:rPr>
              <a:t>4: </a:t>
            </a:r>
            <a:r>
              <a:rPr lang="en-US" sz="2400" b="1" i="1" dirty="0">
                <a:latin typeface="Times New Roman" panose="02020603050405020304" pitchFamily="18" charset="0"/>
                <a:cs typeface="Times New Roman" panose="02020603050405020304" pitchFamily="18" charset="0"/>
              </a:rPr>
              <a:t>The </a:t>
            </a:r>
            <a:r>
              <a:rPr lang="en-US" sz="2400" b="1" i="1" dirty="0" smtClean="0">
                <a:latin typeface="Times New Roman" panose="02020603050405020304" pitchFamily="18" charset="0"/>
                <a:cs typeface="Times New Roman" panose="02020603050405020304" pitchFamily="18" charset="0"/>
              </a:rPr>
              <a:t>Transport </a:t>
            </a:r>
            <a:r>
              <a:rPr lang="en-US" sz="2400" b="1" i="1" dirty="0">
                <a:latin typeface="Times New Roman" panose="02020603050405020304" pitchFamily="18" charset="0"/>
                <a:cs typeface="Times New Roman" panose="02020603050405020304" pitchFamily="18" charset="0"/>
              </a:rPr>
              <a:t>Layer:</a:t>
            </a:r>
          </a:p>
          <a:p>
            <a:pPr lvl="0" algn="just"/>
            <a:endParaRPr lang="en-US" sz="2400" dirty="0" smtClean="0">
              <a:latin typeface="Times New Roman" panose="02020603050405020304" pitchFamily="18" charset="0"/>
              <a:cs typeface="Times New Roman" panose="02020603050405020304" pitchFamily="18" charset="0"/>
            </a:endParaRPr>
          </a:p>
          <a:p>
            <a:pPr marL="457200" lvl="0" indent="-457200" algn="just">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decides if data transmission should be on parallel path or single path.</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Functions such as Multiplexing, Segmenting or Splitting on the data are done by this layer</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It receives messages from the Session layer above it, convert the message into smaller units and passes it on to the Network layer.</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Transport layer can be very complex, depending upon the network requirements.</a:t>
            </a:r>
          </a:p>
          <a:p>
            <a:pPr marL="45720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Transport layer breaks the message (data) into small units so that they are handled more efficiently by the network layer.</a:t>
            </a:r>
          </a:p>
        </p:txBody>
      </p:sp>
      <p:sp>
        <p:nvSpPr>
          <p:cNvPr id="2" name="Slide Number Placeholder 1"/>
          <p:cNvSpPr>
            <a:spLocks noGrp="1"/>
          </p:cNvSpPr>
          <p:nvPr>
            <p:ph type="sldNum" sz="quarter" idx="12"/>
          </p:nvPr>
        </p:nvSpPr>
        <p:spPr/>
        <p:txBody>
          <a:bodyPr/>
          <a:lstStyle/>
          <a:p>
            <a:fld id="{B915E50C-353D-4C99-9A13-308491CF0283}" type="slidenum">
              <a:rPr lang="en-US" smtClean="0"/>
              <a:t>15</a:t>
            </a:fld>
            <a:endParaRPr lang="en-US"/>
          </a:p>
        </p:txBody>
      </p:sp>
    </p:spTree>
    <p:extLst>
      <p:ext uri="{BB962C8B-B14F-4D97-AF65-F5344CB8AC3E}">
        <p14:creationId xmlns:p14="http://schemas.microsoft.com/office/powerpoint/2010/main" val="32797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250"/>
                                  </p:stCondLst>
                                  <p:childTnLst>
                                    <p:set>
                                      <p:cBhvr>
                                        <p:cTn id="9" dur="1" fill="hold">
                                          <p:stCondLst>
                                            <p:cond delay="499"/>
                                          </p:stCondLst>
                                        </p:cTn>
                                        <p:tgtEl>
                                          <p:spTgt spid="3">
                                            <p:txEl>
                                              <p:pRg st="3" end="3"/>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nodeType="afterEffect">
                                  <p:stCondLst>
                                    <p:cond delay="1250"/>
                                  </p:stCondLst>
                                  <p:childTnLst>
                                    <p:set>
                                      <p:cBhvr>
                                        <p:cTn id="12" dur="1" fill="hold">
                                          <p:stCondLst>
                                            <p:cond delay="499"/>
                                          </p:stCondLst>
                                        </p:cTn>
                                        <p:tgtEl>
                                          <p:spTgt spid="3">
                                            <p:txEl>
                                              <p:pRg st="4" end="4"/>
                                            </p:txEl>
                                          </p:spTgt>
                                        </p:tgtEl>
                                        <p:attrNameLst>
                                          <p:attrName>style.visibility</p:attrName>
                                        </p:attrNameLst>
                                      </p:cBhvr>
                                      <p:to>
                                        <p:strVal val="visible"/>
                                      </p:to>
                                    </p:set>
                                  </p:childTnLst>
                                </p:cTn>
                              </p:par>
                            </p:childTnLst>
                          </p:cTn>
                        </p:par>
                        <p:par>
                          <p:cTn id="13" fill="hold">
                            <p:stCondLst>
                              <p:cond delay="3500"/>
                            </p:stCondLst>
                            <p:childTnLst>
                              <p:par>
                                <p:cTn id="14" presetID="1" presetClass="entr" presetSubtype="0" fill="hold" nodeType="afterEffect">
                                  <p:stCondLst>
                                    <p:cond delay="1250"/>
                                  </p:stCondLst>
                                  <p:childTnLst>
                                    <p:set>
                                      <p:cBhvr>
                                        <p:cTn id="15" dur="1" fill="hold">
                                          <p:stCondLst>
                                            <p:cond delay="499"/>
                                          </p:stCondLst>
                                        </p:cTn>
                                        <p:tgtEl>
                                          <p:spTgt spid="3">
                                            <p:txEl>
                                              <p:pRg st="5" end="5"/>
                                            </p:txEl>
                                          </p:spTgt>
                                        </p:tgtEl>
                                        <p:attrNameLst>
                                          <p:attrName>style.visibility</p:attrName>
                                        </p:attrNameLst>
                                      </p:cBhvr>
                                      <p:to>
                                        <p:strVal val="visible"/>
                                      </p:to>
                                    </p:set>
                                  </p:childTnLst>
                                </p:cTn>
                              </p:par>
                            </p:childTnLst>
                          </p:cTn>
                        </p:par>
                        <p:par>
                          <p:cTn id="16" fill="hold">
                            <p:stCondLst>
                              <p:cond delay="5250"/>
                            </p:stCondLst>
                            <p:childTnLst>
                              <p:par>
                                <p:cTn id="17" presetID="1" presetClass="entr" presetSubtype="0" fill="hold" nodeType="afterEffect">
                                  <p:stCondLst>
                                    <p:cond delay="1250"/>
                                  </p:stCondLst>
                                  <p:childTnLst>
                                    <p:set>
                                      <p:cBhvr>
                                        <p:cTn id="18"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2694"/>
            <a:ext cx="10515600" cy="5464269"/>
          </a:xfrm>
        </p:spPr>
        <p:txBody>
          <a:bodyPr>
            <a:normAutofit/>
          </a:bodyPr>
          <a:lstStyle/>
          <a:p>
            <a:pPr marL="457200" lvl="0" indent="-457200" algn="just">
              <a:lnSpc>
                <a:spcPct val="150000"/>
              </a:lnSpc>
              <a:spcBef>
                <a:spcPts val="0"/>
              </a:spcBef>
              <a:buFont typeface="+mj-lt"/>
              <a:buAutoNum type="arabicPeriod"/>
            </a:pPr>
            <a:r>
              <a:rPr lang="en-US" sz="2400" b="1" dirty="0">
                <a:latin typeface="Times New Roman" pitchFamily="18" charset="0"/>
                <a:cs typeface="Times New Roman" pitchFamily="18" charset="0"/>
              </a:rPr>
              <a:t>Service Point Addressing: </a:t>
            </a:r>
            <a:endParaRPr lang="en-US" sz="2400" b="1" dirty="0" smtClean="0">
              <a:latin typeface="Times New Roman" pitchFamily="18" charset="0"/>
              <a:cs typeface="Times New Roman" pitchFamily="18" charset="0"/>
            </a:endParaRPr>
          </a:p>
          <a:p>
            <a:pPr marL="0" lvl="0" indent="0" algn="just">
              <a:lnSpc>
                <a:spcPct val="150000"/>
              </a:lnSpc>
              <a:spcBef>
                <a:spcPts val="0"/>
              </a:spcBef>
              <a:buNone/>
            </a:pPr>
            <a:r>
              <a:rPr lang="en-US" sz="2400" dirty="0" smtClean="0">
                <a:latin typeface="Times New Roman" pitchFamily="18" charset="0"/>
                <a:cs typeface="Times New Roman" pitchFamily="18" charset="0"/>
              </a:rPr>
              <a:t>Transport </a:t>
            </a:r>
            <a:r>
              <a:rPr lang="en-US" sz="2400" dirty="0">
                <a:latin typeface="Times New Roman" pitchFamily="18" charset="0"/>
                <a:cs typeface="Times New Roman" pitchFamily="18" charset="0"/>
              </a:rPr>
              <a:t>Layer header includes </a:t>
            </a:r>
            <a:r>
              <a:rPr lang="en-US" sz="2400" i="1" u="sng" dirty="0">
                <a:solidFill>
                  <a:srgbClr val="FF0000"/>
                </a:solidFill>
                <a:latin typeface="Times New Roman" pitchFamily="18" charset="0"/>
                <a:cs typeface="Times New Roman" pitchFamily="18" charset="0"/>
              </a:rPr>
              <a:t>service point address which is port address</a:t>
            </a:r>
            <a:r>
              <a:rPr lang="en-US" sz="2400" dirty="0">
                <a:latin typeface="Times New Roman" pitchFamily="18" charset="0"/>
                <a:cs typeface="Times New Roman" pitchFamily="18" charset="0"/>
              </a:rPr>
              <a:t>. This layer gets the message to the correct process on the computer unlike Network Layer, which gets each packet to the correct computer.</a:t>
            </a:r>
          </a:p>
          <a:p>
            <a:pPr marL="514350" indent="-514350" algn="just">
              <a:lnSpc>
                <a:spcPct val="150000"/>
              </a:lnSpc>
              <a:spcBef>
                <a:spcPts val="0"/>
              </a:spcBef>
              <a:buFont typeface="+mj-lt"/>
              <a:buAutoNum type="arabicPeriod" startAt="2"/>
            </a:pPr>
            <a:r>
              <a:rPr lang="en-US" sz="2400" b="1" dirty="0">
                <a:latin typeface="Times New Roman" pitchFamily="18" charset="0"/>
                <a:cs typeface="Times New Roman" pitchFamily="18" charset="0"/>
              </a:rPr>
              <a:t>Segmentation and Reassembling: </a:t>
            </a:r>
            <a:endParaRPr lang="en-US" sz="2400" b="1" dirty="0" smtClean="0">
              <a:latin typeface="Times New Roman" pitchFamily="18" charset="0"/>
              <a:cs typeface="Times New Roman" pitchFamily="18" charset="0"/>
            </a:endParaRPr>
          </a:p>
          <a:p>
            <a:pPr marL="0" indent="0" algn="just">
              <a:lnSpc>
                <a:spcPct val="150000"/>
              </a:lnSpc>
              <a:spcBef>
                <a:spcPts val="0"/>
              </a:spcBef>
              <a:buNone/>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message is divided into segments; each segment contains sequence number, which enables this layer in reassembling the message. </a:t>
            </a:r>
          </a:p>
          <a:p>
            <a:endParaRPr lang="en-US" sz="2400" dirty="0"/>
          </a:p>
        </p:txBody>
      </p:sp>
      <p:sp>
        <p:nvSpPr>
          <p:cNvPr id="2" name="Slide Number Placeholder 1"/>
          <p:cNvSpPr>
            <a:spLocks noGrp="1"/>
          </p:cNvSpPr>
          <p:nvPr>
            <p:ph type="sldNum" sz="quarter" idx="12"/>
          </p:nvPr>
        </p:nvSpPr>
        <p:spPr/>
        <p:txBody>
          <a:bodyPr/>
          <a:lstStyle/>
          <a:p>
            <a:fld id="{B915E50C-353D-4C99-9A13-308491CF0283}" type="slidenum">
              <a:rPr lang="en-US" smtClean="0"/>
              <a:t>16</a:t>
            </a:fld>
            <a:endParaRPr lang="en-US"/>
          </a:p>
        </p:txBody>
      </p:sp>
    </p:spTree>
    <p:extLst>
      <p:ext uri="{BB962C8B-B14F-4D97-AF65-F5344CB8AC3E}">
        <p14:creationId xmlns:p14="http://schemas.microsoft.com/office/powerpoint/2010/main" val="4230441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1" y="174812"/>
            <a:ext cx="10515600" cy="6683188"/>
          </a:xfrm>
        </p:spPr>
        <p:txBody>
          <a:bodyPr>
            <a:noAutofit/>
          </a:bodyPr>
          <a:lstStyle/>
          <a:p>
            <a:pPr marL="457200" lvl="0" indent="-457200" algn="just">
              <a:lnSpc>
                <a:spcPct val="150000"/>
              </a:lnSpc>
              <a:spcBef>
                <a:spcPts val="0"/>
              </a:spcBef>
              <a:buFont typeface="+mj-lt"/>
              <a:buAutoNum type="arabicPeriod"/>
            </a:pPr>
            <a:r>
              <a:rPr lang="en-US" sz="2400" b="1" dirty="0">
                <a:latin typeface="Times New Roman" pitchFamily="18" charset="0"/>
                <a:cs typeface="Times New Roman" pitchFamily="18" charset="0"/>
              </a:rPr>
              <a:t>Connection Control : </a:t>
            </a:r>
            <a:r>
              <a:rPr lang="en-US" sz="2400" dirty="0">
                <a:latin typeface="Times New Roman" pitchFamily="18" charset="0"/>
                <a:cs typeface="Times New Roman" pitchFamily="18" charset="0"/>
              </a:rPr>
              <a:t>It includes 2 types:</a:t>
            </a:r>
          </a:p>
          <a:p>
            <a:pPr lvl="1" algn="just">
              <a:lnSpc>
                <a:spcPct val="150000"/>
              </a:lnSpc>
              <a:spcBef>
                <a:spcPts val="0"/>
              </a:spcBef>
            </a:pPr>
            <a:r>
              <a:rPr lang="en-US" i="1" dirty="0">
                <a:latin typeface="Times New Roman" pitchFamily="18" charset="0"/>
                <a:cs typeface="Times New Roman" pitchFamily="18" charset="0"/>
              </a:rPr>
              <a:t>Connectionless Transport Layer</a:t>
            </a:r>
            <a:r>
              <a:rPr lang="en-US" dirty="0">
                <a:latin typeface="Times New Roman" pitchFamily="18" charset="0"/>
                <a:cs typeface="Times New Roman" pitchFamily="18" charset="0"/>
              </a:rPr>
              <a:t>: </a:t>
            </a:r>
          </a:p>
          <a:p>
            <a:pPr lvl="2" algn="just">
              <a:lnSpc>
                <a:spcPct val="150000"/>
              </a:lnSpc>
              <a:spcBef>
                <a:spcPts val="0"/>
              </a:spcBef>
            </a:pPr>
            <a:r>
              <a:rPr lang="en-US" sz="2400" dirty="0">
                <a:latin typeface="Times New Roman" pitchFamily="18" charset="0"/>
                <a:cs typeface="Times New Roman" pitchFamily="18" charset="0"/>
              </a:rPr>
              <a:t>Each segment is considered as an independent packet and delivered to the transport layer at the destination machine.</a:t>
            </a:r>
          </a:p>
          <a:p>
            <a:pPr lvl="1" algn="just">
              <a:lnSpc>
                <a:spcPct val="150000"/>
              </a:lnSpc>
              <a:spcBef>
                <a:spcPts val="0"/>
              </a:spcBef>
            </a:pPr>
            <a:r>
              <a:rPr lang="en-US" i="1" dirty="0">
                <a:latin typeface="Times New Roman" pitchFamily="18" charset="0"/>
                <a:cs typeface="Times New Roman" pitchFamily="18" charset="0"/>
              </a:rPr>
              <a:t>Connection Oriented Transport Layer</a:t>
            </a:r>
            <a:r>
              <a:rPr lang="en-US" dirty="0">
                <a:latin typeface="Times New Roman" pitchFamily="18" charset="0"/>
                <a:cs typeface="Times New Roman" pitchFamily="18" charset="0"/>
              </a:rPr>
              <a:t>: </a:t>
            </a:r>
          </a:p>
          <a:p>
            <a:pPr lvl="2" algn="just">
              <a:lnSpc>
                <a:spcPct val="150000"/>
              </a:lnSpc>
              <a:spcBef>
                <a:spcPts val="0"/>
              </a:spcBef>
            </a:pPr>
            <a:r>
              <a:rPr lang="en-US" sz="2400" dirty="0">
                <a:latin typeface="Times New Roman" pitchFamily="18" charset="0"/>
                <a:cs typeface="Times New Roman" pitchFamily="18" charset="0"/>
              </a:rPr>
              <a:t>Before delivering packets, connection is made with transport layer at the destination machine.</a:t>
            </a:r>
          </a:p>
          <a:p>
            <a:pPr marL="457200" lvl="0" indent="-457200" algn="just">
              <a:lnSpc>
                <a:spcPct val="150000"/>
              </a:lnSpc>
              <a:spcBef>
                <a:spcPts val="0"/>
              </a:spcBef>
              <a:buFont typeface="+mj-lt"/>
              <a:buAutoNum type="arabicPeriod"/>
            </a:pPr>
            <a:r>
              <a:rPr lang="en-US" sz="2400" b="1" dirty="0">
                <a:latin typeface="Times New Roman" pitchFamily="18" charset="0"/>
                <a:cs typeface="Times New Roman" pitchFamily="18" charset="0"/>
              </a:rPr>
              <a:t>Flow Control: </a:t>
            </a:r>
            <a:r>
              <a:rPr lang="en-US" sz="2400" dirty="0">
                <a:latin typeface="Times New Roman" pitchFamily="18" charset="0"/>
                <a:cs typeface="Times New Roman" pitchFamily="18" charset="0"/>
              </a:rPr>
              <a:t>In this layer, flow control is performed end to end</a:t>
            </a:r>
            <a:r>
              <a:rPr lang="en-US" sz="2400" dirty="0" smtClean="0">
                <a:latin typeface="Times New Roman" pitchFamily="18" charset="0"/>
                <a:cs typeface="Times New Roman" pitchFamily="18" charset="0"/>
              </a:rPr>
              <a:t>.</a:t>
            </a:r>
          </a:p>
          <a:p>
            <a:pPr marL="514350" indent="-514350" algn="just">
              <a:lnSpc>
                <a:spcPct val="150000"/>
              </a:lnSpc>
              <a:spcBef>
                <a:spcPts val="0"/>
              </a:spcBef>
              <a:buFont typeface="+mj-lt"/>
              <a:buAutoNum type="arabicPeriod"/>
            </a:pPr>
            <a:r>
              <a:rPr lang="en-US" sz="2400" b="1" dirty="0">
                <a:latin typeface="Times New Roman" pitchFamily="18" charset="0"/>
                <a:cs typeface="Times New Roman" pitchFamily="18" charset="0"/>
              </a:rPr>
              <a:t>Error Control: </a:t>
            </a:r>
            <a:r>
              <a:rPr lang="en-US" sz="2400" dirty="0">
                <a:latin typeface="Times New Roman" pitchFamily="18" charset="0"/>
                <a:cs typeface="Times New Roman" pitchFamily="18" charset="0"/>
              </a:rPr>
              <a:t>Error Control is performed </a:t>
            </a:r>
            <a:r>
              <a:rPr lang="en-US" sz="2400" u="sng" dirty="0">
                <a:solidFill>
                  <a:srgbClr val="7030A0"/>
                </a:solidFill>
                <a:latin typeface="Times New Roman" pitchFamily="18" charset="0"/>
                <a:cs typeface="Times New Roman" pitchFamily="18" charset="0"/>
              </a:rPr>
              <a:t>end to end </a:t>
            </a:r>
            <a:r>
              <a:rPr lang="en-US" sz="2400" dirty="0">
                <a:latin typeface="Times New Roman" pitchFamily="18" charset="0"/>
                <a:cs typeface="Times New Roman" pitchFamily="18" charset="0"/>
              </a:rPr>
              <a:t>in this layer to ensure that the </a:t>
            </a:r>
            <a:r>
              <a:rPr lang="en-US" sz="2400" u="sng" dirty="0">
                <a:solidFill>
                  <a:srgbClr val="7030A0"/>
                </a:solidFill>
                <a:latin typeface="Times New Roman" pitchFamily="18" charset="0"/>
                <a:cs typeface="Times New Roman" pitchFamily="18" charset="0"/>
              </a:rPr>
              <a:t>complete message arrives at the receiving transport layer without any error</a:t>
            </a:r>
            <a:r>
              <a:rPr lang="en-US" sz="2400" dirty="0">
                <a:latin typeface="Times New Roman" pitchFamily="18" charset="0"/>
                <a:cs typeface="Times New Roman" pitchFamily="18" charset="0"/>
              </a:rPr>
              <a:t>. </a:t>
            </a:r>
          </a:p>
          <a:p>
            <a:pPr algn="just">
              <a:lnSpc>
                <a:spcPct val="150000"/>
              </a:lnSpc>
              <a:spcBef>
                <a:spcPts val="0"/>
              </a:spcBef>
            </a:pPr>
            <a:r>
              <a:rPr lang="en-US" sz="2400" dirty="0">
                <a:latin typeface="Times New Roman" pitchFamily="18" charset="0"/>
                <a:cs typeface="Times New Roman" pitchFamily="18" charset="0"/>
              </a:rPr>
              <a:t>Error Correction is done through retransmission.</a:t>
            </a:r>
            <a:endParaRPr lang="en-US" sz="2400" dirty="0"/>
          </a:p>
          <a:p>
            <a:pPr marL="457200" lvl="0" indent="-457200" algn="just">
              <a:lnSpc>
                <a:spcPct val="150000"/>
              </a:lnSpc>
              <a:spcBef>
                <a:spcPts val="0"/>
              </a:spcBef>
              <a:buFont typeface="+mj-lt"/>
              <a:buAutoNum type="arabicPeriod"/>
            </a:pPr>
            <a:endParaRPr lang="en-US" sz="2400" dirty="0"/>
          </a:p>
        </p:txBody>
      </p:sp>
      <p:sp>
        <p:nvSpPr>
          <p:cNvPr id="2" name="Slide Number Placeholder 1"/>
          <p:cNvSpPr>
            <a:spLocks noGrp="1"/>
          </p:cNvSpPr>
          <p:nvPr>
            <p:ph type="sldNum" sz="quarter" idx="12"/>
          </p:nvPr>
        </p:nvSpPr>
        <p:spPr/>
        <p:txBody>
          <a:bodyPr/>
          <a:lstStyle/>
          <a:p>
            <a:fld id="{B915E50C-353D-4C99-9A13-308491CF0283}" type="slidenum">
              <a:rPr lang="en-US" smtClean="0"/>
              <a:t>17</a:t>
            </a:fld>
            <a:endParaRPr lang="en-US"/>
          </a:p>
        </p:txBody>
      </p:sp>
    </p:spTree>
    <p:extLst>
      <p:ext uri="{BB962C8B-B14F-4D97-AF65-F5344CB8AC3E}">
        <p14:creationId xmlns:p14="http://schemas.microsoft.com/office/powerpoint/2010/main" val="2238948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45" y="3448593"/>
            <a:ext cx="11702143" cy="3618412"/>
          </a:xfrm>
        </p:spPr>
        <p:txBody>
          <a:bodyPr>
            <a:normAutofit lnSpcReduction="10000"/>
          </a:bodyPr>
          <a:lstStyle/>
          <a:p>
            <a:pPr marL="0" lvl="0" indent="0">
              <a:buNone/>
            </a:pPr>
            <a:r>
              <a:rPr lang="en-US" sz="2400" b="1" i="1" dirty="0">
                <a:latin typeface="Times New Roman" panose="02020603050405020304" pitchFamily="18" charset="0"/>
                <a:cs typeface="Times New Roman" panose="02020603050405020304" pitchFamily="18" charset="0"/>
              </a:rPr>
              <a:t>Layer 5</a:t>
            </a: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smtClean="0">
                <a:latin typeface="Times New Roman" panose="02020603050405020304" pitchFamily="18" charset="0"/>
                <a:cs typeface="Times New Roman" panose="02020603050405020304" pitchFamily="18" charset="0"/>
              </a:rPr>
              <a:t>Session Layer:</a:t>
            </a:r>
          </a:p>
          <a:p>
            <a:pPr lvl="0"/>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Session layer manages and synchronize the conversation between two different applications.</a:t>
            </a:r>
          </a:p>
          <a:p>
            <a:pPr marL="45720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Transfer of data from source to destination session layer streams of data are marked and are resynchronized properly, so that the ends of the messages are not cut prematurely and data loss is avoided.</a:t>
            </a:r>
          </a:p>
          <a:p>
            <a:pPr marL="0" indent="0" algn="just">
              <a:lnSpc>
                <a:spcPct val="150000"/>
              </a:lnSpc>
              <a:spcBef>
                <a:spcPts val="0"/>
              </a:spcBef>
              <a:buNone/>
            </a:pPr>
            <a:endParaRPr lang="en-US" sz="2400" b="1" i="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915E50C-353D-4C99-9A13-308491CF0283}" type="slidenum">
              <a:rPr lang="en-US" smtClean="0"/>
              <a:t>18</a:t>
            </a:fld>
            <a:endParaRPr lang="en-US"/>
          </a:p>
        </p:txBody>
      </p:sp>
      <p:sp>
        <p:nvSpPr>
          <p:cNvPr id="4" name="Rounded Rectangle 3"/>
          <p:cNvSpPr/>
          <p:nvPr/>
        </p:nvSpPr>
        <p:spPr>
          <a:xfrm>
            <a:off x="2324033" y="597916"/>
            <a:ext cx="290545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Session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Down Arrow 4"/>
          <p:cNvSpPr/>
          <p:nvPr/>
        </p:nvSpPr>
        <p:spPr>
          <a:xfrm>
            <a:off x="3070221" y="1186889"/>
            <a:ext cx="545431" cy="380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324034" y="1684135"/>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Transport</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649441" y="1684135"/>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Transport</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Up Arrow 7"/>
          <p:cNvSpPr/>
          <p:nvPr/>
        </p:nvSpPr>
        <p:spPr>
          <a:xfrm>
            <a:off x="7411215" y="1186889"/>
            <a:ext cx="481263" cy="3741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649440" y="619629"/>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Session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2105859" y="2928610"/>
            <a:ext cx="252640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Network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239220" y="2864295"/>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Network</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Down Arrow 11"/>
          <p:cNvSpPr/>
          <p:nvPr/>
        </p:nvSpPr>
        <p:spPr>
          <a:xfrm>
            <a:off x="3096347" y="2202183"/>
            <a:ext cx="545431" cy="513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7431379" y="2190096"/>
            <a:ext cx="481263" cy="3987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46246" y="1668060"/>
            <a:ext cx="1128565"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Packets</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712846" y="1561070"/>
            <a:ext cx="1128565"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Packets</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16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2" end="2"/>
                                            </p:txEl>
                                          </p:spTgt>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nodeType="afterEffect">
                                  <p:stCondLst>
                                    <p:cond delay="1250"/>
                                  </p:stCondLst>
                                  <p:childTnLst>
                                    <p:set>
                                      <p:cBhvr>
                                        <p:cTn id="9"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647"/>
            <a:ext cx="10515600" cy="6118412"/>
          </a:xfrm>
        </p:spPr>
        <p:txBody>
          <a:bodyPr>
            <a:normAutofit fontScale="85000" lnSpcReduction="20000"/>
          </a:bodyPr>
          <a:lstStyle/>
          <a:p>
            <a:pPr marL="514350" lvl="0" indent="-514350" algn="just">
              <a:lnSpc>
                <a:spcPct val="150000"/>
              </a:lnSpc>
              <a:spcBef>
                <a:spcPts val="0"/>
              </a:spcBef>
              <a:buFont typeface="+mj-lt"/>
              <a:buAutoNum type="arabicPeriod"/>
            </a:pPr>
            <a:r>
              <a:rPr lang="en-US" b="1" dirty="0">
                <a:latin typeface="Times New Roman" pitchFamily="18" charset="0"/>
                <a:cs typeface="Times New Roman" pitchFamily="18" charset="0"/>
              </a:rPr>
              <a:t>Dialog Control: </a:t>
            </a:r>
            <a:endParaRPr lang="en-US" b="1" dirty="0" smtClean="0">
              <a:latin typeface="Times New Roman" pitchFamily="18" charset="0"/>
              <a:cs typeface="Times New Roman" pitchFamily="18" charset="0"/>
            </a:endParaRPr>
          </a:p>
          <a:p>
            <a:pPr marL="0" lvl="0" indent="0" algn="just">
              <a:lnSpc>
                <a:spcPct val="150000"/>
              </a:lnSpc>
              <a:spcBef>
                <a:spcPts val="0"/>
              </a:spcBef>
              <a:buNone/>
            </a:pP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layer allows two systems to start communication with each other in </a:t>
            </a:r>
            <a:r>
              <a:rPr lang="en-US" dirty="0" smtClean="0">
                <a:latin typeface="Times New Roman" pitchFamily="18" charset="0"/>
                <a:cs typeface="Times New Roman" pitchFamily="18" charset="0"/>
              </a:rPr>
              <a:t>	half-duplex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full-	duplex</a:t>
            </a:r>
            <a:r>
              <a:rPr lang="en-US" dirty="0">
                <a:latin typeface="Times New Roman" pitchFamily="18" charset="0"/>
                <a:cs typeface="Times New Roman" pitchFamily="18" charset="0"/>
              </a:rPr>
              <a:t>.</a:t>
            </a:r>
          </a:p>
          <a:p>
            <a:pPr marL="514350" indent="-514350" algn="just">
              <a:lnSpc>
                <a:spcPct val="150000"/>
              </a:lnSpc>
              <a:spcBef>
                <a:spcPts val="0"/>
              </a:spcBef>
              <a:buFont typeface="+mj-lt"/>
              <a:buAutoNum type="arabicPeriod" startAt="2"/>
            </a:pPr>
            <a:r>
              <a:rPr lang="en-US" b="1" dirty="0">
                <a:latin typeface="Times New Roman" pitchFamily="18" charset="0"/>
                <a:cs typeface="Times New Roman" pitchFamily="18" charset="0"/>
              </a:rPr>
              <a:t>Synchronization: </a:t>
            </a:r>
            <a:endParaRPr lang="en-US" b="1" dirty="0" smtClean="0">
              <a:latin typeface="Times New Roman" pitchFamily="18" charset="0"/>
              <a:cs typeface="Times New Roman" pitchFamily="18" charset="0"/>
            </a:endParaRPr>
          </a:p>
          <a:p>
            <a:pPr marL="0" indent="0" algn="just">
              <a:lnSpc>
                <a:spcPct val="150000"/>
              </a:lnSpc>
              <a:spcBef>
                <a:spcPts val="0"/>
              </a:spcBef>
              <a:buNone/>
            </a:pP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layer allows a process to add checkpoints which are considered as </a:t>
            </a:r>
            <a:r>
              <a:rPr lang="en-US" dirty="0" smtClean="0">
                <a:latin typeface="Times New Roman" pitchFamily="18" charset="0"/>
                <a:cs typeface="Times New Roman" pitchFamily="18" charset="0"/>
              </a:rPr>
              <a:t>	synchronization </a:t>
            </a:r>
            <a:r>
              <a:rPr lang="en-US" dirty="0">
                <a:latin typeface="Times New Roman" pitchFamily="18" charset="0"/>
                <a:cs typeface="Times New Roman" pitchFamily="18" charset="0"/>
              </a:rPr>
              <a:t>points into stream of data. </a:t>
            </a:r>
          </a:p>
          <a:p>
            <a:pPr marL="0" indent="0" algn="just">
              <a:lnSpc>
                <a:spcPct val="150000"/>
              </a:lnSpc>
              <a:spcBef>
                <a:spcPts val="0"/>
              </a:spcBef>
              <a:buNone/>
            </a:pPr>
            <a:r>
              <a:rPr lang="en-US" b="1" dirty="0">
                <a:latin typeface="Times New Roman" pitchFamily="18" charset="0"/>
                <a:cs typeface="Times New Roman" pitchFamily="18" charset="0"/>
              </a:rPr>
              <a:t>Example: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lnSpc>
                <a:spcPct val="150000"/>
              </a:lnSpc>
              <a:spcBef>
                <a:spcPts val="0"/>
              </a:spcBef>
              <a:buNone/>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system is sending a file of 800 pages, adding checkpoints after every 50 pages is recommended. </a:t>
            </a:r>
          </a:p>
          <a:p>
            <a:pPr marL="0" indent="0" algn="just">
              <a:lnSpc>
                <a:spcPct val="150000"/>
              </a:lnSpc>
              <a:spcBef>
                <a:spcPts val="0"/>
              </a:spcBef>
              <a:buNone/>
            </a:pPr>
            <a:r>
              <a:rPr lang="en-US" dirty="0">
                <a:latin typeface="Times New Roman" pitchFamily="18" charset="0"/>
                <a:cs typeface="Times New Roman" pitchFamily="18" charset="0"/>
              </a:rPr>
              <a:t>This ensures that 50 page unit is successfully received and acknowledged. </a:t>
            </a:r>
          </a:p>
          <a:p>
            <a:pPr marL="0" indent="0" algn="just">
              <a:lnSpc>
                <a:spcPct val="150000"/>
              </a:lnSpc>
              <a:spcBef>
                <a:spcPts val="0"/>
              </a:spcBef>
              <a:buNone/>
            </a:pPr>
            <a:r>
              <a:rPr lang="en-US" dirty="0">
                <a:latin typeface="Times New Roman" pitchFamily="18" charset="0"/>
                <a:cs typeface="Times New Roman" pitchFamily="18" charset="0"/>
              </a:rPr>
              <a:t>This is beneficial at the time of crash as if a crash happens at page number 110; there is no need to retransmit 1 to100 pages.</a:t>
            </a:r>
          </a:p>
          <a:p>
            <a:pPr marL="514350" indent="-514350">
              <a:buFont typeface="+mj-lt"/>
              <a:buAutoNum type="arabicPeriod" startAt="2"/>
            </a:pPr>
            <a:endParaRPr lang="en-US" dirty="0"/>
          </a:p>
        </p:txBody>
      </p:sp>
      <p:sp>
        <p:nvSpPr>
          <p:cNvPr id="2" name="Slide Number Placeholder 1"/>
          <p:cNvSpPr>
            <a:spLocks noGrp="1"/>
          </p:cNvSpPr>
          <p:nvPr>
            <p:ph type="sldNum" sz="quarter" idx="12"/>
          </p:nvPr>
        </p:nvSpPr>
        <p:spPr/>
        <p:txBody>
          <a:bodyPr/>
          <a:lstStyle/>
          <a:p>
            <a:fld id="{B915E50C-353D-4C99-9A13-308491CF0283}" type="slidenum">
              <a:rPr lang="en-US" smtClean="0"/>
              <a:t>19</a:t>
            </a:fld>
            <a:endParaRPr lang="en-US"/>
          </a:p>
        </p:txBody>
      </p:sp>
    </p:spTree>
    <p:extLst>
      <p:ext uri="{BB962C8B-B14F-4D97-AF65-F5344CB8AC3E}">
        <p14:creationId xmlns:p14="http://schemas.microsoft.com/office/powerpoint/2010/main" val="336913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endParaRPr lang="en-US" dirty="0"/>
          </a:p>
        </p:txBody>
      </p:sp>
      <p:sp>
        <p:nvSpPr>
          <p:cNvPr id="3" name="Content Placeholder 2"/>
          <p:cNvSpPr>
            <a:spLocks noGrp="1"/>
          </p:cNvSpPr>
          <p:nvPr>
            <p:ph idx="1"/>
          </p:nvPr>
        </p:nvSpPr>
        <p:spPr>
          <a:xfrm>
            <a:off x="838200" y="1306286"/>
            <a:ext cx="10515600" cy="4870677"/>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IoT is about connectivity and interoperability,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standards for protocols and media are heavily fragmented.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key communications protocols required for IoT to be successful. It also covers the main wireless offerings that provide the pervasive coverage essential to IoT and touches on some essential wired ones</a:t>
            </a:r>
            <a:r>
              <a:rPr lang="en-US"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Overview </a:t>
            </a:r>
            <a:r>
              <a:rPr lang="en-US" sz="2400" dirty="0">
                <a:latin typeface="Times New Roman" panose="02020603050405020304" pitchFamily="18" charset="0"/>
                <a:cs typeface="Times New Roman" panose="02020603050405020304" pitchFamily="18" charset="0"/>
              </a:rPr>
              <a:t>of the key communications protocols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understand what is required from a platform connectivity perspective, especially at the edge and fog layers of the system. </a:t>
            </a:r>
          </a:p>
        </p:txBody>
      </p:sp>
    </p:spTree>
    <p:extLst>
      <p:ext uri="{BB962C8B-B14F-4D97-AF65-F5344CB8AC3E}">
        <p14:creationId xmlns:p14="http://schemas.microsoft.com/office/powerpoint/2010/main" val="427998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5" y="2325189"/>
            <a:ext cx="11717383" cy="4532811"/>
          </a:xfrm>
        </p:spPr>
        <p:txBody>
          <a:bodyPr>
            <a:noAutofit/>
          </a:bodyPr>
          <a:lstStyle/>
          <a:p>
            <a:pPr marL="0" indent="0" algn="just">
              <a:lnSpc>
                <a:spcPct val="150000"/>
              </a:lnSpc>
              <a:spcBef>
                <a:spcPts val="0"/>
              </a:spcBef>
              <a:buNone/>
            </a:pPr>
            <a:r>
              <a:rPr lang="en-US" sz="2400" b="1" i="1" dirty="0" smtClean="0">
                <a:latin typeface="Times New Roman" panose="02020603050405020304" pitchFamily="18" charset="0"/>
                <a:cs typeface="Times New Roman" panose="02020603050405020304" pitchFamily="18" charset="0"/>
              </a:rPr>
              <a:t>Layer 6 : </a:t>
            </a:r>
            <a:r>
              <a:rPr lang="en-US" sz="2400" b="1" i="1" dirty="0">
                <a:latin typeface="Times New Roman" panose="02020603050405020304" pitchFamily="18" charset="0"/>
                <a:cs typeface="Times New Roman" panose="02020603050405020304" pitchFamily="18" charset="0"/>
              </a:rPr>
              <a:t>The </a:t>
            </a:r>
            <a:r>
              <a:rPr lang="en-US" sz="2400" b="1" i="1" dirty="0" smtClean="0">
                <a:latin typeface="Times New Roman" panose="02020603050405020304" pitchFamily="18" charset="0"/>
                <a:cs typeface="Times New Roman" panose="02020603050405020304" pitchFamily="18" charset="0"/>
              </a:rPr>
              <a:t>Presentation </a:t>
            </a:r>
            <a:r>
              <a:rPr lang="en-US" sz="2400" b="1" i="1" dirty="0">
                <a:latin typeface="Times New Roman" panose="02020603050405020304" pitchFamily="18" charset="0"/>
                <a:cs typeface="Times New Roman" panose="02020603050405020304" pitchFamily="18" charset="0"/>
              </a:rPr>
              <a:t>Layer</a:t>
            </a:r>
            <a:r>
              <a:rPr lang="en-US" sz="2400" b="1" i="1" dirty="0" smtClean="0">
                <a:latin typeface="Times New Roman" panose="02020603050405020304" pitchFamily="18" charset="0"/>
                <a:cs typeface="Times New Roman" panose="02020603050405020304" pitchFamily="18" charset="0"/>
              </a:rPr>
              <a:t>:</a:t>
            </a:r>
          </a:p>
          <a:p>
            <a:pPr marL="457200" lvl="0" indent="-457200" algn="just">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rPr>
              <a:t>Presentation </a:t>
            </a:r>
            <a:r>
              <a:rPr lang="en-US" sz="2400" dirty="0">
                <a:latin typeface="Times New Roman" panose="02020603050405020304" pitchFamily="18" charset="0"/>
                <a:cs typeface="Times New Roman" panose="02020603050405020304" pitchFamily="18" charset="0"/>
              </a:rPr>
              <a:t>layer takes care that the data is sent in such a way that the receiver will understand the information (data) and will be able to use the data.</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While receiving the data, presentation layer transforms the data to be ready for the application layer.</a:t>
            </a:r>
          </a:p>
          <a:p>
            <a:pPr marL="457200" lvl="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Languages (syntax) can be different of the two communicating systems. Under this condition presentation layer plays a role of translator.</a:t>
            </a:r>
          </a:p>
          <a:p>
            <a:pPr marL="457200" indent="-45720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It performs Data compression, Data encryption, Data conversion etc.</a:t>
            </a:r>
            <a:endParaRPr lang="en-US" sz="2000" b="1" i="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915E50C-353D-4C99-9A13-308491CF0283}" type="slidenum">
              <a:rPr lang="en-US" smtClean="0"/>
              <a:t>20</a:t>
            </a:fld>
            <a:endParaRPr lang="en-US"/>
          </a:p>
        </p:txBody>
      </p:sp>
      <p:sp>
        <p:nvSpPr>
          <p:cNvPr id="4" name="Rounded Rectangle 3"/>
          <p:cNvSpPr/>
          <p:nvPr/>
        </p:nvSpPr>
        <p:spPr>
          <a:xfrm>
            <a:off x="2093636" y="321057"/>
            <a:ext cx="3154677"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Presentation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Down Arrow 4"/>
          <p:cNvSpPr/>
          <p:nvPr/>
        </p:nvSpPr>
        <p:spPr>
          <a:xfrm>
            <a:off x="3243510" y="839105"/>
            <a:ext cx="545431" cy="18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97322" y="1100641"/>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Session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851145" y="1154383"/>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Session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Up Arrow 7"/>
          <p:cNvSpPr/>
          <p:nvPr/>
        </p:nvSpPr>
        <p:spPr>
          <a:xfrm>
            <a:off x="7612919" y="821836"/>
            <a:ext cx="481263" cy="250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424427" y="321057"/>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Presentation</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2253021" y="1956315"/>
            <a:ext cx="252640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Transport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440923" y="2038003"/>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Transport</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Down Arrow 11"/>
          <p:cNvSpPr/>
          <p:nvPr/>
        </p:nvSpPr>
        <p:spPr>
          <a:xfrm>
            <a:off x="3243509" y="1601164"/>
            <a:ext cx="545431" cy="209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7629416" y="1668176"/>
            <a:ext cx="481263" cy="2317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81305" y="1134574"/>
            <a:ext cx="2070847"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Synchronization</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134121" y="1100641"/>
            <a:ext cx="2429846" cy="400110"/>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Synchronization</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23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499"/>
                                          </p:stCondLst>
                                        </p:cTn>
                                        <p:tgtEl>
                                          <p:spTgt spid="3">
                                            <p:txEl>
                                              <p:pRg st="2" end="2"/>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1000"/>
                                  </p:stCondLst>
                                  <p:childTnLst>
                                    <p:set>
                                      <p:cBhvr>
                                        <p:cTn id="12" dur="1" fill="hold">
                                          <p:stCondLst>
                                            <p:cond delay="499"/>
                                          </p:stCondLst>
                                        </p:cTn>
                                        <p:tgtEl>
                                          <p:spTgt spid="3">
                                            <p:txEl>
                                              <p:pRg st="3" end="3"/>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1000"/>
                                  </p:stCondLst>
                                  <p:childTnLst>
                                    <p:set>
                                      <p:cBhvr>
                                        <p:cTn id="15"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988" y="309282"/>
            <a:ext cx="10842812" cy="6387353"/>
          </a:xfrm>
        </p:spPr>
        <p:txBody>
          <a:bodyPr>
            <a:normAutofit fontScale="92500" lnSpcReduction="20000"/>
          </a:bodyPr>
          <a:lstStyle/>
          <a:p>
            <a:pPr marL="457200" lvl="0" indent="-457200" algn="just">
              <a:lnSpc>
                <a:spcPct val="150000"/>
              </a:lnSpc>
              <a:spcBef>
                <a:spcPts val="0"/>
              </a:spcBef>
              <a:buFont typeface="+mj-lt"/>
              <a:buAutoNum type="arabicPeriod"/>
            </a:pPr>
            <a:r>
              <a:rPr lang="en-US" sz="2400" b="1" dirty="0">
                <a:latin typeface="Times New Roman" pitchFamily="18" charset="0"/>
                <a:cs typeface="Times New Roman" pitchFamily="18" charset="0"/>
              </a:rPr>
              <a:t>Translation: </a:t>
            </a:r>
            <a:endParaRPr lang="en-US" sz="2400" b="1" dirty="0" smtClean="0">
              <a:latin typeface="Times New Roman" pitchFamily="18" charset="0"/>
              <a:cs typeface="Times New Roman" pitchFamily="18" charset="0"/>
            </a:endParaRPr>
          </a:p>
          <a:p>
            <a:pPr marL="0" lvl="0" indent="0" algn="just">
              <a:lnSpc>
                <a:spcPct val="150000"/>
              </a:lnSpc>
              <a:spcBef>
                <a:spcPts val="0"/>
              </a:spcBef>
              <a:buNone/>
            </a:pPr>
            <a:r>
              <a:rPr lang="en-US" sz="2400" b="1"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Before </a:t>
            </a:r>
            <a:r>
              <a:rPr lang="en-US" sz="2600" dirty="0">
                <a:latin typeface="Times New Roman" pitchFamily="18" charset="0"/>
                <a:cs typeface="Times New Roman" pitchFamily="18" charset="0"/>
              </a:rPr>
              <a:t>being transmitted, information in the form of characters and numbers </a:t>
            </a:r>
            <a:r>
              <a:rPr lang="en-US" sz="2600" dirty="0" smtClean="0">
                <a:latin typeface="Times New Roman" pitchFamily="18" charset="0"/>
                <a:cs typeface="Times New Roman" pitchFamily="18" charset="0"/>
              </a:rPr>
              <a:t>	should </a:t>
            </a:r>
            <a:r>
              <a:rPr lang="en-US" sz="2600" dirty="0">
                <a:latin typeface="Times New Roman" pitchFamily="18" charset="0"/>
                <a:cs typeface="Times New Roman" pitchFamily="18" charset="0"/>
              </a:rPr>
              <a:t>be </a:t>
            </a:r>
            <a:r>
              <a:rPr lang="en-US" sz="2600" dirty="0" smtClean="0">
                <a:latin typeface="Times New Roman" pitchFamily="18" charset="0"/>
                <a:cs typeface="Times New Roman" pitchFamily="18" charset="0"/>
              </a:rPr>
              <a:t>changed to </a:t>
            </a:r>
            <a:r>
              <a:rPr lang="en-US" sz="2600" dirty="0">
                <a:latin typeface="Times New Roman" pitchFamily="18" charset="0"/>
                <a:cs typeface="Times New Roman" pitchFamily="18" charset="0"/>
              </a:rPr>
              <a:t>bit streams. </a:t>
            </a:r>
          </a:p>
          <a:p>
            <a:pPr marL="457200" lvl="1" indent="0" algn="just">
              <a:lnSpc>
                <a:spcPct val="150000"/>
              </a:lnSpc>
              <a:spcBef>
                <a:spcPts val="0"/>
              </a:spcBef>
              <a:buNone/>
            </a:pPr>
            <a:r>
              <a:rPr lang="en-US" sz="2600" dirty="0" smtClean="0">
                <a:solidFill>
                  <a:srgbClr val="FF0000"/>
                </a:solidFill>
                <a:latin typeface="Times New Roman" pitchFamily="18" charset="0"/>
                <a:cs typeface="Times New Roman" pitchFamily="18" charset="0"/>
              </a:rPr>
              <a:t>	The </a:t>
            </a:r>
            <a:r>
              <a:rPr lang="en-US" sz="2600" dirty="0">
                <a:solidFill>
                  <a:srgbClr val="FF0000"/>
                </a:solidFill>
                <a:latin typeface="Times New Roman" pitchFamily="18" charset="0"/>
                <a:cs typeface="Times New Roman" pitchFamily="18" charset="0"/>
              </a:rPr>
              <a:t>presentation layer is responsible for interoperability between encoding </a:t>
            </a:r>
            <a:r>
              <a:rPr lang="en-US" sz="2600" dirty="0" smtClean="0">
                <a:solidFill>
                  <a:srgbClr val="FF0000"/>
                </a:solidFill>
                <a:latin typeface="Times New Roman" pitchFamily="18" charset="0"/>
                <a:cs typeface="Times New Roman" pitchFamily="18" charset="0"/>
              </a:rPr>
              <a:t>	methods </a:t>
            </a:r>
            <a:r>
              <a:rPr lang="en-US" sz="2600" dirty="0">
                <a:solidFill>
                  <a:srgbClr val="FF0000"/>
                </a:solidFill>
                <a:latin typeface="Times New Roman" pitchFamily="18" charset="0"/>
                <a:cs typeface="Times New Roman" pitchFamily="18" charset="0"/>
              </a:rPr>
              <a:t>as different </a:t>
            </a:r>
            <a:r>
              <a:rPr lang="en-US" sz="2600" dirty="0" smtClean="0">
                <a:solidFill>
                  <a:srgbClr val="FF0000"/>
                </a:solidFill>
                <a:latin typeface="Times New Roman" pitchFamily="18" charset="0"/>
                <a:cs typeface="Times New Roman" pitchFamily="18" charset="0"/>
              </a:rPr>
              <a:t>computers use </a:t>
            </a:r>
            <a:r>
              <a:rPr lang="en-US" sz="2600" dirty="0">
                <a:solidFill>
                  <a:srgbClr val="FF0000"/>
                </a:solidFill>
                <a:latin typeface="Times New Roman" pitchFamily="18" charset="0"/>
                <a:cs typeface="Times New Roman" pitchFamily="18" charset="0"/>
              </a:rPr>
              <a:t>different encoding methods. </a:t>
            </a:r>
          </a:p>
          <a:p>
            <a:pPr marL="457200" lvl="0" indent="-457200" algn="just">
              <a:lnSpc>
                <a:spcPct val="150000"/>
              </a:lnSpc>
              <a:spcBef>
                <a:spcPts val="0"/>
              </a:spcBef>
              <a:buFont typeface="+mj-lt"/>
              <a:buAutoNum type="arabicPeriod" startAt="2"/>
            </a:pPr>
            <a:r>
              <a:rPr lang="en-US" sz="2600" b="1" dirty="0">
                <a:latin typeface="Times New Roman" pitchFamily="18" charset="0"/>
                <a:cs typeface="Times New Roman" pitchFamily="18" charset="0"/>
              </a:rPr>
              <a:t>Encryption: </a:t>
            </a:r>
            <a:endParaRPr lang="en-US" sz="2600" b="1" dirty="0" smtClean="0">
              <a:latin typeface="Times New Roman" pitchFamily="18" charset="0"/>
              <a:cs typeface="Times New Roman" pitchFamily="18" charset="0"/>
            </a:endParaRPr>
          </a:p>
          <a:p>
            <a:pPr marL="0" lvl="0" indent="0" algn="just">
              <a:lnSpc>
                <a:spcPct val="150000"/>
              </a:lnSpc>
              <a:spcBef>
                <a:spcPts val="0"/>
              </a:spcBef>
              <a:buNone/>
            </a:pPr>
            <a:r>
              <a:rPr lang="en-US" sz="2600" b="1"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carries out encryption at the transmitter and decryption at the receiver</a:t>
            </a:r>
            <a:r>
              <a:rPr lang="en-US" sz="2600" dirty="0" smtClean="0">
                <a:latin typeface="Times New Roman" pitchFamily="18" charset="0"/>
                <a:cs typeface="Times New Roman" pitchFamily="18" charset="0"/>
              </a:rPr>
              <a:t>.</a:t>
            </a:r>
          </a:p>
          <a:p>
            <a:pPr marL="457200" indent="-457200" algn="just">
              <a:lnSpc>
                <a:spcPct val="150000"/>
              </a:lnSpc>
              <a:spcBef>
                <a:spcPts val="0"/>
              </a:spcBef>
              <a:buFont typeface="+mj-lt"/>
              <a:buAutoNum type="arabicPeriod" startAt="3"/>
            </a:pPr>
            <a:r>
              <a:rPr lang="en-US" sz="2600" b="1" dirty="0" smtClean="0">
                <a:latin typeface="Times New Roman" pitchFamily="18" charset="0"/>
                <a:cs typeface="Times New Roman" pitchFamily="18" charset="0"/>
              </a:rPr>
              <a:t>Compression</a:t>
            </a:r>
            <a:r>
              <a:rPr lang="en-US" sz="2600" b="1" dirty="0">
                <a:latin typeface="Times New Roman" pitchFamily="18" charset="0"/>
                <a:cs typeface="Times New Roman" pitchFamily="18" charset="0"/>
              </a:rPr>
              <a:t>: </a:t>
            </a:r>
            <a:endParaRPr lang="en-US" sz="2600" b="1" dirty="0" smtClean="0">
              <a:latin typeface="Times New Roman" pitchFamily="18" charset="0"/>
              <a:cs typeface="Times New Roman" pitchFamily="18" charset="0"/>
            </a:endParaRPr>
          </a:p>
          <a:p>
            <a:pPr marL="0" indent="0" algn="just">
              <a:lnSpc>
                <a:spcPct val="150000"/>
              </a:lnSpc>
              <a:spcBef>
                <a:spcPts val="0"/>
              </a:spcBef>
              <a:buNone/>
            </a:pPr>
            <a:r>
              <a:rPr lang="en-US" sz="2600" b="1"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carries out data compression to reduce the bandwidth of the data to be </a:t>
            </a:r>
            <a:r>
              <a:rPr lang="en-US" sz="2600" dirty="0" smtClean="0">
                <a:latin typeface="Times New Roman" pitchFamily="18" charset="0"/>
                <a:cs typeface="Times New Roman" pitchFamily="18" charset="0"/>
              </a:rPr>
              <a:t>	transmitted</a:t>
            </a:r>
            <a:r>
              <a:rPr lang="en-US" sz="2600" dirty="0">
                <a:latin typeface="Times New Roman" pitchFamily="18" charset="0"/>
                <a:cs typeface="Times New Roman" pitchFamily="18" charset="0"/>
              </a:rPr>
              <a:t>. </a:t>
            </a:r>
          </a:p>
          <a:p>
            <a:pPr marL="914400" lvl="2" indent="0" algn="just">
              <a:lnSpc>
                <a:spcPct val="150000"/>
              </a:lnSpc>
              <a:spcBef>
                <a:spcPts val="0"/>
              </a:spcBef>
              <a:buNone/>
            </a:pPr>
            <a:r>
              <a:rPr lang="en-US" sz="2600" dirty="0">
                <a:latin typeface="Times New Roman" pitchFamily="18" charset="0"/>
                <a:cs typeface="Times New Roman" pitchFamily="18" charset="0"/>
              </a:rPr>
              <a:t>The primary role of Data compression is to reduce the number of bits to be transmitted. </a:t>
            </a: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is important in transmitting multimedia such as audio, video, text etc.</a:t>
            </a:r>
          </a:p>
          <a:p>
            <a:endParaRPr lang="en-US" sz="2400" dirty="0"/>
          </a:p>
          <a:p>
            <a:pPr marL="457200" lvl="0" indent="-457200" algn="just">
              <a:lnSpc>
                <a:spcPct val="150000"/>
              </a:lnSpc>
              <a:spcBef>
                <a:spcPts val="0"/>
              </a:spcBef>
              <a:buFont typeface="+mj-lt"/>
              <a:buAutoNum type="arabicPeriod" startAt="2"/>
            </a:pPr>
            <a:endParaRPr lang="en-US" sz="2400" dirty="0">
              <a:latin typeface="Times New Roman" pitchFamily="18" charset="0"/>
              <a:cs typeface="Times New Roman" pitchFamily="18" charset="0"/>
            </a:endParaRPr>
          </a:p>
          <a:p>
            <a:endParaRPr lang="en-US" sz="2400" dirty="0"/>
          </a:p>
        </p:txBody>
      </p:sp>
      <p:sp>
        <p:nvSpPr>
          <p:cNvPr id="2" name="Slide Number Placeholder 1"/>
          <p:cNvSpPr>
            <a:spLocks noGrp="1"/>
          </p:cNvSpPr>
          <p:nvPr>
            <p:ph type="sldNum" sz="quarter" idx="12"/>
          </p:nvPr>
        </p:nvSpPr>
        <p:spPr/>
        <p:txBody>
          <a:bodyPr/>
          <a:lstStyle/>
          <a:p>
            <a:fld id="{B915E50C-353D-4C99-9A13-308491CF0283}" type="slidenum">
              <a:rPr lang="en-US" smtClean="0"/>
              <a:t>21</a:t>
            </a:fld>
            <a:endParaRPr lang="en-US"/>
          </a:p>
        </p:txBody>
      </p:sp>
    </p:spTree>
    <p:extLst>
      <p:ext uri="{BB962C8B-B14F-4D97-AF65-F5344CB8AC3E}">
        <p14:creationId xmlns:p14="http://schemas.microsoft.com/office/powerpoint/2010/main" val="4108416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83" y="3050812"/>
            <a:ext cx="10515600" cy="3670663"/>
          </a:xfrm>
        </p:spPr>
        <p:txBody>
          <a:bodyPr>
            <a:normAutofit lnSpcReduction="10000"/>
          </a:bodyPr>
          <a:lstStyle/>
          <a:p>
            <a:pPr marL="0" lvl="0" indent="0">
              <a:buNone/>
            </a:pPr>
            <a:r>
              <a:rPr lang="en-US" sz="2400" b="1" i="1" dirty="0">
                <a:latin typeface="Times New Roman" panose="02020603050405020304" pitchFamily="18" charset="0"/>
                <a:cs typeface="Times New Roman" panose="02020603050405020304" pitchFamily="18" charset="0"/>
              </a:rPr>
              <a:t>Layer </a:t>
            </a:r>
            <a:r>
              <a:rPr lang="en-US" sz="2400" b="1" i="1" dirty="0" smtClean="0">
                <a:latin typeface="Times New Roman" panose="02020603050405020304" pitchFamily="18" charset="0"/>
                <a:cs typeface="Times New Roman" panose="02020603050405020304" pitchFamily="18" charset="0"/>
              </a:rPr>
              <a:t>7: </a:t>
            </a:r>
            <a:r>
              <a:rPr lang="en-US" sz="2400" b="1" i="1" dirty="0">
                <a:latin typeface="Times New Roman" panose="02020603050405020304" pitchFamily="18" charset="0"/>
                <a:cs typeface="Times New Roman" panose="02020603050405020304" pitchFamily="18" charset="0"/>
              </a:rPr>
              <a:t>The </a:t>
            </a:r>
            <a:r>
              <a:rPr lang="en-US" sz="2400" b="1" i="1" dirty="0" smtClean="0">
                <a:latin typeface="Times New Roman" panose="02020603050405020304" pitchFamily="18" charset="0"/>
                <a:cs typeface="Times New Roman" panose="02020603050405020304" pitchFamily="18" charset="0"/>
              </a:rPr>
              <a:t>Application Layer:</a:t>
            </a:r>
          </a:p>
          <a:p>
            <a:pPr marL="514350" lvl="0" indent="-514350" algn="just">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the topmost layer.</a:t>
            </a:r>
          </a:p>
          <a:p>
            <a:pPr marL="514350" lvl="0" indent="-51435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Transferring of files disturbing the results to the user is also done in this layer. Mail services, directory services, network resource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are services provided by application layer.</a:t>
            </a:r>
          </a:p>
          <a:p>
            <a:pPr marL="514350" indent="-514350" algn="just">
              <a:lnSpc>
                <a:spcPct val="150000"/>
              </a:lnSpc>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This layer mainly holds application programs to act upon the received and to be sent data.</a:t>
            </a:r>
            <a:endParaRPr lang="en-US" sz="2400" b="1" i="1"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185076" y="346264"/>
            <a:ext cx="3154677"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Application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Down Arrow 4"/>
          <p:cNvSpPr/>
          <p:nvPr/>
        </p:nvSpPr>
        <p:spPr>
          <a:xfrm>
            <a:off x="3180486" y="839909"/>
            <a:ext cx="545431" cy="274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34298" y="1249199"/>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Presentation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889564" y="1301317"/>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Presentation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Up Arrow 7"/>
          <p:cNvSpPr/>
          <p:nvPr/>
        </p:nvSpPr>
        <p:spPr>
          <a:xfrm>
            <a:off x="7525393" y="856859"/>
            <a:ext cx="481263" cy="2796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759705" y="367977"/>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Application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2185076" y="2317218"/>
            <a:ext cx="2526405"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Session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759705" y="2317218"/>
            <a:ext cx="2858248"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Session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Down Arrow 11"/>
          <p:cNvSpPr/>
          <p:nvPr/>
        </p:nvSpPr>
        <p:spPr>
          <a:xfrm>
            <a:off x="3180486" y="1812149"/>
            <a:ext cx="545431" cy="339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7545143" y="1858053"/>
            <a:ext cx="481263" cy="2940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29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25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250"/>
                                  </p:stCondLst>
                                  <p:childTnLst>
                                    <p:set>
                                      <p:cBhvr>
                                        <p:cTn id="14"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564470" cy="6454588"/>
          </a:xfrm>
        </p:spPr>
        <p:txBody>
          <a:bodyPr>
            <a:normAutofit/>
          </a:bodyPr>
          <a:lstStyle/>
          <a:p>
            <a:pPr marL="457200" lvl="0" indent="-457200" algn="just">
              <a:lnSpc>
                <a:spcPct val="150000"/>
              </a:lnSpc>
              <a:spcBef>
                <a:spcPts val="0"/>
              </a:spcBef>
              <a:buFont typeface="+mj-lt"/>
              <a:buAutoNum type="arabicPeriod"/>
            </a:pPr>
            <a:r>
              <a:rPr lang="en-US" sz="2000" b="1" dirty="0" smtClean="0">
                <a:latin typeface="Times New Roman" pitchFamily="18" charset="0"/>
                <a:cs typeface="Times New Roman" pitchFamily="18" charset="0"/>
              </a:rPr>
              <a:t>Mail </a:t>
            </a:r>
            <a:r>
              <a:rPr lang="en-US" sz="2000" b="1" dirty="0">
                <a:latin typeface="Times New Roman" pitchFamily="18" charset="0"/>
                <a:cs typeface="Times New Roman" pitchFamily="18" charset="0"/>
              </a:rPr>
              <a:t>Services: </a:t>
            </a:r>
            <a:r>
              <a:rPr lang="en-US" sz="2000" dirty="0">
                <a:latin typeface="Times New Roman" pitchFamily="18" charset="0"/>
                <a:cs typeface="Times New Roman" pitchFamily="18" charset="0"/>
              </a:rPr>
              <a:t>This layer provides the basis for E-mail forwarding and storage.</a:t>
            </a:r>
          </a:p>
          <a:p>
            <a:pPr marL="457200" lvl="0" indent="-457200" algn="just">
              <a:lnSpc>
                <a:spcPct val="150000"/>
              </a:lnSpc>
              <a:spcBef>
                <a:spcPts val="0"/>
              </a:spcBef>
              <a:buFont typeface="+mj-lt"/>
              <a:buAutoNum type="arabicPeriod"/>
            </a:pPr>
            <a:r>
              <a:rPr lang="en-US" sz="2000" b="1" dirty="0">
                <a:solidFill>
                  <a:srgbClr val="FF0000"/>
                </a:solidFill>
                <a:latin typeface="Times New Roman" pitchFamily="18" charset="0"/>
                <a:cs typeface="Times New Roman" pitchFamily="18" charset="0"/>
              </a:rPr>
              <a:t>Network Virtual Terminal: </a:t>
            </a:r>
            <a:endParaRPr lang="en-US" sz="2000" b="1" dirty="0" smtClean="0">
              <a:solidFill>
                <a:srgbClr val="FF0000"/>
              </a:solidFill>
              <a:latin typeface="Times New Roman" pitchFamily="18" charset="0"/>
              <a:cs typeface="Times New Roman" pitchFamily="18" charset="0"/>
            </a:endParaRPr>
          </a:p>
          <a:p>
            <a:pPr marL="0" lvl="0" indent="0" algn="just">
              <a:lnSpc>
                <a:spcPct val="150000"/>
              </a:lnSpc>
              <a:spcBef>
                <a:spcPts val="0"/>
              </a:spcBef>
              <a:buNone/>
            </a:pPr>
            <a:r>
              <a:rPr lang="en-US" sz="2000" b="1" dirty="0">
                <a:solidFill>
                  <a:srgbClr val="FF0000"/>
                </a:solidFill>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It </a:t>
            </a:r>
            <a:r>
              <a:rPr lang="en-US" sz="2000" dirty="0">
                <a:solidFill>
                  <a:srgbClr val="FF0000"/>
                </a:solidFill>
                <a:latin typeface="Times New Roman" pitchFamily="18" charset="0"/>
                <a:cs typeface="Times New Roman" pitchFamily="18" charset="0"/>
              </a:rPr>
              <a:t>allows a user to log on to a remote host. </a:t>
            </a:r>
          </a:p>
          <a:p>
            <a:pPr marL="0" lvl="0" indent="0" algn="just">
              <a:lnSpc>
                <a:spcPct val="150000"/>
              </a:lnSpc>
              <a:spcBef>
                <a:spcPts val="0"/>
              </a:spcBef>
              <a:buNone/>
            </a:pPr>
            <a:r>
              <a:rPr lang="en-US" sz="2000" dirty="0" smtClean="0">
                <a:latin typeface="Times New Roman" pitchFamily="18" charset="0"/>
                <a:cs typeface="Times New Roman" pitchFamily="18" charset="0"/>
              </a:rPr>
              <a:t>	User's </a:t>
            </a:r>
            <a:r>
              <a:rPr lang="en-US" sz="2000" dirty="0">
                <a:latin typeface="Times New Roman" pitchFamily="18" charset="0"/>
                <a:cs typeface="Times New Roman" pitchFamily="18" charset="0"/>
              </a:rPr>
              <a:t>computer talks to the software terminal which in turn talks to the host and vice versa. </a:t>
            </a:r>
          </a:p>
          <a:p>
            <a:pPr marL="0" lvl="0" indent="0" algn="just">
              <a:lnSpc>
                <a:spcPct val="150000"/>
              </a:lnSpc>
              <a:spcBef>
                <a:spcPts val="0"/>
              </a:spcBef>
              <a:buNone/>
            </a:pPr>
            <a:r>
              <a:rPr lang="en-US" sz="2000" dirty="0" smtClean="0">
                <a:solidFill>
                  <a:srgbClr val="FF0000"/>
                </a:solidFill>
                <a:latin typeface="Times New Roman" pitchFamily="18" charset="0"/>
                <a:cs typeface="Times New Roman" pitchFamily="18" charset="0"/>
              </a:rPr>
              <a:t>	Then </a:t>
            </a:r>
            <a:r>
              <a:rPr lang="en-US" sz="2000" dirty="0">
                <a:solidFill>
                  <a:srgbClr val="FF0000"/>
                </a:solidFill>
                <a:latin typeface="Times New Roman" pitchFamily="18" charset="0"/>
                <a:cs typeface="Times New Roman" pitchFamily="18" charset="0"/>
              </a:rPr>
              <a:t>the remote host believes it is communicating with one of its own terminals and allows </a:t>
            </a:r>
            <a:r>
              <a:rPr lang="en-US" sz="2000" dirty="0" smtClean="0">
                <a:solidFill>
                  <a:srgbClr val="FF0000"/>
                </a:solidFill>
                <a:latin typeface="Times New Roman" pitchFamily="18" charset="0"/>
                <a:cs typeface="Times New Roman" pitchFamily="18" charset="0"/>
              </a:rPr>
              <a:t>	user </a:t>
            </a:r>
            <a:r>
              <a:rPr lang="en-US" sz="2000" dirty="0">
                <a:solidFill>
                  <a:srgbClr val="FF0000"/>
                </a:solidFill>
                <a:latin typeface="Times New Roman" pitchFamily="18" charset="0"/>
                <a:cs typeface="Times New Roman" pitchFamily="18" charset="0"/>
              </a:rPr>
              <a:t>to log on</a:t>
            </a:r>
            <a:r>
              <a:rPr lang="en-US" sz="2000" dirty="0" smtClean="0">
                <a:solidFill>
                  <a:srgbClr val="FF0000"/>
                </a:solidFill>
                <a:latin typeface="Times New Roman" pitchFamily="18" charset="0"/>
                <a:cs typeface="Times New Roman" pitchFamily="18" charset="0"/>
              </a:rPr>
              <a:t>.</a:t>
            </a:r>
          </a:p>
          <a:p>
            <a:pPr marL="457200" lvl="0" indent="-457200" algn="just">
              <a:lnSpc>
                <a:spcPct val="150000"/>
              </a:lnSpc>
              <a:spcBef>
                <a:spcPts val="0"/>
              </a:spcBef>
              <a:buFont typeface="+mj-lt"/>
              <a:buAutoNum type="arabicPeriod" startAt="3"/>
            </a:pPr>
            <a:r>
              <a:rPr lang="en-US" sz="2000" b="1" dirty="0">
                <a:latin typeface="Times New Roman" pitchFamily="18" charset="0"/>
                <a:cs typeface="Times New Roman" pitchFamily="18" charset="0"/>
              </a:rPr>
              <a:t>Directory Services: </a:t>
            </a:r>
            <a:endParaRPr lang="en-US" sz="2000" b="1" dirty="0" smtClean="0">
              <a:latin typeface="Times New Roman" pitchFamily="18" charset="0"/>
              <a:cs typeface="Times New Roman" pitchFamily="18" charset="0"/>
            </a:endParaRPr>
          </a:p>
          <a:p>
            <a:pPr marL="0" lvl="0" indent="0" algn="just">
              <a:lnSpc>
                <a:spcPct val="150000"/>
              </a:lnSpc>
              <a:spcBef>
                <a:spcPts val="0"/>
              </a:spcBef>
              <a:buNone/>
            </a:pP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layer provides access for global information about various services.</a:t>
            </a:r>
          </a:p>
          <a:p>
            <a:pPr marL="457200" indent="-457200" algn="just">
              <a:lnSpc>
                <a:spcPct val="150000"/>
              </a:lnSpc>
              <a:spcBef>
                <a:spcPts val="0"/>
              </a:spcBef>
              <a:buFont typeface="+mj-lt"/>
              <a:buAutoNum type="arabicPeriod" startAt="4"/>
            </a:pPr>
            <a:r>
              <a:rPr lang="en-US" sz="2000" b="1" dirty="0" smtClean="0">
                <a:latin typeface="Times New Roman" pitchFamily="18" charset="0"/>
                <a:cs typeface="Times New Roman" pitchFamily="18" charset="0"/>
              </a:rPr>
              <a:t>File </a:t>
            </a:r>
            <a:r>
              <a:rPr lang="en-US" sz="2000" b="1" dirty="0">
                <a:latin typeface="Times New Roman" pitchFamily="18" charset="0"/>
                <a:cs typeface="Times New Roman" pitchFamily="18" charset="0"/>
              </a:rPr>
              <a:t>Transfer, Access and Management (FTAM): </a:t>
            </a:r>
            <a:endParaRPr lang="en-US" sz="2000" b="1" dirty="0" smtClean="0">
              <a:latin typeface="Times New Roman" pitchFamily="18" charset="0"/>
              <a:cs typeface="Times New Roman" pitchFamily="18" charset="0"/>
            </a:endParaRPr>
          </a:p>
          <a:p>
            <a:pPr marL="0" indent="0" algn="just">
              <a:lnSpc>
                <a:spcPct val="150000"/>
              </a:lnSpc>
              <a:spcBef>
                <a:spcPts val="0"/>
              </a:spcBef>
              <a:buNone/>
            </a:pP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standard mechanism to access files and manages it. </a:t>
            </a:r>
          </a:p>
          <a:p>
            <a:pPr marL="0" indent="0" algn="just">
              <a:lnSpc>
                <a:spcPct val="150000"/>
              </a:lnSpc>
              <a:spcBef>
                <a:spcPts val="0"/>
              </a:spcBef>
              <a:buNone/>
            </a:pPr>
            <a:r>
              <a:rPr lang="en-US" sz="2000" dirty="0" smtClean="0">
                <a:latin typeface="Times New Roman" pitchFamily="18" charset="0"/>
                <a:cs typeface="Times New Roman" pitchFamily="18" charset="0"/>
              </a:rPr>
              <a:t>	Users </a:t>
            </a:r>
            <a:r>
              <a:rPr lang="en-US" sz="2000" dirty="0">
                <a:latin typeface="Times New Roman" pitchFamily="18" charset="0"/>
                <a:cs typeface="Times New Roman" pitchFamily="18" charset="0"/>
              </a:rPr>
              <a:t>can access files in a remote computer and manage it. </a:t>
            </a:r>
          </a:p>
          <a:p>
            <a:pPr marL="0" indent="0" algn="just">
              <a:lnSpc>
                <a:spcPct val="150000"/>
              </a:lnSpc>
              <a:spcBef>
                <a:spcPts val="0"/>
              </a:spcBef>
              <a:buNone/>
            </a:pPr>
            <a:r>
              <a:rPr lang="en-US" sz="2000" dirty="0" smtClean="0">
                <a:latin typeface="Times New Roman" pitchFamily="18" charset="0"/>
                <a:cs typeface="Times New Roman" pitchFamily="18" charset="0"/>
              </a:rPr>
              <a:t>	They </a:t>
            </a:r>
            <a:r>
              <a:rPr lang="en-US" sz="2000" dirty="0">
                <a:latin typeface="Times New Roman" pitchFamily="18" charset="0"/>
                <a:cs typeface="Times New Roman" pitchFamily="18" charset="0"/>
              </a:rPr>
              <a:t>can also retrieve files from a remote computer</a:t>
            </a:r>
            <a:r>
              <a:rPr lang="en-US" sz="2000" dirty="0" smtClean="0">
                <a:latin typeface="Times New Roman" pitchFamily="18" charset="0"/>
                <a:cs typeface="Times New Roman" pitchFamily="18" charset="0"/>
              </a:rPr>
              <a:t>.</a:t>
            </a:r>
            <a:endParaRPr lang="en-US" sz="2000" dirty="0"/>
          </a:p>
        </p:txBody>
      </p:sp>
      <p:sp>
        <p:nvSpPr>
          <p:cNvPr id="2" name="Slide Number Placeholder 1"/>
          <p:cNvSpPr>
            <a:spLocks noGrp="1"/>
          </p:cNvSpPr>
          <p:nvPr>
            <p:ph type="sldNum" sz="quarter" idx="12"/>
          </p:nvPr>
        </p:nvSpPr>
        <p:spPr/>
        <p:txBody>
          <a:bodyPr/>
          <a:lstStyle/>
          <a:p>
            <a:fld id="{B915E50C-353D-4C99-9A13-308491CF0283}" type="slidenum">
              <a:rPr lang="en-US" smtClean="0"/>
              <a:t>23</a:t>
            </a:fld>
            <a:endParaRPr lang="en-US"/>
          </a:p>
        </p:txBody>
      </p:sp>
      <p:sp>
        <p:nvSpPr>
          <p:cNvPr id="14" name="Rounded Rectangle 13"/>
          <p:cNvSpPr/>
          <p:nvPr/>
        </p:nvSpPr>
        <p:spPr>
          <a:xfrm>
            <a:off x="6957523" y="4315828"/>
            <a:ext cx="856649"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User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Down Arrow 14"/>
          <p:cNvSpPr/>
          <p:nvPr/>
        </p:nvSpPr>
        <p:spPr>
          <a:xfrm>
            <a:off x="7113131" y="4827971"/>
            <a:ext cx="545431" cy="331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393069" y="5229080"/>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Application </a:t>
            </a:r>
            <a:r>
              <a:rPr lang="en-US" dirty="0" smtClean="0">
                <a:solidFill>
                  <a:schemeClr val="tx1"/>
                </a:solidFill>
                <a:latin typeface="Times New Roman" panose="02020603050405020304" pitchFamily="18" charset="0"/>
                <a:cs typeface="Times New Roman" panose="02020603050405020304" pitchFamily="18" charset="0"/>
              </a:rPr>
              <a:t>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9402798" y="5365349"/>
            <a:ext cx="2037806"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Application</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Up Arrow 17"/>
          <p:cNvSpPr/>
          <p:nvPr/>
        </p:nvSpPr>
        <p:spPr>
          <a:xfrm>
            <a:off x="10160906" y="4919414"/>
            <a:ext cx="481263" cy="331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9769936" y="4545879"/>
            <a:ext cx="1263202" cy="273392"/>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User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6045942" y="6184707"/>
            <a:ext cx="2732061"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to</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Presentation</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9132663" y="6276150"/>
            <a:ext cx="3059337" cy="39188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latin typeface="Times New Roman" panose="02020603050405020304" pitchFamily="18" charset="0"/>
                <a:cs typeface="Times New Roman" panose="02020603050405020304" pitchFamily="18" charset="0"/>
              </a:rPr>
              <a:t>Data</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from</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Presentation</a:t>
            </a:r>
            <a:r>
              <a:rPr lang="en-US" dirty="0" smtClean="0">
                <a:solidFill>
                  <a:schemeClr val="tx1"/>
                </a:solidFill>
                <a:latin typeface="Times New Roman" panose="02020603050405020304" pitchFamily="18" charset="0"/>
                <a:cs typeface="Times New Roman" panose="02020603050405020304" pitchFamily="18" charset="0"/>
              </a:rPr>
              <a:t> Layer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2" name="Down Arrow 21"/>
          <p:cNvSpPr/>
          <p:nvPr/>
        </p:nvSpPr>
        <p:spPr>
          <a:xfrm>
            <a:off x="7139258" y="5709752"/>
            <a:ext cx="545431" cy="37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10181069" y="5889020"/>
            <a:ext cx="481263" cy="297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48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17" y="297270"/>
            <a:ext cx="11048999" cy="6129655"/>
          </a:xfrm>
        </p:spPr>
        <p:txBody>
          <a:bodyPr>
            <a:no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Although this model is applicable in IoT, it faces certain challenges, especially when devices are very simple and have limited capabilities and computing.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layered approach such as this introduces complexity to the device or software and usually requires more code and memory.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also introduces data overhead because every layer requires additional framing and control messages.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complexity and data transmitted can mean increased power consumption by devices; again, this might not suit an IoT deployment with simple, battery-powered devices.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layered approach does enable more flexibility and scale, however, and also provides the best opportunity for interoperability.</a:t>
            </a:r>
          </a:p>
        </p:txBody>
      </p:sp>
    </p:spTree>
    <p:extLst>
      <p:ext uri="{BB962C8B-B14F-4D97-AF65-F5344CB8AC3E}">
        <p14:creationId xmlns:p14="http://schemas.microsoft.com/office/powerpoint/2010/main" val="2300597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Some use the full OSI reference model, from physical layer to application layer.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Others </a:t>
            </a:r>
            <a:r>
              <a:rPr lang="en-US" sz="2400" dirty="0">
                <a:latin typeface="Times New Roman" panose="02020603050405020304" pitchFamily="18" charset="0"/>
                <a:cs typeface="Times New Roman" panose="02020603050405020304" pitchFamily="18" charset="0"/>
              </a:rPr>
              <a:t>specify only parts of the OSI reference model and leave the remaining aspects of communication up to other technologies.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has led to a more simplistic version of the OSI model for IoT that maps more closely to the TCP/IP model</a:t>
            </a:r>
            <a:r>
              <a:rPr lang="en-US"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773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model can be simplified for IoT deployments. Some layers are collapsed here, without losing any functionality.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does not mean that one approach is better than the other, particularly because different applications running on top of the communications have different requirements; it simply makes choosing the right option more of a challenge when taking interoperability into account.</a:t>
            </a:r>
          </a:p>
        </p:txBody>
      </p:sp>
    </p:spTree>
    <p:extLst>
      <p:ext uri="{BB962C8B-B14F-4D97-AF65-F5344CB8AC3E}">
        <p14:creationId xmlns:p14="http://schemas.microsoft.com/office/powerpoint/2010/main" val="2812523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Protocols </a:t>
            </a:r>
            <a:r>
              <a:rPr lang="en-US" sz="2400" dirty="0">
                <a:latin typeface="Times New Roman" panose="02020603050405020304" pitchFamily="18" charset="0"/>
                <a:cs typeface="Times New Roman" panose="02020603050405020304" pitchFamily="18" charset="0"/>
              </a:rPr>
              <a:t>and communication media, aligning them with the IoT-centric model. Within our focus on communications for data exchange, we look at last-mile communication technologies to the things, or within the fog/edge layers.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important to make a distinction here because the requirements are different and still emerging. The core networks remain the same and are typically service provider or enterprise based (such as with MPLS).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change involves connecting the multitude of things together to allow them to communicate between themselves locally or else bringing them back via some kind of backhaul to a central location.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examples you already are familiar with from the IoT standards overview section; the aim here is to reference the communication elements within them.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fundamental concept to understand is that there is no “one size fits all” approach. A deployment in a smart city might have Ethernet and Wi-Fi connections, whereas a deployment to a remote oil field could be cellular or satellite.</a:t>
            </a:r>
          </a:p>
        </p:txBody>
      </p:sp>
    </p:spTree>
    <p:extLst>
      <p:ext uri="{BB962C8B-B14F-4D97-AF65-F5344CB8AC3E}">
        <p14:creationId xmlns:p14="http://schemas.microsoft.com/office/powerpoint/2010/main" val="538553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4"/>
            <a:ext cx="10515600" cy="5471569"/>
          </a:xfrm>
        </p:spPr>
        <p:txBody>
          <a:bodyPr>
            <a:normAutofit lnSpcReduction="10000"/>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This is extremely important when architecting the system and can dictate architectural and technology decisions.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 gateway might need to be leveraged to provide protocol translation from a legacy system at the edge so that it can be transported through the IoT system by the platform.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another case, a particular function (such as real-time analytics) might have to happen locally because limited bandwidth will not allow a certain amount of data to be transmitted.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more powerful endpoint might thus be deployed to do analytics and data normalization at the fog layer.</a:t>
            </a:r>
          </a:p>
        </p:txBody>
      </p:sp>
    </p:spTree>
    <p:extLst>
      <p:ext uri="{BB962C8B-B14F-4D97-AF65-F5344CB8AC3E}">
        <p14:creationId xmlns:p14="http://schemas.microsoft.com/office/powerpoint/2010/main" val="3628195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From the perspective of the IoT platform, it is important to understand that a wide variety of these protocols need to be addressed as uniformly as possible.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can include IP or non-IP, and different protocols are likely to exist at different levels of the IoT hierarchy.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IoT platform must provide connectivity interfaces for these protocols at the edge or fog layers, whether natively or via a gateway, and must provide a way to securely transport the data flows to their destinations at any level.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applies to both the control and content/data planes.</a:t>
            </a:r>
          </a:p>
        </p:txBody>
      </p:sp>
    </p:spTree>
    <p:extLst>
      <p:ext uri="{BB962C8B-B14F-4D97-AF65-F5344CB8AC3E}">
        <p14:creationId xmlns:p14="http://schemas.microsoft.com/office/powerpoint/2010/main" val="2680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689156"/>
            <a:ext cx="10515600" cy="5502637"/>
          </a:xfrm>
        </p:spPr>
        <p:txBody>
          <a:bodyPr>
            <a:noAutofit/>
          </a:bodyPr>
          <a:lstStyle/>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emerging and competing networking technologies are being adopted for IoT.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Various </a:t>
            </a:r>
            <a:r>
              <a:rPr lang="en-US" sz="2400" dirty="0">
                <a:latin typeface="Times New Roman" panose="02020603050405020304" pitchFamily="18" charset="0"/>
                <a:cs typeface="Times New Roman" panose="02020603050405020304" pitchFamily="18" charset="0"/>
              </a:rPr>
              <a:t>consortia/alliances, vertical markets, and vendors offer differing technologies for IoT connectivity.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Traditional </a:t>
            </a:r>
            <a:r>
              <a:rPr lang="en-US" sz="2400" dirty="0">
                <a:latin typeface="Times New Roman" panose="02020603050405020304" pitchFamily="18" charset="0"/>
                <a:cs typeface="Times New Roman" panose="02020603050405020304" pitchFamily="18" charset="0"/>
              </a:rPr>
              <a:t>enterprise technologies such as Wi-Fi and Ethernet can be applied for IoT.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New </a:t>
            </a:r>
            <a:r>
              <a:rPr lang="en-US" sz="2400" dirty="0">
                <a:latin typeface="Times New Roman" panose="02020603050405020304" pitchFamily="18" charset="0"/>
                <a:cs typeface="Times New Roman" panose="02020603050405020304" pitchFamily="18" charset="0"/>
              </a:rPr>
              <a:t>technologies are being developed specifically to meet the challenges of IoT, especially closer to the edge where specific device, distance, or bandwidth challenges need to be addressed.</a:t>
            </a:r>
          </a:p>
        </p:txBody>
      </p:sp>
    </p:spTree>
    <p:extLst>
      <p:ext uri="{BB962C8B-B14F-4D97-AF65-F5344CB8AC3E}">
        <p14:creationId xmlns:p14="http://schemas.microsoft.com/office/powerpoint/2010/main" val="616488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46" y="83752"/>
            <a:ext cx="10515600" cy="3090522"/>
          </a:xfrm>
        </p:spPr>
        <p:txBody>
          <a:bodyPr>
            <a:normAutofit fontScale="92500"/>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This model has four layers to cover the communications stack. Although it covers all the functions required, not all of the protocols fit neatly into one level.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DTLS fits into the transport, application, and session levels. Similarly, 6LoWPAN fits into the network, physical, and MAC levels.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model provides a good starting point for organizing thoughts around communication.</a:t>
            </a:r>
          </a:p>
        </p:txBody>
      </p:sp>
      <p:pic>
        <p:nvPicPr>
          <p:cNvPr id="2050" name="Picture 2" descr="Fig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049" y="3278777"/>
            <a:ext cx="7448093" cy="357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8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endParaRPr lang="en-US" dirty="0"/>
          </a:p>
        </p:txBody>
      </p:sp>
      <p:sp>
        <p:nvSpPr>
          <p:cNvPr id="3" name="Content Placeholder 2"/>
          <p:cNvSpPr>
            <a:spLocks noGrp="1"/>
          </p:cNvSpPr>
          <p:nvPr>
            <p:ph idx="1"/>
          </p:nvPr>
        </p:nvSpPr>
        <p:spPr>
          <a:xfrm>
            <a:off x="838200" y="1463040"/>
            <a:ext cx="10515600" cy="5068389"/>
          </a:xfrm>
        </p:spPr>
        <p:txBody>
          <a:bodyPr>
            <a:normAutofit fontScale="85000" lnSpcReduction="20000"/>
          </a:bodyPr>
          <a:lstStyle/>
          <a:p>
            <a:pPr algn="just">
              <a:lnSpc>
                <a:spcPct val="150000"/>
              </a:lnSpc>
              <a:spcBef>
                <a:spcPts val="0"/>
              </a:spcBef>
            </a:pPr>
            <a:r>
              <a:rPr lang="en-US" dirty="0">
                <a:latin typeface="Times New Roman" panose="02020603050405020304" pitchFamily="18" charset="0"/>
                <a:cs typeface="Times New Roman" panose="02020603050405020304" pitchFamily="18" charset="0"/>
              </a:rPr>
              <a:t>This layer covers how a device is physically connected to a network via wired or wireless mechanisms, as well as how devices are uniquely identified by a MAC address (or potentially another method) for physical addressing.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standards combine the physical and MAC layer protocols; these protocols are essential in establishing communication channels.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IoT, considerations when designing at this level include devices that need to operate with a long battery life, require low power consumption, and have less processing capabilities.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smtClean="0">
                <a:latin typeface="Times New Roman" panose="02020603050405020304" pitchFamily="18" charset="0"/>
                <a:cs typeface="Times New Roman" panose="02020603050405020304" pitchFamily="18" charset="0"/>
              </a:rPr>
              <a:t>Other </a:t>
            </a:r>
            <a:r>
              <a:rPr lang="en-US" dirty="0">
                <a:latin typeface="Times New Roman" panose="02020603050405020304" pitchFamily="18" charset="0"/>
                <a:cs typeface="Times New Roman" panose="02020603050405020304" pitchFamily="18" charset="0"/>
              </a:rPr>
              <a:t>points to consider are lower bandwidth availability and the need to scale in terms of connecting and operating many more devices in a single environment.</a:t>
            </a:r>
          </a:p>
        </p:txBody>
      </p:sp>
    </p:spTree>
    <p:extLst>
      <p:ext uri="{BB962C8B-B14F-4D97-AF65-F5344CB8AC3E}">
        <p14:creationId xmlns:p14="http://schemas.microsoft.com/office/powerpoint/2010/main" val="197358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endParaRPr lang="en-US" dirty="0"/>
          </a:p>
        </p:txBody>
      </p:sp>
      <p:sp>
        <p:nvSpPr>
          <p:cNvPr id="3" name="Content Placeholder 2"/>
          <p:cNvSpPr>
            <a:spLocks noGrp="1"/>
          </p:cNvSpPr>
          <p:nvPr>
            <p:ph idx="1"/>
          </p:nvPr>
        </p:nvSpPr>
        <p:spPr>
          <a:xfrm>
            <a:off x="838200" y="1423851"/>
            <a:ext cx="10515600" cy="4753112"/>
          </a:xfrm>
        </p:spPr>
        <p:txBody>
          <a:bodyPr>
            <a:normAutofit lnSpcReduction="10000"/>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 IoT, wired Ethernet 802.3 and Wi-Fi 802.11 a/b/g/n standards are often leveraged, depending on the environment.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Smart </a:t>
            </a:r>
            <a:r>
              <a:rPr lang="en-US" sz="2400" dirty="0">
                <a:latin typeface="Times New Roman" panose="02020603050405020304" pitchFamily="18" charset="0"/>
                <a:cs typeface="Times New Roman" panose="02020603050405020304" pitchFamily="18" charset="0"/>
              </a:rPr>
              <a:t>cities and manufacturing plant floors are good examples with dense coverage.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technologies in use include 802.15.4 (802.15.4e, 802.15.4g, </a:t>
            </a:r>
            <a:r>
              <a:rPr lang="en-US" sz="2400" dirty="0" err="1">
                <a:latin typeface="Times New Roman" panose="02020603050405020304" pitchFamily="18" charset="0"/>
                <a:cs typeface="Times New Roman" panose="02020603050405020304" pitchFamily="18" charset="0"/>
              </a:rPr>
              <a:t>WirelessHART</a:t>
            </a:r>
            <a:r>
              <a:rPr lang="en-US" sz="2400" dirty="0">
                <a:latin typeface="Times New Roman" panose="02020603050405020304" pitchFamily="18" charset="0"/>
                <a:cs typeface="Times New Roman" panose="02020603050405020304" pitchFamily="18" charset="0"/>
              </a:rPr>
              <a:t>, ISA100.11a), cellular (2G, 3G, 4G, CDMA, LTE), Low Power Wide Area Network LPWAN (Long Range Radio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SigFox</a:t>
            </a:r>
            <a:r>
              <a:rPr lang="en-US" sz="2400" dirty="0">
                <a:latin typeface="Times New Roman" panose="02020603050405020304" pitchFamily="18" charset="0"/>
                <a:cs typeface="Times New Roman" panose="02020603050405020304" pitchFamily="18" charset="0"/>
              </a:rPr>
              <a:t>, Narrow Band IoT NB-IoT), 802.16 </a:t>
            </a:r>
            <a:r>
              <a:rPr lang="en-US" sz="2400" dirty="0" err="1">
                <a:latin typeface="Times New Roman" panose="02020603050405020304" pitchFamily="18" charset="0"/>
                <a:cs typeface="Times New Roman" panose="02020603050405020304" pitchFamily="18" charset="0"/>
              </a:rPr>
              <a:t>WiMax</a:t>
            </a:r>
            <a:r>
              <a:rPr lang="en-US" sz="2400" dirty="0">
                <a:latin typeface="Times New Roman" panose="02020603050405020304" pitchFamily="18" charset="0"/>
                <a:cs typeface="Times New Roman" panose="02020603050405020304" pitchFamily="18" charset="0"/>
              </a:rPr>
              <a:t>, RFID, NFC, Bluetooth (including Bluetooth Low Energy BLE), and </a:t>
            </a:r>
            <a:r>
              <a:rPr lang="en-US" sz="2400" dirty="0" err="1">
                <a:latin typeface="Times New Roman" panose="02020603050405020304" pitchFamily="18" charset="0"/>
                <a:cs typeface="Times New Roman" panose="02020603050405020304" pitchFamily="18" charset="0"/>
              </a:rPr>
              <a:t>Zigbee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5293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8457"/>
            <a:ext cx="10515600" cy="5458506"/>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use of IP not only provides interoperability benefits, but also helps with longevity and future-proofing of solutions.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speed of change of IoT devices and technologies, the physical and data link layers evolve every few years. Using IP provides support for a smooth evolution of technologies, without changing core architectures, affecting the stability of deployments, or introducing new use cases. Even if the endpoints do not support IP, gateways can be deployed at the edge or fog levels to provide connectivity and transport, as well as to support multiple physical and data link layer types.</a:t>
            </a:r>
          </a:p>
        </p:txBody>
      </p:sp>
    </p:spTree>
    <p:extLst>
      <p:ext uri="{BB962C8B-B14F-4D97-AF65-F5344CB8AC3E}">
        <p14:creationId xmlns:p14="http://schemas.microsoft.com/office/powerpoint/2010/main" val="2123903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331"/>
            <a:ext cx="10515600" cy="5484632"/>
          </a:xfrm>
        </p:spPr>
        <p:txBody>
          <a:bodyPr>
            <a:normAutofit lnSpcReduction="10000"/>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Many last-mile communication options can be unreliable and unpredictable, so a new routing protocol was created to address routing for constrained devices such as those in wireless sensor networks.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IPv6 Routing Protocol for Low-Power and </a:t>
            </a:r>
            <a:r>
              <a:rPr lang="en-US" sz="2400" dirty="0" err="1">
                <a:latin typeface="Times New Roman" panose="02020603050405020304" pitchFamily="18" charset="0"/>
                <a:cs typeface="Times New Roman" panose="02020603050405020304" pitchFamily="18" charset="0"/>
              </a:rPr>
              <a:t>Lossy</a:t>
            </a:r>
            <a:r>
              <a:rPr lang="en-US" sz="2400" dirty="0">
                <a:latin typeface="Times New Roman" panose="02020603050405020304" pitchFamily="18" charset="0"/>
                <a:cs typeface="Times New Roman" panose="02020603050405020304" pitchFamily="18" charset="0"/>
              </a:rPr>
              <a:t> Networks (RPL) routes IPv6 traffic over low-power networks and </a:t>
            </a:r>
            <a:r>
              <a:rPr lang="en-US" sz="2400" dirty="0" err="1">
                <a:latin typeface="Times New Roman" panose="02020603050405020304" pitchFamily="18" charset="0"/>
                <a:cs typeface="Times New Roman" panose="02020603050405020304" pitchFamily="18" charset="0"/>
              </a:rPr>
              <a:t>lossy</a:t>
            </a:r>
            <a:r>
              <a:rPr lang="en-US" sz="2400" dirty="0">
                <a:latin typeface="Times New Roman" panose="02020603050405020304" pitchFamily="18" charset="0"/>
                <a:cs typeface="Times New Roman" panose="02020603050405020304" pitchFamily="18" charset="0"/>
              </a:rPr>
              <a:t> networks (LLN).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smtClean="0">
                <a:latin typeface="Times New Roman" panose="02020603050405020304" pitchFamily="18" charset="0"/>
                <a:cs typeface="Times New Roman" panose="02020603050405020304" pitchFamily="18" charset="0"/>
              </a:rPr>
              <a:t>LLNs </a:t>
            </a:r>
            <a:r>
              <a:rPr lang="en-US" sz="2400" dirty="0">
                <a:latin typeface="Times New Roman" panose="02020603050405020304" pitchFamily="18" charset="0"/>
                <a:cs typeface="Times New Roman" panose="02020603050405020304" pitchFamily="18" charset="0"/>
              </a:rPr>
              <a:t>are a class of network in which both the devices and their communication mechanisms are constrained</a:t>
            </a:r>
            <a:r>
              <a:rPr lang="en-US" sz="240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smtClean="0">
                <a:latin typeface="Times New Roman" panose="02020603050405020304" pitchFamily="18" charset="0"/>
                <a:cs typeface="Times New Roman" panose="02020603050405020304" pitchFamily="18" charset="0"/>
              </a:rPr>
              <a:t>LLN </a:t>
            </a:r>
            <a:r>
              <a:rPr lang="en-US" sz="2400" dirty="0">
                <a:latin typeface="Times New Roman" panose="02020603050405020304" pitchFamily="18" charset="0"/>
                <a:cs typeface="Times New Roman" panose="02020603050405020304" pitchFamily="18" charset="0"/>
              </a:rPr>
              <a:t>devices are typically constrained by processing power, memory, and battery; their communications are characterized by high loss rates, low data rates, and instability. LLNs can scale from a few dozen up to thousands of devices.</a:t>
            </a:r>
          </a:p>
        </p:txBody>
      </p:sp>
    </p:spTree>
    <p:extLst>
      <p:ext uri="{BB962C8B-B14F-4D97-AF65-F5344CB8AC3E}">
        <p14:creationId xmlns:p14="http://schemas.microsoft.com/office/powerpoint/2010/main" val="2168035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Communication protocols are a set of rules that allow two or more devices in hardware or software to establish a reliable communication system that allows data to be transmitted between them.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Rules </a:t>
            </a:r>
            <a:r>
              <a:rPr lang="en-US" sz="2400" dirty="0">
                <a:latin typeface="Times New Roman" panose="02020603050405020304" pitchFamily="18" charset="0"/>
                <a:cs typeface="Times New Roman" panose="02020603050405020304" pitchFamily="18" charset="0"/>
              </a:rPr>
              <a:t>include syntax, semantics, and synchronization, as well as error recovery mechanisms.</a:t>
            </a:r>
          </a:p>
        </p:txBody>
      </p:sp>
    </p:spTree>
    <p:extLst>
      <p:ext uri="{BB962C8B-B14F-4D97-AF65-F5344CB8AC3E}">
        <p14:creationId xmlns:p14="http://schemas.microsoft.com/office/powerpoint/2010/main" val="1977457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515600" cy="5419317"/>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most common communications model is the Open Systems Interconnection (OSI) </a:t>
            </a: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which breaks communications into seven functional layers for easier implementation of scalable and interoperable networks.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layer delivers a specific function and handles clearly defined tasks while interfacing with the layers located directly above and below it.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model is the most widely used in network communications today, with clearly defined layers allowing easier implementation of interoperable and scalable networks.</a:t>
            </a:r>
          </a:p>
        </p:txBody>
      </p:sp>
    </p:spTree>
    <p:extLst>
      <p:ext uri="{BB962C8B-B14F-4D97-AF65-F5344CB8AC3E}">
        <p14:creationId xmlns:p14="http://schemas.microsoft.com/office/powerpoint/2010/main" val="1920900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0084" y="5887451"/>
            <a:ext cx="1876925"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Physical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080085" y="6256783"/>
            <a:ext cx="1636294"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Bit stream:</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307306" y="6256783"/>
            <a:ext cx="1836820"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Physical medium</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144126" y="6257147"/>
            <a:ext cx="2959768"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Method of representing Bits</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a:off x="3080085" y="5727028"/>
            <a:ext cx="5550568" cy="1604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04147" y="4836693"/>
            <a:ext cx="1852861"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Datalink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3104147" y="5206025"/>
            <a:ext cx="1852863"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Error Deduction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462341" y="5206389"/>
            <a:ext cx="2959768"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Flow control on physical link</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23" name="Straight Connector 22"/>
          <p:cNvCxnSpPr/>
          <p:nvPr/>
        </p:nvCxnSpPr>
        <p:spPr>
          <a:xfrm>
            <a:off x="3104148" y="4676270"/>
            <a:ext cx="5550568" cy="1604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15918" y="3737807"/>
            <a:ext cx="1796718"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Network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015917" y="4107139"/>
            <a:ext cx="2085472"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Network addressing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5374111" y="4107503"/>
            <a:ext cx="2959768"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Routing or switching</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29" name="Straight Connector 28"/>
          <p:cNvCxnSpPr/>
          <p:nvPr/>
        </p:nvCxnSpPr>
        <p:spPr>
          <a:xfrm>
            <a:off x="3015918" y="3577384"/>
            <a:ext cx="5550568" cy="1604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20192" y="2815389"/>
            <a:ext cx="1836816"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Transport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5478385" y="3120917"/>
            <a:ext cx="2959768"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End to end error correction</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34" name="Straight Connector 33"/>
          <p:cNvCxnSpPr/>
          <p:nvPr/>
        </p:nvCxnSpPr>
        <p:spPr>
          <a:xfrm>
            <a:off x="3120192" y="2737771"/>
            <a:ext cx="5550568" cy="1604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12172" y="2053394"/>
            <a:ext cx="1636294"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Session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3224475" y="2422726"/>
            <a:ext cx="1588161"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Authentication</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37" name="Straight Connector 36"/>
          <p:cNvCxnSpPr/>
          <p:nvPr/>
        </p:nvCxnSpPr>
        <p:spPr>
          <a:xfrm>
            <a:off x="3112172" y="1989223"/>
            <a:ext cx="5550568" cy="1604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52749" y="2397929"/>
            <a:ext cx="1588161"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Permissions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6236375" y="2446057"/>
            <a:ext cx="2097503"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Session restorations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3088108" y="1163057"/>
            <a:ext cx="2141617"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Presentation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3200412" y="1532389"/>
            <a:ext cx="2478493"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Coding into 1’s &amp; 0’s</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43" name="Straight Connector 42"/>
          <p:cNvCxnSpPr/>
          <p:nvPr/>
        </p:nvCxnSpPr>
        <p:spPr>
          <a:xfrm>
            <a:off x="3088109" y="1098886"/>
            <a:ext cx="5550568" cy="1604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57596" y="1523458"/>
            <a:ext cx="2097503"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encryption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7389401" y="1562649"/>
            <a:ext cx="2097503"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Compression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015921" y="160426"/>
            <a:ext cx="2013280" cy="369332"/>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Application Layer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3128224" y="529758"/>
            <a:ext cx="2478493"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Message format</a:t>
            </a:r>
            <a:endParaRPr lang="en-US" dirty="0">
              <a:solidFill>
                <a:srgbClr val="002060"/>
              </a:solidFill>
              <a:latin typeface="Times New Roman" panose="02020603050405020304" pitchFamily="18" charset="0"/>
              <a:cs typeface="Times New Roman" panose="02020603050405020304" pitchFamily="18" charset="0"/>
            </a:endParaRPr>
          </a:p>
        </p:txBody>
      </p:sp>
      <p:cxnSp>
        <p:nvCxnSpPr>
          <p:cNvPr id="50" name="Straight Connector 49"/>
          <p:cNvCxnSpPr/>
          <p:nvPr/>
        </p:nvCxnSpPr>
        <p:spPr>
          <a:xfrm>
            <a:off x="3015921" y="96255"/>
            <a:ext cx="5550568" cy="1604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29201" y="559842"/>
            <a:ext cx="2959767"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Machine human interactions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4" name="Rounded Rectangle 53"/>
          <p:cNvSpPr/>
          <p:nvPr/>
        </p:nvSpPr>
        <p:spPr>
          <a:xfrm>
            <a:off x="2213811" y="2911642"/>
            <a:ext cx="7273093" cy="3762599"/>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rot="16200000">
            <a:off x="324859" y="4588588"/>
            <a:ext cx="2959768" cy="369332"/>
          </a:xfrm>
          <a:prstGeom prst="rect">
            <a:avLst/>
          </a:prstGeom>
          <a:noFill/>
        </p:spPr>
        <p:txBody>
          <a:bodyPr wrap="square" rtlCol="0">
            <a:sp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Transport Layer Service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56" name="Rounded Rectangle 55"/>
          <p:cNvSpPr/>
          <p:nvPr/>
        </p:nvSpPr>
        <p:spPr>
          <a:xfrm>
            <a:off x="2213811" y="112292"/>
            <a:ext cx="7273093" cy="2696529"/>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rot="16200000">
            <a:off x="397045" y="1227764"/>
            <a:ext cx="2959768" cy="369332"/>
          </a:xfrm>
          <a:prstGeom prst="rect">
            <a:avLst/>
          </a:prstGeom>
          <a:noFill/>
        </p:spPr>
        <p:txBody>
          <a:bodyPr wrap="square" rtlCol="0">
            <a:sp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Upper layer service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915E50C-353D-4C99-9A13-308491CF0283}" type="slidenum">
              <a:rPr lang="en-US" smtClean="0"/>
              <a:t>6</a:t>
            </a:fld>
            <a:endParaRPr lang="en-US"/>
          </a:p>
        </p:txBody>
      </p:sp>
    </p:spTree>
    <p:extLst>
      <p:ext uri="{BB962C8B-B14F-4D97-AF65-F5344CB8AC3E}">
        <p14:creationId xmlns:p14="http://schemas.microsoft.com/office/powerpoint/2010/main" val="123466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9" grpId="0"/>
      <p:bldP spid="20" grpId="0"/>
      <p:bldP spid="22" grpId="0"/>
      <p:bldP spid="26" grpId="0"/>
      <p:bldP spid="27" grpId="0"/>
      <p:bldP spid="28" grpId="0"/>
      <p:bldP spid="31" grpId="0"/>
      <p:bldP spid="33" grpId="0"/>
      <p:bldP spid="35" grpId="0"/>
      <p:bldP spid="36" grpId="0"/>
      <p:bldP spid="38" grpId="0"/>
      <p:bldP spid="39" grpId="0"/>
      <p:bldP spid="41" grpId="0"/>
      <p:bldP spid="42" grpId="0"/>
      <p:bldP spid="45" grpId="0"/>
      <p:bldP spid="46" grpId="0"/>
      <p:bldP spid="48" grpId="0"/>
      <p:bldP spid="49" grpId="0"/>
      <p:bldP spid="52" grpId="0"/>
      <p:bldP spid="55"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b="1" dirty="0">
                <a:latin typeface="Times New Roman" pitchFamily="18" charset="0"/>
                <a:cs typeface="Times New Roman" pitchFamily="18" charset="0"/>
              </a:rPr>
              <a:t>Functions of Different Layers:</a:t>
            </a:r>
            <a:endParaRPr lang="en-US" dirty="0"/>
          </a:p>
        </p:txBody>
      </p:sp>
      <p:sp>
        <p:nvSpPr>
          <p:cNvPr id="3" name="Content Placeholder 2"/>
          <p:cNvSpPr>
            <a:spLocks noGrp="1"/>
          </p:cNvSpPr>
          <p:nvPr>
            <p:ph idx="1"/>
          </p:nvPr>
        </p:nvSpPr>
        <p:spPr>
          <a:xfrm>
            <a:off x="313509" y="1397726"/>
            <a:ext cx="11639005" cy="5172891"/>
          </a:xfrm>
        </p:spPr>
        <p:txBody>
          <a:bodyPr>
            <a:noAutofit/>
          </a:bodyPr>
          <a:lstStyle/>
          <a:p>
            <a:pPr marL="0" indent="0" algn="just">
              <a:buNone/>
            </a:pPr>
            <a:r>
              <a:rPr lang="en-US" sz="2400" b="1" i="1" dirty="0">
                <a:latin typeface="Times New Roman" pitchFamily="18" charset="0"/>
                <a:cs typeface="Times New Roman" pitchFamily="18" charset="0"/>
              </a:rPr>
              <a:t>Layer 1: The Physical Layer:</a:t>
            </a:r>
          </a:p>
          <a:p>
            <a:pPr marL="0" indent="0" algn="just">
              <a:buNone/>
            </a:pPr>
            <a:endParaRPr lang="en-US" sz="2400" b="1" i="1" dirty="0">
              <a:latin typeface="Times New Roman" pitchFamily="18" charset="0"/>
              <a:cs typeface="Times New Roman" pitchFamily="18" charset="0"/>
            </a:endParaRPr>
          </a:p>
          <a:p>
            <a:pPr marL="457200" lvl="0" indent="-457200" algn="just">
              <a:buFont typeface="+mj-lt"/>
              <a:buAutoNum type="arabicPeriod"/>
            </a:pPr>
            <a:r>
              <a:rPr lang="en-US" sz="2400" dirty="0">
                <a:latin typeface="Times New Roman" pitchFamily="18" charset="0"/>
                <a:cs typeface="Times New Roman" pitchFamily="18" charset="0"/>
              </a:rPr>
              <a:t>It is the lowest layer of the OSI Model.</a:t>
            </a:r>
          </a:p>
          <a:p>
            <a:pPr marL="457200" lvl="0" indent="-457200" algn="just">
              <a:buFont typeface="+mj-lt"/>
              <a:buAutoNum type="arabicPeriod"/>
            </a:pPr>
            <a:r>
              <a:rPr lang="en-US" sz="2400" dirty="0">
                <a:latin typeface="Times New Roman" pitchFamily="18" charset="0"/>
                <a:cs typeface="Times New Roman" pitchFamily="18" charset="0"/>
              </a:rPr>
              <a:t>It </a:t>
            </a:r>
            <a:r>
              <a:rPr lang="en-US" sz="2400" b="1" i="1" dirty="0">
                <a:latin typeface="Times New Roman" pitchFamily="18" charset="0"/>
                <a:cs typeface="Times New Roman" pitchFamily="18" charset="0"/>
              </a:rPr>
              <a:t>activates, maintains</a:t>
            </a:r>
            <a:r>
              <a:rPr lang="en-US" sz="2400"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deactivates</a:t>
            </a:r>
            <a:r>
              <a:rPr lang="en-US" sz="2400" dirty="0">
                <a:latin typeface="Times New Roman" pitchFamily="18" charset="0"/>
                <a:cs typeface="Times New Roman" pitchFamily="18" charset="0"/>
              </a:rPr>
              <a:t> the physical connection.</a:t>
            </a:r>
          </a:p>
          <a:p>
            <a:pPr marL="457200" lvl="0" indent="-457200" algn="just">
              <a:buFont typeface="+mj-lt"/>
              <a:buAutoNum type="arabicPeriod"/>
            </a:pPr>
            <a:r>
              <a:rPr lang="en-US" sz="2400" dirty="0">
                <a:latin typeface="Times New Roman" pitchFamily="18" charset="0"/>
                <a:cs typeface="Times New Roman" pitchFamily="18" charset="0"/>
              </a:rPr>
              <a:t>It is responsible for transmission and reception of the unstructured raw data over network.</a:t>
            </a:r>
          </a:p>
          <a:p>
            <a:pPr marL="457200" lvl="0" indent="-457200" algn="just">
              <a:buFont typeface="+mj-lt"/>
              <a:buAutoNum type="arabicPeriod"/>
            </a:pPr>
            <a:r>
              <a:rPr lang="en-US" sz="2400" b="1" dirty="0">
                <a:latin typeface="Times New Roman" pitchFamily="18" charset="0"/>
                <a:cs typeface="Times New Roman" pitchFamily="18" charset="0"/>
              </a:rPr>
              <a:t>Data rates </a:t>
            </a:r>
            <a:r>
              <a:rPr lang="en-US" sz="2400" dirty="0">
                <a:latin typeface="Times New Roman" pitchFamily="18" charset="0"/>
                <a:cs typeface="Times New Roman" pitchFamily="18" charset="0"/>
              </a:rPr>
              <a:t>needed for transmission is defined in the physical layer.</a:t>
            </a:r>
          </a:p>
          <a:p>
            <a:pPr marL="457200" lvl="0" indent="-457200" algn="just">
              <a:buFont typeface="+mj-lt"/>
              <a:buAutoNum type="arabicPeriod"/>
            </a:pPr>
            <a:r>
              <a:rPr lang="en-US" sz="2400" dirty="0">
                <a:latin typeface="Times New Roman" pitchFamily="18" charset="0"/>
                <a:cs typeface="Times New Roman" pitchFamily="18" charset="0"/>
              </a:rPr>
              <a:t>It converts the bits into electrical signal (digital / analog) or optical signals (light).</a:t>
            </a:r>
          </a:p>
          <a:p>
            <a:pPr marL="457200" indent="-457200" algn="just">
              <a:lnSpc>
                <a:spcPct val="150000"/>
              </a:lnSpc>
              <a:spcBef>
                <a:spcPts val="0"/>
              </a:spcBef>
              <a:buFont typeface="+mj-lt"/>
              <a:buAutoNum type="arabicPeriod"/>
            </a:pPr>
            <a:r>
              <a:rPr lang="en-US" sz="2400" dirty="0">
                <a:latin typeface="Times New Roman" pitchFamily="18" charset="0"/>
                <a:cs typeface="Times New Roman" pitchFamily="18" charset="0"/>
              </a:rPr>
              <a:t>Data encoding </a:t>
            </a:r>
            <a:r>
              <a:rPr lang="en-US" sz="2400" dirty="0" smtClean="0">
                <a:latin typeface="Times New Roman" pitchFamily="18" charset="0"/>
                <a:cs typeface="Times New Roman" pitchFamily="18" charset="0"/>
              </a:rPr>
              <a:t>(</a:t>
            </a:r>
            <a:r>
              <a:rPr lang="en-US" sz="2400" dirty="0">
                <a:solidFill>
                  <a:srgbClr val="0070C0"/>
                </a:solidFill>
                <a:latin typeface="Times New Roman" panose="02020603050405020304" pitchFamily="18" charset="0"/>
                <a:cs typeface="Times New Roman" panose="02020603050405020304" pitchFamily="18" charset="0"/>
              </a:rPr>
              <a:t>Encoding is the </a:t>
            </a:r>
            <a:r>
              <a:rPr lang="en-US" sz="2400" b="1" dirty="0">
                <a:solidFill>
                  <a:srgbClr val="0070C0"/>
                </a:solidFill>
                <a:latin typeface="Times New Roman" panose="02020603050405020304" pitchFamily="18" charset="0"/>
                <a:cs typeface="Times New Roman" panose="02020603050405020304" pitchFamily="18" charset="0"/>
              </a:rPr>
              <a:t>process of using various patterns of voltage or current levels to represent 1s and 0s of the digital signals</a:t>
            </a:r>
            <a:r>
              <a:rPr lang="en-US" sz="2400" dirty="0">
                <a:solidFill>
                  <a:srgbClr val="0070C0"/>
                </a:solidFill>
                <a:latin typeface="Times New Roman" panose="02020603050405020304" pitchFamily="18" charset="0"/>
                <a:cs typeface="Times New Roman" panose="02020603050405020304" pitchFamily="18" charset="0"/>
              </a:rPr>
              <a:t> on the transmission link.</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also done in this layer.</a:t>
            </a:r>
          </a:p>
          <a:p>
            <a:pPr algn="just"/>
            <a:endParaRPr lang="en-US" sz="2400" dirty="0"/>
          </a:p>
        </p:txBody>
      </p:sp>
      <p:sp>
        <p:nvSpPr>
          <p:cNvPr id="4" name="Slide Number Placeholder 3"/>
          <p:cNvSpPr>
            <a:spLocks noGrp="1"/>
          </p:cNvSpPr>
          <p:nvPr>
            <p:ph type="sldNum" sz="quarter" idx="12"/>
          </p:nvPr>
        </p:nvSpPr>
        <p:spPr/>
        <p:txBody>
          <a:bodyPr/>
          <a:lstStyle/>
          <a:p>
            <a:fld id="{B915E50C-353D-4C99-9A13-308491CF0283}" type="slidenum">
              <a:rPr lang="en-US" smtClean="0"/>
              <a:t>7</a:t>
            </a:fld>
            <a:endParaRPr lang="en-US"/>
          </a:p>
        </p:txBody>
      </p:sp>
    </p:spTree>
    <p:extLst>
      <p:ext uri="{BB962C8B-B14F-4D97-AF65-F5344CB8AC3E}">
        <p14:creationId xmlns:p14="http://schemas.microsoft.com/office/powerpoint/2010/main" val="309800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5"/>
            <a:ext cx="10515600" cy="1410580"/>
          </a:xfrm>
        </p:spPr>
        <p:txBody>
          <a:bodyPr>
            <a:normAutofit lnSpcReduction="10000"/>
          </a:bodyPr>
          <a:lstStyle/>
          <a:p>
            <a:pPr marL="0" lvl="0" indent="0" algn="just">
              <a:lnSpc>
                <a:spcPct val="150000"/>
              </a:lnSpc>
              <a:spcBef>
                <a:spcPts val="0"/>
              </a:spcBef>
              <a:buNone/>
            </a:pPr>
            <a:r>
              <a:rPr lang="en-US" sz="2000" b="1" dirty="0" smtClean="0">
                <a:latin typeface="Times New Roman" pitchFamily="18" charset="0"/>
                <a:cs typeface="Times New Roman" pitchFamily="18" charset="0"/>
              </a:rPr>
              <a:t>Line </a:t>
            </a:r>
            <a:r>
              <a:rPr lang="en-US" sz="2000" b="1" dirty="0">
                <a:latin typeface="Times New Roman" pitchFamily="18" charset="0"/>
                <a:cs typeface="Times New Roman" pitchFamily="18" charset="0"/>
              </a:rPr>
              <a:t>Configuration: </a:t>
            </a:r>
            <a:endParaRPr lang="en-US" sz="2000" b="1" dirty="0" smtClean="0">
              <a:latin typeface="Times New Roman" pitchFamily="18" charset="0"/>
              <a:cs typeface="Times New Roman" pitchFamily="18" charset="0"/>
            </a:endParaRPr>
          </a:p>
          <a:p>
            <a:pPr lvl="0" algn="just">
              <a:lnSpc>
                <a:spcPct val="150000"/>
              </a:lnSpc>
              <a:spcBef>
                <a:spcPts val="0"/>
              </a:spcBef>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layer connects devices with the medium: </a:t>
            </a:r>
            <a:r>
              <a:rPr lang="en-US" sz="2000" u="sng" dirty="0">
                <a:latin typeface="Times New Roman" pitchFamily="18" charset="0"/>
                <a:cs typeface="Times New Roman" pitchFamily="18" charset="0"/>
              </a:rPr>
              <a:t>Point to Point</a:t>
            </a:r>
            <a:r>
              <a:rPr lang="en-US" sz="2000" dirty="0">
                <a:latin typeface="Times New Roman" pitchFamily="18" charset="0"/>
                <a:cs typeface="Times New Roman" pitchFamily="18" charset="0"/>
              </a:rPr>
              <a:t> configuration and </a:t>
            </a:r>
            <a:r>
              <a:rPr lang="en-US" sz="2000" u="sng" dirty="0">
                <a:latin typeface="Times New Roman" pitchFamily="18" charset="0"/>
                <a:cs typeface="Times New Roman" pitchFamily="18" charset="0"/>
              </a:rPr>
              <a:t>Multipoint configuration.</a:t>
            </a:r>
          </a:p>
          <a:p>
            <a:endParaRPr lang="en-US" sz="2000" dirty="0"/>
          </a:p>
        </p:txBody>
      </p:sp>
      <p:grpSp>
        <p:nvGrpSpPr>
          <p:cNvPr id="4" name="Group 3"/>
          <p:cNvGrpSpPr/>
          <p:nvPr/>
        </p:nvGrpSpPr>
        <p:grpSpPr>
          <a:xfrm>
            <a:off x="5224677" y="2551457"/>
            <a:ext cx="1390025" cy="922197"/>
            <a:chOff x="3249159" y="962177"/>
            <a:chExt cx="1383272" cy="1160318"/>
          </a:xfrm>
        </p:grpSpPr>
        <p:grpSp>
          <p:nvGrpSpPr>
            <p:cNvPr id="5" name="Group 4"/>
            <p:cNvGrpSpPr/>
            <p:nvPr/>
          </p:nvGrpSpPr>
          <p:grpSpPr>
            <a:xfrm>
              <a:off x="3249159" y="962177"/>
              <a:ext cx="1034142" cy="1160318"/>
              <a:chOff x="2050636" y="1763250"/>
              <a:chExt cx="1034142" cy="1160318"/>
            </a:xfrm>
          </p:grpSpPr>
          <p:sp>
            <p:nvSpPr>
              <p:cNvPr id="8" name="Rounded Rectangle 7"/>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50636" y="1763250"/>
                <a:ext cx="1034142" cy="1160318"/>
                <a:chOff x="2050636" y="1763250"/>
                <a:chExt cx="1034142" cy="1160318"/>
              </a:xfrm>
            </p:grpSpPr>
            <p:grpSp>
              <p:nvGrpSpPr>
                <p:cNvPr id="10" name="Group 9"/>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14" name="Rounded Rectangle 13"/>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5" name="Minus 14"/>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Flowchart: Terminator 15"/>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 name="Rounded Rectangle 10"/>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Flowchart: Terminator 5"/>
            <p:cNvSpPr/>
            <p:nvPr/>
          </p:nvSpPr>
          <p:spPr>
            <a:xfrm rot="5400000">
              <a:off x="4419955" y="1528320"/>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Freeform 6"/>
            <p:cNvSpPr/>
            <p:nvPr/>
          </p:nvSpPr>
          <p:spPr>
            <a:xfrm>
              <a:off x="4283301" y="1355535"/>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3383598" y="3553320"/>
            <a:ext cx="1306704" cy="369332"/>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Mainframe</a:t>
            </a:r>
            <a:endParaRPr lang="en-US" b="1"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2584338" y="3037236"/>
            <a:ext cx="814571" cy="971997"/>
            <a:chOff x="899229" y="2460750"/>
            <a:chExt cx="810614" cy="1222977"/>
          </a:xfrm>
        </p:grpSpPr>
        <p:sp>
          <p:nvSpPr>
            <p:cNvPr id="19" name="Cube 18"/>
            <p:cNvSpPr/>
            <p:nvPr/>
          </p:nvSpPr>
          <p:spPr>
            <a:xfrm>
              <a:off x="899229" y="2460750"/>
              <a:ext cx="367373" cy="1218523"/>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b="1" dirty="0">
                <a:solidFill>
                  <a:schemeClr val="accent2">
                    <a:lumMod val="50000"/>
                  </a:schemeClr>
                </a:solidFill>
              </a:endParaRPr>
            </a:p>
          </p:txBody>
        </p:sp>
        <p:sp>
          <p:nvSpPr>
            <p:cNvPr id="20" name="Cube 19"/>
            <p:cNvSpPr/>
            <p:nvPr/>
          </p:nvSpPr>
          <p:spPr>
            <a:xfrm>
              <a:off x="1135572" y="2460751"/>
              <a:ext cx="574271" cy="1222976"/>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b="1" dirty="0">
                <a:solidFill>
                  <a:schemeClr val="accent2">
                    <a:lumMod val="50000"/>
                  </a:schemeClr>
                </a:solidFill>
              </a:endParaRPr>
            </a:p>
          </p:txBody>
        </p:sp>
        <p:sp>
          <p:nvSpPr>
            <p:cNvPr id="21" name="Rectangle 20"/>
            <p:cNvSpPr/>
            <p:nvPr/>
          </p:nvSpPr>
          <p:spPr>
            <a:xfrm>
              <a:off x="1266602" y="2847703"/>
              <a:ext cx="196438" cy="169817"/>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87824" y="3174274"/>
              <a:ext cx="310049" cy="47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96531" y="3339737"/>
              <a:ext cx="310049" cy="47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05238" y="3492137"/>
              <a:ext cx="310049" cy="47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8418" y="2913016"/>
              <a:ext cx="81381" cy="1045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34062" y="3117668"/>
              <a:ext cx="81381" cy="1045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42769" y="3335383"/>
              <a:ext cx="81381" cy="1045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852297" y="3699323"/>
            <a:ext cx="1336121" cy="922197"/>
            <a:chOff x="5511642" y="3783465"/>
            <a:chExt cx="1329630" cy="1160318"/>
          </a:xfrm>
        </p:grpSpPr>
        <p:grpSp>
          <p:nvGrpSpPr>
            <p:cNvPr id="29" name="Group 28"/>
            <p:cNvGrpSpPr/>
            <p:nvPr/>
          </p:nvGrpSpPr>
          <p:grpSpPr>
            <a:xfrm>
              <a:off x="5511642" y="3783465"/>
              <a:ext cx="1034142" cy="1160318"/>
              <a:chOff x="2050636" y="1763250"/>
              <a:chExt cx="1034142" cy="1160318"/>
            </a:xfrm>
          </p:grpSpPr>
          <p:sp>
            <p:nvSpPr>
              <p:cNvPr id="32" name="Rounded Rectangle 31"/>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2050636" y="1763250"/>
                <a:ext cx="1034142" cy="1160318"/>
                <a:chOff x="2050636" y="1763250"/>
                <a:chExt cx="1034142" cy="1160318"/>
              </a:xfrm>
            </p:grpSpPr>
            <p:grpSp>
              <p:nvGrpSpPr>
                <p:cNvPr id="34" name="Group 33"/>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38" name="Rounded Rectangle 37"/>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39" name="Minus 38"/>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Flowchart: Terminator 39"/>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35" name="Rounded Rectangle 34"/>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Flowchart: Terminator 29"/>
            <p:cNvSpPr/>
            <p:nvPr/>
          </p:nvSpPr>
          <p:spPr>
            <a:xfrm rot="5400000">
              <a:off x="6628796" y="4317342"/>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Freeform 30"/>
            <p:cNvSpPr/>
            <p:nvPr/>
          </p:nvSpPr>
          <p:spPr>
            <a:xfrm>
              <a:off x="6519569" y="4119545"/>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8634200" y="2599356"/>
            <a:ext cx="1306634" cy="922197"/>
            <a:chOff x="7688294" y="1640750"/>
            <a:chExt cx="1300286" cy="1160318"/>
          </a:xfrm>
        </p:grpSpPr>
        <p:grpSp>
          <p:nvGrpSpPr>
            <p:cNvPr id="42" name="Group 41"/>
            <p:cNvGrpSpPr/>
            <p:nvPr/>
          </p:nvGrpSpPr>
          <p:grpSpPr>
            <a:xfrm>
              <a:off x="7688294" y="1640750"/>
              <a:ext cx="1034142" cy="1160318"/>
              <a:chOff x="2050636" y="1763250"/>
              <a:chExt cx="1034142" cy="1160318"/>
            </a:xfrm>
          </p:grpSpPr>
          <p:sp>
            <p:nvSpPr>
              <p:cNvPr id="47" name="Rounded Rectangle 46"/>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2050636" y="1763250"/>
                <a:ext cx="1034142" cy="1160318"/>
                <a:chOff x="2050636" y="1763250"/>
                <a:chExt cx="1034142" cy="1160318"/>
              </a:xfrm>
            </p:grpSpPr>
            <p:grpSp>
              <p:nvGrpSpPr>
                <p:cNvPr id="49" name="Group 48"/>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53" name="Rounded Rectangle 52"/>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54" name="Minus 53"/>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Flowchart: Terminator 54"/>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50" name="Rounded Rectangle 49"/>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Flowchart: Terminator 42"/>
            <p:cNvSpPr/>
            <p:nvPr/>
          </p:nvSpPr>
          <p:spPr>
            <a:xfrm rot="5400000">
              <a:off x="8776104" y="2187762"/>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Freeform 43"/>
            <p:cNvSpPr/>
            <p:nvPr/>
          </p:nvSpPr>
          <p:spPr>
            <a:xfrm>
              <a:off x="8676717" y="2004097"/>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731457" y="2167137"/>
              <a:ext cx="459498" cy="159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sp>
          <p:nvSpPr>
            <p:cNvPr id="46" name="Rectangle 45"/>
            <p:cNvSpPr/>
            <p:nvPr/>
          </p:nvSpPr>
          <p:spPr>
            <a:xfrm>
              <a:off x="7726074" y="2151690"/>
              <a:ext cx="470263" cy="19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grpSp>
      <p:cxnSp>
        <p:nvCxnSpPr>
          <p:cNvPr id="56" name="Straight Connector 55"/>
          <p:cNvCxnSpPr/>
          <p:nvPr/>
        </p:nvCxnSpPr>
        <p:spPr>
          <a:xfrm>
            <a:off x="3394952" y="3417819"/>
            <a:ext cx="6984765" cy="3210"/>
          </a:xfrm>
          <a:prstGeom prst="line">
            <a:avLst/>
          </a:prstGeom>
          <a:ln w="38100"/>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5741976" y="3249693"/>
            <a:ext cx="0" cy="1550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9253761" y="3204863"/>
            <a:ext cx="7" cy="2330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341489" y="3453271"/>
            <a:ext cx="6" cy="258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75562" y="2515424"/>
            <a:ext cx="2781531"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Multi-point Configuration</a:t>
            </a:r>
            <a:endParaRPr lang="en-US" b="1" dirty="0">
              <a:latin typeface="Times New Roman" panose="02020603050405020304" pitchFamily="18" charset="0"/>
              <a:cs typeface="Times New Roman" panose="02020603050405020304" pitchFamily="18" charset="0"/>
            </a:endParaRPr>
          </a:p>
        </p:txBody>
      </p:sp>
      <p:sp>
        <p:nvSpPr>
          <p:cNvPr id="61" name="Rectangle 60"/>
          <p:cNvSpPr/>
          <p:nvPr/>
        </p:nvSpPr>
        <p:spPr>
          <a:xfrm>
            <a:off x="757200" y="1647288"/>
            <a:ext cx="2986716"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Point to point Configuration</a:t>
            </a:r>
            <a:endParaRPr lang="en-US" b="1" dirty="0">
              <a:latin typeface="Times New Roman" panose="02020603050405020304" pitchFamily="18" charset="0"/>
              <a:cs typeface="Times New Roman" panose="02020603050405020304" pitchFamily="18" charset="0"/>
            </a:endParaRPr>
          </a:p>
        </p:txBody>
      </p:sp>
      <p:grpSp>
        <p:nvGrpSpPr>
          <p:cNvPr id="62" name="Group 61"/>
          <p:cNvGrpSpPr/>
          <p:nvPr/>
        </p:nvGrpSpPr>
        <p:grpSpPr>
          <a:xfrm>
            <a:off x="4160750" y="1243368"/>
            <a:ext cx="1383272" cy="1160318"/>
            <a:chOff x="3249159" y="962177"/>
            <a:chExt cx="1383272" cy="1160318"/>
          </a:xfrm>
        </p:grpSpPr>
        <p:grpSp>
          <p:nvGrpSpPr>
            <p:cNvPr id="63" name="Group 62"/>
            <p:cNvGrpSpPr/>
            <p:nvPr/>
          </p:nvGrpSpPr>
          <p:grpSpPr>
            <a:xfrm>
              <a:off x="3249159" y="962177"/>
              <a:ext cx="1034142" cy="1160318"/>
              <a:chOff x="2050636" y="1763250"/>
              <a:chExt cx="1034142" cy="1160318"/>
            </a:xfrm>
          </p:grpSpPr>
          <p:sp>
            <p:nvSpPr>
              <p:cNvPr id="66" name="Rounded Rectangle 65"/>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050636" y="1763250"/>
                <a:ext cx="1034142" cy="1160318"/>
                <a:chOff x="2050636" y="1763250"/>
                <a:chExt cx="1034142" cy="1160318"/>
              </a:xfrm>
            </p:grpSpPr>
            <p:grpSp>
              <p:nvGrpSpPr>
                <p:cNvPr id="68" name="Group 67"/>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72" name="Rounded Rectangle 71"/>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73" name="Minus 72"/>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4" name="Flowchart: Terminator 73"/>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69" name="Rounded Rectangle 68"/>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4" name="Flowchart: Terminator 63"/>
            <p:cNvSpPr/>
            <p:nvPr/>
          </p:nvSpPr>
          <p:spPr>
            <a:xfrm rot="5400000">
              <a:off x="4419955" y="1528320"/>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5" name="Freeform 64"/>
            <p:cNvSpPr/>
            <p:nvPr/>
          </p:nvSpPr>
          <p:spPr>
            <a:xfrm>
              <a:off x="4283301" y="1355535"/>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7570272" y="1252075"/>
            <a:ext cx="1300286" cy="1160318"/>
            <a:chOff x="7688294" y="1640750"/>
            <a:chExt cx="1300286" cy="1160318"/>
          </a:xfrm>
        </p:grpSpPr>
        <p:grpSp>
          <p:nvGrpSpPr>
            <p:cNvPr id="78" name="Group 77"/>
            <p:cNvGrpSpPr/>
            <p:nvPr/>
          </p:nvGrpSpPr>
          <p:grpSpPr>
            <a:xfrm>
              <a:off x="7688294" y="1640750"/>
              <a:ext cx="1034142" cy="1160318"/>
              <a:chOff x="2050636" y="1763250"/>
              <a:chExt cx="1034142" cy="1160318"/>
            </a:xfrm>
          </p:grpSpPr>
          <p:sp>
            <p:nvSpPr>
              <p:cNvPr id="83" name="Rounded Rectangle 82"/>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2050636" y="1763250"/>
                <a:ext cx="1034142" cy="1160318"/>
                <a:chOff x="2050636" y="1763250"/>
                <a:chExt cx="1034142" cy="1160318"/>
              </a:xfrm>
            </p:grpSpPr>
            <p:grpSp>
              <p:nvGrpSpPr>
                <p:cNvPr id="85" name="Group 84"/>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89" name="Rounded Rectangle 88"/>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0" name="Minus 89"/>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1" name="Flowchart: Terminator 90"/>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86" name="Rounded Rectangle 85"/>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9" name="Flowchart: Terminator 78"/>
            <p:cNvSpPr/>
            <p:nvPr/>
          </p:nvSpPr>
          <p:spPr>
            <a:xfrm rot="5400000">
              <a:off x="8776104" y="2187762"/>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0" name="Freeform 79"/>
            <p:cNvSpPr/>
            <p:nvPr/>
          </p:nvSpPr>
          <p:spPr>
            <a:xfrm>
              <a:off x="8676717" y="2004097"/>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731457" y="2167137"/>
              <a:ext cx="459498" cy="159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sp>
          <p:nvSpPr>
            <p:cNvPr id="82" name="Rectangle 81"/>
            <p:cNvSpPr/>
            <p:nvPr/>
          </p:nvSpPr>
          <p:spPr>
            <a:xfrm>
              <a:off x="7726074" y="2151690"/>
              <a:ext cx="470263" cy="19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grpSp>
      <p:cxnSp>
        <p:nvCxnSpPr>
          <p:cNvPr id="92" name="Straight Connector 91"/>
          <p:cNvCxnSpPr>
            <a:endCxn id="87" idx="1"/>
          </p:cNvCxnSpPr>
          <p:nvPr/>
        </p:nvCxnSpPr>
        <p:spPr>
          <a:xfrm>
            <a:off x="5201935" y="1485551"/>
            <a:ext cx="2368337" cy="819"/>
          </a:xfrm>
          <a:prstGeom prst="line">
            <a:avLst/>
          </a:prstGeom>
          <a:ln w="38100"/>
        </p:spPr>
        <p:style>
          <a:lnRef idx="3">
            <a:schemeClr val="dk1"/>
          </a:lnRef>
          <a:fillRef idx="0">
            <a:schemeClr val="dk1"/>
          </a:fillRef>
          <a:effectRef idx="2">
            <a:schemeClr val="dk1"/>
          </a:effectRef>
          <a:fontRef idx="minor">
            <a:schemeClr val="tx1"/>
          </a:fontRef>
        </p:style>
      </p:cxnSp>
      <p:sp>
        <p:nvSpPr>
          <p:cNvPr id="2" name="Slide Number Placeholder 1"/>
          <p:cNvSpPr>
            <a:spLocks noGrp="1"/>
          </p:cNvSpPr>
          <p:nvPr>
            <p:ph type="sldNum" sz="quarter" idx="12"/>
          </p:nvPr>
        </p:nvSpPr>
        <p:spPr/>
        <p:txBody>
          <a:bodyPr/>
          <a:lstStyle/>
          <a:p>
            <a:fld id="{B915E50C-353D-4C99-9A13-308491CF0283}" type="slidenum">
              <a:rPr lang="en-US" smtClean="0"/>
              <a:t>8</a:t>
            </a:fld>
            <a:endParaRPr lang="en-US"/>
          </a:p>
        </p:txBody>
      </p:sp>
      <p:grpSp>
        <p:nvGrpSpPr>
          <p:cNvPr id="200" name="Group 199"/>
          <p:cNvGrpSpPr/>
          <p:nvPr/>
        </p:nvGrpSpPr>
        <p:grpSpPr>
          <a:xfrm flipH="1">
            <a:off x="2691630" y="5767884"/>
            <a:ext cx="516197" cy="299113"/>
            <a:chOff x="1688123" y="2672862"/>
            <a:chExt cx="422031" cy="731520"/>
          </a:xfrm>
          <a:solidFill>
            <a:schemeClr val="accent5">
              <a:lumMod val="60000"/>
              <a:lumOff val="40000"/>
            </a:schemeClr>
          </a:solidFill>
          <a:scene3d>
            <a:camera prst="orthographicFront">
              <a:rot lat="0" lon="0" rev="0"/>
            </a:camera>
            <a:lightRig rig="balanced" dir="t">
              <a:rot lat="0" lon="0" rev="8700000"/>
            </a:lightRig>
          </a:scene3d>
        </p:grpSpPr>
        <p:sp>
          <p:nvSpPr>
            <p:cNvPr id="201" name="Rounded Rectangle 20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2" name="Minus 20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Terminator 20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p:cNvGrpSpPr/>
          <p:nvPr/>
        </p:nvGrpSpPr>
        <p:grpSpPr>
          <a:xfrm flipH="1">
            <a:off x="793240" y="5976401"/>
            <a:ext cx="516197" cy="299113"/>
            <a:chOff x="1688123" y="2672862"/>
            <a:chExt cx="422031" cy="731520"/>
          </a:xfrm>
          <a:solidFill>
            <a:schemeClr val="accent2"/>
          </a:solidFill>
          <a:scene3d>
            <a:camera prst="orthographicFront">
              <a:rot lat="0" lon="0" rev="0"/>
            </a:camera>
            <a:lightRig rig="balanced" dir="t">
              <a:rot lat="0" lon="0" rev="8700000"/>
            </a:lightRig>
          </a:scene3d>
        </p:grpSpPr>
        <p:sp>
          <p:nvSpPr>
            <p:cNvPr id="205" name="Rounded Rectangle 20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Minus 20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lowchart: Terminator 20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p:cNvGrpSpPr/>
          <p:nvPr/>
        </p:nvGrpSpPr>
        <p:grpSpPr>
          <a:xfrm flipH="1">
            <a:off x="2747074" y="4895748"/>
            <a:ext cx="516197" cy="299113"/>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209" name="Rounded Rectangle 208"/>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0" name="Minus 209"/>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lowchart: Terminator 210"/>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p:cNvGrpSpPr/>
          <p:nvPr/>
        </p:nvGrpSpPr>
        <p:grpSpPr>
          <a:xfrm flipH="1">
            <a:off x="772486" y="4893170"/>
            <a:ext cx="516197" cy="299113"/>
            <a:chOff x="1688123" y="2672862"/>
            <a:chExt cx="422031" cy="731520"/>
          </a:xfrm>
          <a:solidFill>
            <a:schemeClr val="tx1"/>
          </a:solidFill>
          <a:scene3d>
            <a:camera prst="orthographicFront">
              <a:rot lat="0" lon="0" rev="0"/>
            </a:camera>
            <a:lightRig rig="balanced" dir="t">
              <a:rot lat="0" lon="0" rev="8700000"/>
            </a:lightRig>
          </a:scene3d>
        </p:grpSpPr>
        <p:sp>
          <p:nvSpPr>
            <p:cNvPr id="213" name="Rounded Rectangle 21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4" name="Minus 21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lowchart: Terminator 21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p:cNvGrpSpPr/>
          <p:nvPr/>
        </p:nvGrpSpPr>
        <p:grpSpPr>
          <a:xfrm flipH="1">
            <a:off x="1754361" y="6529971"/>
            <a:ext cx="485040" cy="293361"/>
            <a:chOff x="1688123" y="2672862"/>
            <a:chExt cx="422031" cy="731520"/>
          </a:xfrm>
          <a:solidFill>
            <a:srgbClr val="00B050"/>
          </a:solidFill>
          <a:scene3d>
            <a:camera prst="orthographicFront">
              <a:rot lat="0" lon="0" rev="0"/>
            </a:camera>
            <a:lightRig rig="balanced" dir="t">
              <a:rot lat="0" lon="0" rev="8700000"/>
            </a:lightRig>
          </a:scene3d>
        </p:grpSpPr>
        <p:sp>
          <p:nvSpPr>
            <p:cNvPr id="217" name="Rounded Rectangle 216"/>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8" name="Minus 217"/>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lowchart: Terminator 218"/>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p:cNvGrpSpPr/>
          <p:nvPr/>
        </p:nvGrpSpPr>
        <p:grpSpPr>
          <a:xfrm flipH="1">
            <a:off x="1737359" y="4258105"/>
            <a:ext cx="516197" cy="299113"/>
            <a:chOff x="1688123" y="2672862"/>
            <a:chExt cx="422031" cy="731520"/>
          </a:xfrm>
          <a:solidFill>
            <a:srgbClr val="FF0000"/>
          </a:solidFill>
          <a:scene3d>
            <a:camera prst="orthographicFront">
              <a:rot lat="0" lon="0" rev="0"/>
            </a:camera>
            <a:lightRig rig="balanced" dir="t">
              <a:rot lat="0" lon="0" rev="8700000"/>
            </a:lightRig>
          </a:scene3d>
        </p:grpSpPr>
        <p:sp>
          <p:nvSpPr>
            <p:cNvPr id="221" name="Rounded Rectangle 22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2" name="Minus 22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lowchart: Terminator 22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4" name="Straight Connector 223"/>
          <p:cNvCxnSpPr>
            <a:stCxn id="213" idx="1"/>
            <a:endCxn id="223" idx="2"/>
          </p:cNvCxnSpPr>
          <p:nvPr/>
        </p:nvCxnSpPr>
        <p:spPr>
          <a:xfrm flipV="1">
            <a:off x="1288683" y="4482440"/>
            <a:ext cx="706774" cy="471128"/>
          </a:xfrm>
          <a:prstGeom prst="line">
            <a:avLst/>
          </a:prstGeom>
          <a:ln w="28575"/>
        </p:spPr>
        <p:style>
          <a:lnRef idx="3">
            <a:schemeClr val="dk1"/>
          </a:lnRef>
          <a:fillRef idx="0">
            <a:schemeClr val="dk1"/>
          </a:fillRef>
          <a:effectRef idx="2">
            <a:schemeClr val="dk1"/>
          </a:effectRef>
          <a:fontRef idx="minor">
            <a:schemeClr val="tx1"/>
          </a:fontRef>
        </p:style>
      </p:cxnSp>
      <p:cxnSp>
        <p:nvCxnSpPr>
          <p:cNvPr id="225" name="Straight Connector 224"/>
          <p:cNvCxnSpPr>
            <a:stCxn id="213" idx="1"/>
            <a:endCxn id="209" idx="3"/>
          </p:cNvCxnSpPr>
          <p:nvPr/>
        </p:nvCxnSpPr>
        <p:spPr>
          <a:xfrm>
            <a:off x="1288683" y="4953568"/>
            <a:ext cx="1458391" cy="2578"/>
          </a:xfrm>
          <a:prstGeom prst="line">
            <a:avLst/>
          </a:prstGeom>
          <a:ln w="28575"/>
        </p:spPr>
        <p:style>
          <a:lnRef idx="3">
            <a:schemeClr val="dk1"/>
          </a:lnRef>
          <a:fillRef idx="0">
            <a:schemeClr val="dk1"/>
          </a:fillRef>
          <a:effectRef idx="2">
            <a:schemeClr val="dk1"/>
          </a:effectRef>
          <a:fontRef idx="minor">
            <a:schemeClr val="tx1"/>
          </a:fontRef>
        </p:style>
      </p:cxnSp>
      <p:cxnSp>
        <p:nvCxnSpPr>
          <p:cNvPr id="226" name="Straight Connector 225"/>
          <p:cNvCxnSpPr>
            <a:stCxn id="213" idx="1"/>
            <a:endCxn id="201" idx="3"/>
          </p:cNvCxnSpPr>
          <p:nvPr/>
        </p:nvCxnSpPr>
        <p:spPr>
          <a:xfrm>
            <a:off x="1288683" y="4953568"/>
            <a:ext cx="1402947" cy="874714"/>
          </a:xfrm>
          <a:prstGeom prst="line">
            <a:avLst/>
          </a:prstGeom>
          <a:ln w="28575"/>
        </p:spPr>
        <p:style>
          <a:lnRef idx="3">
            <a:schemeClr val="dk1"/>
          </a:lnRef>
          <a:fillRef idx="0">
            <a:schemeClr val="dk1"/>
          </a:fillRef>
          <a:effectRef idx="2">
            <a:schemeClr val="dk1"/>
          </a:effectRef>
          <a:fontRef idx="minor">
            <a:schemeClr val="tx1"/>
          </a:fontRef>
        </p:style>
      </p:cxnSp>
      <p:cxnSp>
        <p:nvCxnSpPr>
          <p:cNvPr id="227" name="Straight Connector 226"/>
          <p:cNvCxnSpPr>
            <a:stCxn id="213" idx="1"/>
            <a:endCxn id="217" idx="0"/>
          </p:cNvCxnSpPr>
          <p:nvPr/>
        </p:nvCxnSpPr>
        <p:spPr>
          <a:xfrm>
            <a:off x="1288683" y="4953568"/>
            <a:ext cx="708198" cy="1576403"/>
          </a:xfrm>
          <a:prstGeom prst="line">
            <a:avLst/>
          </a:prstGeom>
          <a:ln w="28575"/>
        </p:spPr>
        <p:style>
          <a:lnRef idx="3">
            <a:schemeClr val="dk1"/>
          </a:lnRef>
          <a:fillRef idx="0">
            <a:schemeClr val="dk1"/>
          </a:fillRef>
          <a:effectRef idx="2">
            <a:schemeClr val="dk1"/>
          </a:effectRef>
          <a:fontRef idx="minor">
            <a:schemeClr val="tx1"/>
          </a:fontRef>
        </p:style>
      </p:cxnSp>
      <p:cxnSp>
        <p:nvCxnSpPr>
          <p:cNvPr id="228" name="Straight Connector 227"/>
          <p:cNvCxnSpPr>
            <a:stCxn id="213" idx="1"/>
            <a:endCxn id="205" idx="1"/>
          </p:cNvCxnSpPr>
          <p:nvPr/>
        </p:nvCxnSpPr>
        <p:spPr>
          <a:xfrm>
            <a:off x="1288683" y="4953568"/>
            <a:ext cx="20754" cy="1083231"/>
          </a:xfrm>
          <a:prstGeom prst="line">
            <a:avLst/>
          </a:prstGeom>
          <a:ln w="28575"/>
        </p:spPr>
        <p:style>
          <a:lnRef idx="3">
            <a:schemeClr val="dk1"/>
          </a:lnRef>
          <a:fillRef idx="0">
            <a:schemeClr val="dk1"/>
          </a:fillRef>
          <a:effectRef idx="2">
            <a:schemeClr val="dk1"/>
          </a:effectRef>
          <a:fontRef idx="minor">
            <a:schemeClr val="tx1"/>
          </a:fontRef>
        </p:style>
      </p:cxnSp>
      <p:cxnSp>
        <p:nvCxnSpPr>
          <p:cNvPr id="229" name="Straight Connector 228"/>
          <p:cNvCxnSpPr>
            <a:stCxn id="209" idx="3"/>
          </p:cNvCxnSpPr>
          <p:nvPr/>
        </p:nvCxnSpPr>
        <p:spPr>
          <a:xfrm>
            <a:off x="2747074" y="4956146"/>
            <a:ext cx="32889" cy="866561"/>
          </a:xfrm>
          <a:prstGeom prst="line">
            <a:avLst/>
          </a:prstGeom>
          <a:ln w="28575"/>
        </p:spPr>
        <p:style>
          <a:lnRef idx="3">
            <a:schemeClr val="dk1"/>
          </a:lnRef>
          <a:fillRef idx="0">
            <a:schemeClr val="dk1"/>
          </a:fillRef>
          <a:effectRef idx="2">
            <a:schemeClr val="dk1"/>
          </a:effectRef>
          <a:fontRef idx="minor">
            <a:schemeClr val="tx1"/>
          </a:fontRef>
        </p:style>
      </p:cxnSp>
      <p:cxnSp>
        <p:nvCxnSpPr>
          <p:cNvPr id="230" name="Straight Connector 229"/>
          <p:cNvCxnSpPr>
            <a:endCxn id="205" idx="1"/>
          </p:cNvCxnSpPr>
          <p:nvPr/>
        </p:nvCxnSpPr>
        <p:spPr>
          <a:xfrm flipH="1">
            <a:off x="1309437" y="4400285"/>
            <a:ext cx="751674" cy="1636514"/>
          </a:xfrm>
          <a:prstGeom prst="line">
            <a:avLst/>
          </a:prstGeom>
          <a:ln w="28575"/>
        </p:spPr>
        <p:style>
          <a:lnRef idx="3">
            <a:schemeClr val="dk1"/>
          </a:lnRef>
          <a:fillRef idx="0">
            <a:schemeClr val="dk1"/>
          </a:fillRef>
          <a:effectRef idx="2">
            <a:schemeClr val="dk1"/>
          </a:effectRef>
          <a:fontRef idx="minor">
            <a:schemeClr val="tx1"/>
          </a:fontRef>
        </p:style>
      </p:cxnSp>
      <p:cxnSp>
        <p:nvCxnSpPr>
          <p:cNvPr id="231" name="Straight Connector 230"/>
          <p:cNvCxnSpPr>
            <a:stCxn id="217" idx="0"/>
          </p:cNvCxnSpPr>
          <p:nvPr/>
        </p:nvCxnSpPr>
        <p:spPr>
          <a:xfrm flipV="1">
            <a:off x="1996881" y="4406932"/>
            <a:ext cx="70681" cy="2123039"/>
          </a:xfrm>
          <a:prstGeom prst="line">
            <a:avLst/>
          </a:prstGeom>
          <a:ln w="28575"/>
        </p:spPr>
        <p:style>
          <a:lnRef idx="3">
            <a:schemeClr val="dk1"/>
          </a:lnRef>
          <a:fillRef idx="0">
            <a:schemeClr val="dk1"/>
          </a:fillRef>
          <a:effectRef idx="2">
            <a:schemeClr val="dk1"/>
          </a:effectRef>
          <a:fontRef idx="minor">
            <a:schemeClr val="tx1"/>
          </a:fontRef>
        </p:style>
      </p:cxnSp>
      <p:cxnSp>
        <p:nvCxnSpPr>
          <p:cNvPr id="232" name="Straight Connector 231"/>
          <p:cNvCxnSpPr>
            <a:stCxn id="201" idx="3"/>
            <a:endCxn id="223" idx="0"/>
          </p:cNvCxnSpPr>
          <p:nvPr/>
        </p:nvCxnSpPr>
        <p:spPr>
          <a:xfrm flipH="1" flipV="1">
            <a:off x="1995457" y="4436422"/>
            <a:ext cx="696173" cy="1391860"/>
          </a:xfrm>
          <a:prstGeom prst="line">
            <a:avLst/>
          </a:prstGeom>
          <a:ln w="28575"/>
        </p:spPr>
        <p:style>
          <a:lnRef idx="3">
            <a:schemeClr val="dk1"/>
          </a:lnRef>
          <a:fillRef idx="0">
            <a:schemeClr val="dk1"/>
          </a:fillRef>
          <a:effectRef idx="2">
            <a:schemeClr val="dk1"/>
          </a:effectRef>
          <a:fontRef idx="minor">
            <a:schemeClr val="tx1"/>
          </a:fontRef>
        </p:style>
      </p:cxnSp>
      <p:cxnSp>
        <p:nvCxnSpPr>
          <p:cNvPr id="233" name="Straight Connector 232"/>
          <p:cNvCxnSpPr>
            <a:stCxn id="209" idx="3"/>
          </p:cNvCxnSpPr>
          <p:nvPr/>
        </p:nvCxnSpPr>
        <p:spPr>
          <a:xfrm flipH="1" flipV="1">
            <a:off x="2074009" y="4415782"/>
            <a:ext cx="673065" cy="540364"/>
          </a:xfrm>
          <a:prstGeom prst="line">
            <a:avLst/>
          </a:prstGeom>
          <a:ln w="28575"/>
        </p:spPr>
        <p:style>
          <a:lnRef idx="3">
            <a:schemeClr val="dk1"/>
          </a:lnRef>
          <a:fillRef idx="0">
            <a:schemeClr val="dk1"/>
          </a:fillRef>
          <a:effectRef idx="2">
            <a:schemeClr val="dk1"/>
          </a:effectRef>
          <a:fontRef idx="minor">
            <a:schemeClr val="tx1"/>
          </a:fontRef>
        </p:style>
      </p:cxnSp>
      <p:cxnSp>
        <p:nvCxnSpPr>
          <p:cNvPr id="234" name="Straight Connector 233"/>
          <p:cNvCxnSpPr>
            <a:stCxn id="209" idx="3"/>
            <a:endCxn id="217" idx="0"/>
          </p:cNvCxnSpPr>
          <p:nvPr/>
        </p:nvCxnSpPr>
        <p:spPr>
          <a:xfrm flipH="1">
            <a:off x="1996881" y="4956146"/>
            <a:ext cx="750193" cy="1573825"/>
          </a:xfrm>
          <a:prstGeom prst="line">
            <a:avLst/>
          </a:prstGeom>
          <a:ln w="28575"/>
        </p:spPr>
        <p:style>
          <a:lnRef idx="3">
            <a:schemeClr val="dk1"/>
          </a:lnRef>
          <a:fillRef idx="0">
            <a:schemeClr val="dk1"/>
          </a:fillRef>
          <a:effectRef idx="2">
            <a:schemeClr val="dk1"/>
          </a:effectRef>
          <a:fontRef idx="minor">
            <a:schemeClr val="tx1"/>
          </a:fontRef>
        </p:style>
      </p:cxnSp>
      <p:cxnSp>
        <p:nvCxnSpPr>
          <p:cNvPr id="235" name="Straight Connector 234"/>
          <p:cNvCxnSpPr>
            <a:stCxn id="209" idx="3"/>
            <a:endCxn id="205" idx="1"/>
          </p:cNvCxnSpPr>
          <p:nvPr/>
        </p:nvCxnSpPr>
        <p:spPr>
          <a:xfrm flipH="1">
            <a:off x="1309437" y="4956146"/>
            <a:ext cx="1437637" cy="1080653"/>
          </a:xfrm>
          <a:prstGeom prst="line">
            <a:avLst/>
          </a:prstGeom>
          <a:ln w="28575"/>
        </p:spPr>
        <p:style>
          <a:lnRef idx="3">
            <a:schemeClr val="dk1"/>
          </a:lnRef>
          <a:fillRef idx="0">
            <a:schemeClr val="dk1"/>
          </a:fillRef>
          <a:effectRef idx="2">
            <a:schemeClr val="dk1"/>
          </a:effectRef>
          <a:fontRef idx="minor">
            <a:schemeClr val="tx1"/>
          </a:fontRef>
        </p:style>
      </p:cxnSp>
      <p:cxnSp>
        <p:nvCxnSpPr>
          <p:cNvPr id="236" name="Straight Connector 235"/>
          <p:cNvCxnSpPr>
            <a:endCxn id="217" idx="0"/>
          </p:cNvCxnSpPr>
          <p:nvPr/>
        </p:nvCxnSpPr>
        <p:spPr>
          <a:xfrm flipH="1">
            <a:off x="1996881" y="5823385"/>
            <a:ext cx="791327" cy="706586"/>
          </a:xfrm>
          <a:prstGeom prst="line">
            <a:avLst/>
          </a:prstGeom>
          <a:ln w="28575"/>
        </p:spPr>
        <p:style>
          <a:lnRef idx="3">
            <a:schemeClr val="dk1"/>
          </a:lnRef>
          <a:fillRef idx="0">
            <a:schemeClr val="dk1"/>
          </a:fillRef>
          <a:effectRef idx="2">
            <a:schemeClr val="dk1"/>
          </a:effectRef>
          <a:fontRef idx="minor">
            <a:schemeClr val="tx1"/>
          </a:fontRef>
        </p:style>
      </p:cxnSp>
      <p:cxnSp>
        <p:nvCxnSpPr>
          <p:cNvPr id="237" name="Straight Connector 236"/>
          <p:cNvCxnSpPr>
            <a:endCxn id="205" idx="1"/>
          </p:cNvCxnSpPr>
          <p:nvPr/>
        </p:nvCxnSpPr>
        <p:spPr>
          <a:xfrm flipH="1">
            <a:off x="1309437" y="5847530"/>
            <a:ext cx="1419122" cy="189269"/>
          </a:xfrm>
          <a:prstGeom prst="line">
            <a:avLst/>
          </a:prstGeom>
          <a:ln w="28575"/>
        </p:spPr>
        <p:style>
          <a:lnRef idx="3">
            <a:schemeClr val="dk1"/>
          </a:lnRef>
          <a:fillRef idx="0">
            <a:schemeClr val="dk1"/>
          </a:fillRef>
          <a:effectRef idx="2">
            <a:schemeClr val="dk1"/>
          </a:effectRef>
          <a:fontRef idx="minor">
            <a:schemeClr val="tx1"/>
          </a:fontRef>
        </p:style>
      </p:cxnSp>
      <p:cxnSp>
        <p:nvCxnSpPr>
          <p:cNvPr id="238" name="Straight Connector 237"/>
          <p:cNvCxnSpPr>
            <a:stCxn id="205" idx="1"/>
            <a:endCxn id="217" idx="0"/>
          </p:cNvCxnSpPr>
          <p:nvPr/>
        </p:nvCxnSpPr>
        <p:spPr>
          <a:xfrm>
            <a:off x="1309437" y="6036799"/>
            <a:ext cx="687444" cy="493172"/>
          </a:xfrm>
          <a:prstGeom prst="line">
            <a:avLst/>
          </a:prstGeom>
          <a:ln w="28575"/>
        </p:spPr>
        <p:style>
          <a:lnRef idx="3">
            <a:schemeClr val="dk1"/>
          </a:lnRef>
          <a:fillRef idx="0">
            <a:schemeClr val="dk1"/>
          </a:fillRef>
          <a:effectRef idx="2">
            <a:schemeClr val="dk1"/>
          </a:effectRef>
          <a:fontRef idx="minor">
            <a:schemeClr val="tx1"/>
          </a:fontRef>
        </p:style>
      </p:cxnSp>
      <p:sp>
        <p:nvSpPr>
          <p:cNvPr id="239" name="Rectangle 238"/>
          <p:cNvSpPr/>
          <p:nvPr/>
        </p:nvSpPr>
        <p:spPr>
          <a:xfrm>
            <a:off x="-262676" y="3812507"/>
            <a:ext cx="2296706" cy="369332"/>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Mesh topology</a:t>
            </a:r>
            <a:endParaRPr lang="en-US" b="1" dirty="0">
              <a:latin typeface="Times New Roman" panose="02020603050405020304" pitchFamily="18" charset="0"/>
              <a:cs typeface="Times New Roman" panose="02020603050405020304" pitchFamily="18" charset="0"/>
            </a:endParaRPr>
          </a:p>
        </p:txBody>
      </p:sp>
      <p:grpSp>
        <p:nvGrpSpPr>
          <p:cNvPr id="240" name="Group 239"/>
          <p:cNvGrpSpPr/>
          <p:nvPr/>
        </p:nvGrpSpPr>
        <p:grpSpPr>
          <a:xfrm flipH="1">
            <a:off x="6750415" y="6050423"/>
            <a:ext cx="516197" cy="299113"/>
            <a:chOff x="1688123" y="2672862"/>
            <a:chExt cx="422031" cy="731520"/>
          </a:xfrm>
          <a:solidFill>
            <a:schemeClr val="accent5">
              <a:lumMod val="60000"/>
              <a:lumOff val="40000"/>
            </a:schemeClr>
          </a:solidFill>
          <a:scene3d>
            <a:camera prst="orthographicFront">
              <a:rot lat="0" lon="0" rev="0"/>
            </a:camera>
            <a:lightRig rig="balanced" dir="t">
              <a:rot lat="0" lon="0" rev="8700000"/>
            </a:lightRig>
          </a:scene3d>
        </p:grpSpPr>
        <p:sp>
          <p:nvSpPr>
            <p:cNvPr id="241" name="Rounded Rectangle 24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2" name="Minus 24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lowchart: Terminator 24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p:cNvGrpSpPr/>
          <p:nvPr/>
        </p:nvGrpSpPr>
        <p:grpSpPr>
          <a:xfrm flipH="1">
            <a:off x="4942883" y="6050423"/>
            <a:ext cx="516197" cy="299113"/>
            <a:chOff x="1688123" y="2672862"/>
            <a:chExt cx="422031" cy="731520"/>
          </a:xfrm>
          <a:solidFill>
            <a:schemeClr val="accent2"/>
          </a:solidFill>
          <a:scene3d>
            <a:camera prst="orthographicFront">
              <a:rot lat="0" lon="0" rev="0"/>
            </a:camera>
            <a:lightRig rig="balanced" dir="t">
              <a:rot lat="0" lon="0" rev="8700000"/>
            </a:lightRig>
          </a:scene3d>
        </p:grpSpPr>
        <p:sp>
          <p:nvSpPr>
            <p:cNvPr id="245" name="Rounded Rectangle 24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6" name="Minus 24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lowchart: Terminator 24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p:cNvGrpSpPr/>
          <p:nvPr/>
        </p:nvGrpSpPr>
        <p:grpSpPr>
          <a:xfrm flipH="1">
            <a:off x="6896717" y="4969770"/>
            <a:ext cx="516197" cy="299113"/>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249" name="Rounded Rectangle 248"/>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0" name="Minus 249"/>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lowchart: Terminator 250"/>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2" name="Group 251"/>
          <p:cNvGrpSpPr/>
          <p:nvPr/>
        </p:nvGrpSpPr>
        <p:grpSpPr>
          <a:xfrm flipH="1">
            <a:off x="4922129" y="4967192"/>
            <a:ext cx="516197" cy="299113"/>
            <a:chOff x="1688123" y="2672862"/>
            <a:chExt cx="422031" cy="731520"/>
          </a:xfrm>
          <a:solidFill>
            <a:schemeClr val="tx1"/>
          </a:solidFill>
          <a:scene3d>
            <a:camera prst="orthographicFront">
              <a:rot lat="0" lon="0" rev="0"/>
            </a:camera>
            <a:lightRig rig="balanced" dir="t">
              <a:rot lat="0" lon="0" rev="8700000"/>
            </a:lightRig>
          </a:scene3d>
        </p:grpSpPr>
        <p:sp>
          <p:nvSpPr>
            <p:cNvPr id="253" name="Rounded Rectangle 25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4" name="Minus 25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lowchart: Terminator 25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p:cNvGrpSpPr/>
          <p:nvPr/>
        </p:nvGrpSpPr>
        <p:grpSpPr>
          <a:xfrm flipH="1">
            <a:off x="5887002" y="4332127"/>
            <a:ext cx="516197" cy="299113"/>
            <a:chOff x="1688123" y="2672862"/>
            <a:chExt cx="422031" cy="731520"/>
          </a:xfrm>
          <a:solidFill>
            <a:srgbClr val="FF0000"/>
          </a:solidFill>
          <a:scene3d>
            <a:camera prst="orthographicFront">
              <a:rot lat="0" lon="0" rev="0"/>
            </a:camera>
            <a:lightRig rig="balanced" dir="t">
              <a:rot lat="0" lon="0" rev="8700000"/>
            </a:lightRig>
          </a:scene3d>
        </p:grpSpPr>
        <p:sp>
          <p:nvSpPr>
            <p:cNvPr id="257" name="Rounded Rectangle 256"/>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8" name="Minus 257"/>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Terminator 258"/>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0" name="Straight Connector 259"/>
          <p:cNvCxnSpPr>
            <a:stCxn id="253" idx="1"/>
            <a:endCxn id="249" idx="3"/>
          </p:cNvCxnSpPr>
          <p:nvPr/>
        </p:nvCxnSpPr>
        <p:spPr>
          <a:xfrm>
            <a:off x="5438326" y="5027590"/>
            <a:ext cx="1458391" cy="2578"/>
          </a:xfrm>
          <a:prstGeom prst="line">
            <a:avLst/>
          </a:prstGeom>
          <a:ln w="28575"/>
        </p:spPr>
        <p:style>
          <a:lnRef idx="3">
            <a:schemeClr val="dk1"/>
          </a:lnRef>
          <a:fillRef idx="0">
            <a:schemeClr val="dk1"/>
          </a:fillRef>
          <a:effectRef idx="2">
            <a:schemeClr val="dk1"/>
          </a:effectRef>
          <a:fontRef idx="minor">
            <a:schemeClr val="tx1"/>
          </a:fontRef>
        </p:style>
      </p:cxnSp>
      <p:cxnSp>
        <p:nvCxnSpPr>
          <p:cNvPr id="261" name="Straight Connector 260"/>
          <p:cNvCxnSpPr>
            <a:stCxn id="253" idx="1"/>
            <a:endCxn id="241" idx="3"/>
          </p:cNvCxnSpPr>
          <p:nvPr/>
        </p:nvCxnSpPr>
        <p:spPr>
          <a:xfrm>
            <a:off x="5438326" y="5027590"/>
            <a:ext cx="1312089" cy="1083231"/>
          </a:xfrm>
          <a:prstGeom prst="line">
            <a:avLst/>
          </a:prstGeom>
          <a:ln w="28575"/>
        </p:spPr>
        <p:style>
          <a:lnRef idx="3">
            <a:schemeClr val="dk1"/>
          </a:lnRef>
          <a:fillRef idx="0">
            <a:schemeClr val="dk1"/>
          </a:fillRef>
          <a:effectRef idx="2">
            <a:schemeClr val="dk1"/>
          </a:effectRef>
          <a:fontRef idx="minor">
            <a:schemeClr val="tx1"/>
          </a:fontRef>
        </p:style>
      </p:cxnSp>
      <p:cxnSp>
        <p:nvCxnSpPr>
          <p:cNvPr id="262" name="Straight Connector 261"/>
          <p:cNvCxnSpPr>
            <a:endCxn id="245" idx="1"/>
          </p:cNvCxnSpPr>
          <p:nvPr/>
        </p:nvCxnSpPr>
        <p:spPr>
          <a:xfrm flipH="1">
            <a:off x="5459080" y="4474307"/>
            <a:ext cx="751674" cy="1636514"/>
          </a:xfrm>
          <a:prstGeom prst="line">
            <a:avLst/>
          </a:prstGeom>
          <a:ln w="28575"/>
        </p:spPr>
        <p:style>
          <a:lnRef idx="3">
            <a:schemeClr val="dk1"/>
          </a:lnRef>
          <a:fillRef idx="0">
            <a:schemeClr val="dk1"/>
          </a:fillRef>
          <a:effectRef idx="2">
            <a:schemeClr val="dk1"/>
          </a:effectRef>
          <a:fontRef idx="minor">
            <a:schemeClr val="tx1"/>
          </a:fontRef>
        </p:style>
      </p:cxnSp>
      <p:cxnSp>
        <p:nvCxnSpPr>
          <p:cNvPr id="263" name="Straight Connector 262"/>
          <p:cNvCxnSpPr>
            <a:stCxn id="241" idx="3"/>
          </p:cNvCxnSpPr>
          <p:nvPr/>
        </p:nvCxnSpPr>
        <p:spPr>
          <a:xfrm flipH="1" flipV="1">
            <a:off x="6237958" y="4472297"/>
            <a:ext cx="512457" cy="1638524"/>
          </a:xfrm>
          <a:prstGeom prst="line">
            <a:avLst/>
          </a:prstGeom>
          <a:ln w="28575"/>
        </p:spPr>
        <p:style>
          <a:lnRef idx="3">
            <a:schemeClr val="dk1"/>
          </a:lnRef>
          <a:fillRef idx="0">
            <a:schemeClr val="dk1"/>
          </a:fillRef>
          <a:effectRef idx="2">
            <a:schemeClr val="dk1"/>
          </a:effectRef>
          <a:fontRef idx="minor">
            <a:schemeClr val="tx1"/>
          </a:fontRef>
        </p:style>
      </p:cxnSp>
      <p:cxnSp>
        <p:nvCxnSpPr>
          <p:cNvPr id="264" name="Straight Connector 263"/>
          <p:cNvCxnSpPr>
            <a:stCxn id="249" idx="3"/>
            <a:endCxn id="245" idx="1"/>
          </p:cNvCxnSpPr>
          <p:nvPr/>
        </p:nvCxnSpPr>
        <p:spPr>
          <a:xfrm flipH="1">
            <a:off x="5459080" y="5030168"/>
            <a:ext cx="1437637" cy="1080653"/>
          </a:xfrm>
          <a:prstGeom prst="line">
            <a:avLst/>
          </a:prstGeom>
          <a:ln w="28575"/>
        </p:spPr>
        <p:style>
          <a:lnRef idx="3">
            <a:schemeClr val="dk1"/>
          </a:lnRef>
          <a:fillRef idx="0">
            <a:schemeClr val="dk1"/>
          </a:fillRef>
          <a:effectRef idx="2">
            <a:schemeClr val="dk1"/>
          </a:effectRef>
          <a:fontRef idx="minor">
            <a:schemeClr val="tx1"/>
          </a:fontRef>
        </p:style>
      </p:cxnSp>
      <p:sp>
        <p:nvSpPr>
          <p:cNvPr id="265" name="Rectangle 264"/>
          <p:cNvSpPr/>
          <p:nvPr/>
        </p:nvSpPr>
        <p:spPr>
          <a:xfrm>
            <a:off x="3266455" y="4266231"/>
            <a:ext cx="2127937" cy="369332"/>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Star topology</a:t>
            </a:r>
            <a:endParaRPr lang="en-US" b="1" dirty="0">
              <a:latin typeface="Times New Roman" panose="02020603050405020304" pitchFamily="18" charset="0"/>
              <a:cs typeface="Times New Roman" panose="02020603050405020304" pitchFamily="18" charset="0"/>
            </a:endParaRPr>
          </a:p>
        </p:txBody>
      </p:sp>
      <p:sp>
        <p:nvSpPr>
          <p:cNvPr id="266" name="Rectangle 265"/>
          <p:cNvSpPr/>
          <p:nvPr/>
        </p:nvSpPr>
        <p:spPr>
          <a:xfrm>
            <a:off x="8036210" y="3659898"/>
            <a:ext cx="2206210" cy="369332"/>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Ring topology</a:t>
            </a:r>
            <a:endParaRPr lang="en-US" b="1" dirty="0">
              <a:latin typeface="Times New Roman" panose="02020603050405020304" pitchFamily="18" charset="0"/>
              <a:cs typeface="Times New Roman" panose="02020603050405020304" pitchFamily="18" charset="0"/>
            </a:endParaRPr>
          </a:p>
        </p:txBody>
      </p:sp>
      <p:sp>
        <p:nvSpPr>
          <p:cNvPr id="267" name="Oval 266"/>
          <p:cNvSpPr/>
          <p:nvPr/>
        </p:nvSpPr>
        <p:spPr>
          <a:xfrm>
            <a:off x="8248230" y="5146040"/>
            <a:ext cx="3128733" cy="1353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p:cNvGrpSpPr/>
          <p:nvPr/>
        </p:nvGrpSpPr>
        <p:grpSpPr>
          <a:xfrm flipH="1">
            <a:off x="8101928" y="5511914"/>
            <a:ext cx="516197" cy="299113"/>
            <a:chOff x="1688123" y="2672862"/>
            <a:chExt cx="422031" cy="731520"/>
          </a:xfrm>
          <a:solidFill>
            <a:schemeClr val="tx1"/>
          </a:solidFill>
          <a:scene3d>
            <a:camera prst="orthographicFront">
              <a:rot lat="0" lon="0" rev="0"/>
            </a:camera>
            <a:lightRig rig="balanced" dir="t">
              <a:rot lat="0" lon="0" rev="8700000"/>
            </a:lightRig>
          </a:scene3d>
        </p:grpSpPr>
        <p:sp>
          <p:nvSpPr>
            <p:cNvPr id="269" name="Rounded Rectangle 268"/>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0" name="Minus 269"/>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lowchart: Terminator 270"/>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flipH="1">
            <a:off x="9475131" y="4952285"/>
            <a:ext cx="516197" cy="299113"/>
            <a:chOff x="1688123" y="2672862"/>
            <a:chExt cx="422031" cy="731520"/>
          </a:xfrm>
          <a:solidFill>
            <a:srgbClr val="FF0000"/>
          </a:solidFill>
          <a:scene3d>
            <a:camera prst="orthographicFront">
              <a:rot lat="0" lon="0" rev="0"/>
            </a:camera>
            <a:lightRig rig="balanced" dir="t">
              <a:rot lat="0" lon="0" rev="8700000"/>
            </a:lightRig>
          </a:scene3d>
        </p:grpSpPr>
        <p:sp>
          <p:nvSpPr>
            <p:cNvPr id="273" name="Rounded Rectangle 27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4" name="Minus 27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Terminator 27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p:cNvGrpSpPr/>
          <p:nvPr/>
        </p:nvGrpSpPr>
        <p:grpSpPr>
          <a:xfrm flipH="1">
            <a:off x="11074951" y="5616929"/>
            <a:ext cx="516197" cy="299113"/>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277" name="Rounded Rectangle 276"/>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8" name="Minus 277"/>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lowchart: Terminator 278"/>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p:cNvGrpSpPr/>
          <p:nvPr/>
        </p:nvGrpSpPr>
        <p:grpSpPr>
          <a:xfrm flipH="1">
            <a:off x="10394953" y="6314690"/>
            <a:ext cx="516197" cy="299113"/>
            <a:chOff x="1688123" y="2672862"/>
            <a:chExt cx="422031" cy="731520"/>
          </a:xfrm>
          <a:solidFill>
            <a:schemeClr val="accent5">
              <a:lumMod val="60000"/>
              <a:lumOff val="40000"/>
            </a:schemeClr>
          </a:solidFill>
          <a:scene3d>
            <a:camera prst="orthographicFront">
              <a:rot lat="0" lon="0" rev="0"/>
            </a:camera>
            <a:lightRig rig="balanced" dir="t">
              <a:rot lat="0" lon="0" rev="8700000"/>
            </a:lightRig>
          </a:scene3d>
        </p:grpSpPr>
        <p:sp>
          <p:nvSpPr>
            <p:cNvPr id="281" name="Rounded Rectangle 28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2" name="Minus 28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lowchart: Terminator 28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p:cNvGrpSpPr/>
          <p:nvPr/>
        </p:nvGrpSpPr>
        <p:grpSpPr>
          <a:xfrm flipH="1">
            <a:off x="8868985" y="6342265"/>
            <a:ext cx="516197" cy="299113"/>
            <a:chOff x="1688123" y="2672862"/>
            <a:chExt cx="422031" cy="731520"/>
          </a:xfrm>
          <a:solidFill>
            <a:schemeClr val="accent2"/>
          </a:solidFill>
          <a:scene3d>
            <a:camera prst="orthographicFront">
              <a:rot lat="0" lon="0" rev="0"/>
            </a:camera>
            <a:lightRig rig="balanced" dir="t">
              <a:rot lat="0" lon="0" rev="8700000"/>
            </a:lightRig>
          </a:scene3d>
        </p:grpSpPr>
        <p:sp>
          <p:nvSpPr>
            <p:cNvPr id="285" name="Rounded Rectangle 28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6" name="Minus 28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Terminator 28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8" name="Straight Connector 287"/>
          <p:cNvCxnSpPr/>
          <p:nvPr/>
        </p:nvCxnSpPr>
        <p:spPr>
          <a:xfrm>
            <a:off x="10639853" y="4449403"/>
            <a:ext cx="1301118"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89" name="Group 288"/>
          <p:cNvGrpSpPr/>
          <p:nvPr/>
        </p:nvGrpSpPr>
        <p:grpSpPr>
          <a:xfrm flipH="1">
            <a:off x="10437943" y="4061130"/>
            <a:ext cx="348447" cy="253964"/>
            <a:chOff x="1688123" y="2672862"/>
            <a:chExt cx="422031" cy="731520"/>
          </a:xfrm>
          <a:solidFill>
            <a:schemeClr val="tx1"/>
          </a:solidFill>
          <a:scene3d>
            <a:camera prst="orthographicFront">
              <a:rot lat="0" lon="0" rev="0"/>
            </a:camera>
            <a:lightRig rig="balanced" dir="t">
              <a:rot lat="0" lon="0" rev="8700000"/>
            </a:lightRig>
          </a:scene3d>
        </p:grpSpPr>
        <p:sp>
          <p:nvSpPr>
            <p:cNvPr id="290" name="Rounded Rectangle 289"/>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1" name="Minus 290"/>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lowchart: Terminator 291"/>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p:cNvGrpSpPr/>
          <p:nvPr/>
        </p:nvGrpSpPr>
        <p:grpSpPr>
          <a:xfrm flipH="1">
            <a:off x="11178398" y="4056241"/>
            <a:ext cx="348447" cy="253964"/>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294" name="Rounded Rectangle 293"/>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5" name="Minus 294"/>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lowchart: Terminator 295"/>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p:cNvGrpSpPr/>
          <p:nvPr/>
        </p:nvGrpSpPr>
        <p:grpSpPr>
          <a:xfrm flipH="1">
            <a:off x="11738583" y="4068673"/>
            <a:ext cx="348447" cy="253964"/>
            <a:chOff x="1688123" y="2672862"/>
            <a:chExt cx="422031" cy="731520"/>
          </a:xfrm>
          <a:solidFill>
            <a:schemeClr val="accent2"/>
          </a:solidFill>
          <a:scene3d>
            <a:camera prst="orthographicFront">
              <a:rot lat="0" lon="0" rev="0"/>
            </a:camera>
            <a:lightRig rig="balanced" dir="t">
              <a:rot lat="0" lon="0" rev="8700000"/>
            </a:lightRig>
          </a:scene3d>
        </p:grpSpPr>
        <p:sp>
          <p:nvSpPr>
            <p:cNvPr id="298" name="Rounded Rectangle 297"/>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9" name="Minus 298"/>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lowchart: Terminator 299"/>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1" name="Straight Connector 300"/>
          <p:cNvCxnSpPr/>
          <p:nvPr/>
        </p:nvCxnSpPr>
        <p:spPr>
          <a:xfrm>
            <a:off x="10667685" y="4251686"/>
            <a:ext cx="1117" cy="181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1331160" y="4274754"/>
            <a:ext cx="1117" cy="181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11901837" y="4267790"/>
            <a:ext cx="1117" cy="181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Rectangle 303"/>
          <p:cNvSpPr/>
          <p:nvPr/>
        </p:nvSpPr>
        <p:spPr>
          <a:xfrm>
            <a:off x="10695514" y="3356903"/>
            <a:ext cx="1391516" cy="646331"/>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Bus topology</a:t>
            </a:r>
            <a:endParaRPr lang="en-US" b="1" dirty="0">
              <a:latin typeface="Times New Roman" panose="02020603050405020304" pitchFamily="18" charset="0"/>
              <a:cs typeface="Times New Roman" panose="02020603050405020304" pitchFamily="18" charset="0"/>
            </a:endParaRPr>
          </a:p>
        </p:txBody>
      </p:sp>
      <p:sp>
        <p:nvSpPr>
          <p:cNvPr id="305" name="Rectangle 304"/>
          <p:cNvSpPr/>
          <p:nvPr/>
        </p:nvSpPr>
        <p:spPr>
          <a:xfrm>
            <a:off x="8155328" y="4533948"/>
            <a:ext cx="1489252" cy="646331"/>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Ring topology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97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212"/>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499"/>
                                          </p:stCondLst>
                                        </p:cTn>
                                        <p:tgtEl>
                                          <p:spTgt spid="204"/>
                                        </p:tgtEl>
                                        <p:attrNameLst>
                                          <p:attrName>style.visibility</p:attrName>
                                        </p:attrNameLst>
                                      </p:cBhvr>
                                      <p:to>
                                        <p:strVal val="visible"/>
                                      </p:to>
                                    </p:set>
                                  </p:childTnLst>
                                </p:cTn>
                              </p:par>
                            </p:childTnLst>
                          </p:cTn>
                        </p:par>
                        <p:par>
                          <p:cTn id="86" fill="hold">
                            <p:stCondLst>
                              <p:cond delay="1000"/>
                            </p:stCondLst>
                            <p:childTnLst>
                              <p:par>
                                <p:cTn id="87" presetID="1" presetClass="entr" presetSubtype="0" fill="hold" nodeType="afterEffect">
                                  <p:stCondLst>
                                    <p:cond delay="0"/>
                                  </p:stCondLst>
                                  <p:childTnLst>
                                    <p:set>
                                      <p:cBhvr>
                                        <p:cTn id="88" dur="1" fill="hold">
                                          <p:stCondLst>
                                            <p:cond delay="499"/>
                                          </p:stCondLst>
                                        </p:cTn>
                                        <p:tgtEl>
                                          <p:spTgt spid="216"/>
                                        </p:tgtEl>
                                        <p:attrNameLst>
                                          <p:attrName>style.visibility</p:attrName>
                                        </p:attrNameLst>
                                      </p:cBhvr>
                                      <p:to>
                                        <p:strVal val="visible"/>
                                      </p:to>
                                    </p:set>
                                  </p:childTnLst>
                                </p:cTn>
                              </p:par>
                            </p:childTnLst>
                          </p:cTn>
                        </p:par>
                        <p:par>
                          <p:cTn id="89" fill="hold">
                            <p:stCondLst>
                              <p:cond delay="1500"/>
                            </p:stCondLst>
                            <p:childTnLst>
                              <p:par>
                                <p:cTn id="90" presetID="1" presetClass="entr" presetSubtype="0" fill="hold" nodeType="afterEffect">
                                  <p:stCondLst>
                                    <p:cond delay="0"/>
                                  </p:stCondLst>
                                  <p:childTnLst>
                                    <p:set>
                                      <p:cBhvr>
                                        <p:cTn id="91" dur="1" fill="hold">
                                          <p:stCondLst>
                                            <p:cond delay="499"/>
                                          </p:stCondLst>
                                        </p:cTn>
                                        <p:tgtEl>
                                          <p:spTgt spid="200"/>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499"/>
                                          </p:stCondLst>
                                        </p:cTn>
                                        <p:tgtEl>
                                          <p:spTgt spid="208"/>
                                        </p:tgtEl>
                                        <p:attrNameLst>
                                          <p:attrName>style.visibility</p:attrName>
                                        </p:attrNameLst>
                                      </p:cBhvr>
                                      <p:to>
                                        <p:strVal val="visible"/>
                                      </p:to>
                                    </p:set>
                                  </p:childTnLst>
                                </p:cTn>
                              </p:par>
                            </p:childTnLst>
                          </p:cTn>
                        </p:par>
                        <p:par>
                          <p:cTn id="95" fill="hold">
                            <p:stCondLst>
                              <p:cond delay="2500"/>
                            </p:stCondLst>
                            <p:childTnLst>
                              <p:par>
                                <p:cTn id="96" presetID="1" presetClass="entr" presetSubtype="0" fill="hold" nodeType="afterEffect">
                                  <p:stCondLst>
                                    <p:cond delay="0"/>
                                  </p:stCondLst>
                                  <p:childTnLst>
                                    <p:set>
                                      <p:cBhvr>
                                        <p:cTn id="97" dur="1" fill="hold">
                                          <p:stCondLst>
                                            <p:cond delay="499"/>
                                          </p:stCondLst>
                                        </p:cTn>
                                        <p:tgtEl>
                                          <p:spTgt spid="22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nodeType="afterEffect">
                                  <p:stCondLst>
                                    <p:cond delay="500"/>
                                  </p:stCondLst>
                                  <p:childTnLst>
                                    <p:set>
                                      <p:cBhvr>
                                        <p:cTn id="104" dur="1" fill="hold">
                                          <p:stCondLst>
                                            <p:cond delay="499"/>
                                          </p:stCondLst>
                                        </p:cTn>
                                        <p:tgtEl>
                                          <p:spTgt spid="225"/>
                                        </p:tgtEl>
                                        <p:attrNameLst>
                                          <p:attrName>style.visibility</p:attrName>
                                        </p:attrNameLst>
                                      </p:cBhvr>
                                      <p:to>
                                        <p:strVal val="visible"/>
                                      </p:to>
                                    </p:set>
                                  </p:childTnLst>
                                </p:cTn>
                              </p:par>
                            </p:childTnLst>
                          </p:cTn>
                        </p:par>
                        <p:par>
                          <p:cTn id="105" fill="hold">
                            <p:stCondLst>
                              <p:cond delay="1000"/>
                            </p:stCondLst>
                            <p:childTnLst>
                              <p:par>
                                <p:cTn id="106" presetID="1" presetClass="entr" presetSubtype="0" fill="hold" nodeType="afterEffect">
                                  <p:stCondLst>
                                    <p:cond delay="500"/>
                                  </p:stCondLst>
                                  <p:childTnLst>
                                    <p:set>
                                      <p:cBhvr>
                                        <p:cTn id="107" dur="1" fill="hold">
                                          <p:stCondLst>
                                            <p:cond delay="499"/>
                                          </p:stCondLst>
                                        </p:cTn>
                                        <p:tgtEl>
                                          <p:spTgt spid="226"/>
                                        </p:tgtEl>
                                        <p:attrNameLst>
                                          <p:attrName>style.visibility</p:attrName>
                                        </p:attrNameLst>
                                      </p:cBhvr>
                                      <p:to>
                                        <p:strVal val="visible"/>
                                      </p:to>
                                    </p:set>
                                  </p:childTnLst>
                                </p:cTn>
                              </p:par>
                            </p:childTnLst>
                          </p:cTn>
                        </p:par>
                        <p:par>
                          <p:cTn id="108" fill="hold">
                            <p:stCondLst>
                              <p:cond delay="2000"/>
                            </p:stCondLst>
                            <p:childTnLst>
                              <p:par>
                                <p:cTn id="109" presetID="1" presetClass="entr" presetSubtype="0" fill="hold" nodeType="afterEffect">
                                  <p:stCondLst>
                                    <p:cond delay="500"/>
                                  </p:stCondLst>
                                  <p:childTnLst>
                                    <p:set>
                                      <p:cBhvr>
                                        <p:cTn id="110" dur="1" fill="hold">
                                          <p:stCondLst>
                                            <p:cond delay="499"/>
                                          </p:stCondLst>
                                        </p:cTn>
                                        <p:tgtEl>
                                          <p:spTgt spid="227"/>
                                        </p:tgtEl>
                                        <p:attrNameLst>
                                          <p:attrName>style.visibility</p:attrName>
                                        </p:attrNameLst>
                                      </p:cBhvr>
                                      <p:to>
                                        <p:strVal val="visible"/>
                                      </p:to>
                                    </p:set>
                                  </p:childTnLst>
                                </p:cTn>
                              </p:par>
                            </p:childTnLst>
                          </p:cTn>
                        </p:par>
                        <p:par>
                          <p:cTn id="111" fill="hold">
                            <p:stCondLst>
                              <p:cond delay="3000"/>
                            </p:stCondLst>
                            <p:childTnLst>
                              <p:par>
                                <p:cTn id="112" presetID="1" presetClass="entr" presetSubtype="0" fill="hold" nodeType="afterEffect">
                                  <p:stCondLst>
                                    <p:cond delay="500"/>
                                  </p:stCondLst>
                                  <p:childTnLst>
                                    <p:set>
                                      <p:cBhvr>
                                        <p:cTn id="113" dur="1" fill="hold">
                                          <p:stCondLst>
                                            <p:cond delay="499"/>
                                          </p:stCondLst>
                                        </p:cTn>
                                        <p:tgtEl>
                                          <p:spTgt spid="22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33"/>
                                        </p:tgtEl>
                                        <p:attrNameLst>
                                          <p:attrName>style.visibility</p:attrName>
                                        </p:attrNameLst>
                                      </p:cBhvr>
                                      <p:to>
                                        <p:strVal val="visible"/>
                                      </p:to>
                                    </p:set>
                                  </p:childTnLst>
                                </p:cTn>
                              </p:par>
                            </p:childTnLst>
                          </p:cTn>
                        </p:par>
                        <p:par>
                          <p:cTn id="118" fill="hold">
                            <p:stCondLst>
                              <p:cond delay="0"/>
                            </p:stCondLst>
                            <p:childTnLst>
                              <p:par>
                                <p:cTn id="119" presetID="1" presetClass="entr" presetSubtype="0" fill="hold" nodeType="afterEffect">
                                  <p:stCondLst>
                                    <p:cond delay="500"/>
                                  </p:stCondLst>
                                  <p:childTnLst>
                                    <p:set>
                                      <p:cBhvr>
                                        <p:cTn id="120" dur="1" fill="hold">
                                          <p:stCondLst>
                                            <p:cond delay="499"/>
                                          </p:stCondLst>
                                        </p:cTn>
                                        <p:tgtEl>
                                          <p:spTgt spid="232"/>
                                        </p:tgtEl>
                                        <p:attrNameLst>
                                          <p:attrName>style.visibility</p:attrName>
                                        </p:attrNameLst>
                                      </p:cBhvr>
                                      <p:to>
                                        <p:strVal val="visible"/>
                                      </p:to>
                                    </p:set>
                                  </p:childTnLst>
                                </p:cTn>
                              </p:par>
                            </p:childTnLst>
                          </p:cTn>
                        </p:par>
                        <p:par>
                          <p:cTn id="121" fill="hold">
                            <p:stCondLst>
                              <p:cond delay="1000"/>
                            </p:stCondLst>
                            <p:childTnLst>
                              <p:par>
                                <p:cTn id="122" presetID="1" presetClass="entr" presetSubtype="0" fill="hold" nodeType="afterEffect">
                                  <p:stCondLst>
                                    <p:cond delay="500"/>
                                  </p:stCondLst>
                                  <p:childTnLst>
                                    <p:set>
                                      <p:cBhvr>
                                        <p:cTn id="123" dur="1" fill="hold">
                                          <p:stCondLst>
                                            <p:cond delay="499"/>
                                          </p:stCondLst>
                                        </p:cTn>
                                        <p:tgtEl>
                                          <p:spTgt spid="231"/>
                                        </p:tgtEl>
                                        <p:attrNameLst>
                                          <p:attrName>style.visibility</p:attrName>
                                        </p:attrNameLst>
                                      </p:cBhvr>
                                      <p:to>
                                        <p:strVal val="visible"/>
                                      </p:to>
                                    </p:set>
                                  </p:childTnLst>
                                </p:cTn>
                              </p:par>
                            </p:childTnLst>
                          </p:cTn>
                        </p:par>
                        <p:par>
                          <p:cTn id="124" fill="hold">
                            <p:stCondLst>
                              <p:cond delay="2000"/>
                            </p:stCondLst>
                            <p:childTnLst>
                              <p:par>
                                <p:cTn id="125" presetID="1" presetClass="entr" presetSubtype="0" fill="hold" nodeType="afterEffect">
                                  <p:stCondLst>
                                    <p:cond delay="500"/>
                                  </p:stCondLst>
                                  <p:childTnLst>
                                    <p:set>
                                      <p:cBhvr>
                                        <p:cTn id="126" dur="1" fill="hold">
                                          <p:stCondLst>
                                            <p:cond delay="499"/>
                                          </p:stCondLst>
                                        </p:cTn>
                                        <p:tgtEl>
                                          <p:spTgt spid="2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29"/>
                                        </p:tgtEl>
                                        <p:attrNameLst>
                                          <p:attrName>style.visibility</p:attrName>
                                        </p:attrNameLst>
                                      </p:cBhvr>
                                      <p:to>
                                        <p:strVal val="visible"/>
                                      </p:to>
                                    </p:set>
                                  </p:childTnLst>
                                </p:cTn>
                              </p:par>
                            </p:childTnLst>
                          </p:cTn>
                        </p:par>
                        <p:par>
                          <p:cTn id="131" fill="hold">
                            <p:stCondLst>
                              <p:cond delay="0"/>
                            </p:stCondLst>
                            <p:childTnLst>
                              <p:par>
                                <p:cTn id="132" presetID="1" presetClass="entr" presetSubtype="0" fill="hold" nodeType="afterEffect">
                                  <p:stCondLst>
                                    <p:cond delay="500"/>
                                  </p:stCondLst>
                                  <p:childTnLst>
                                    <p:set>
                                      <p:cBhvr>
                                        <p:cTn id="133" dur="1" fill="hold">
                                          <p:stCondLst>
                                            <p:cond delay="499"/>
                                          </p:stCondLst>
                                        </p:cTn>
                                        <p:tgtEl>
                                          <p:spTgt spid="234"/>
                                        </p:tgtEl>
                                        <p:attrNameLst>
                                          <p:attrName>style.visibility</p:attrName>
                                        </p:attrNameLst>
                                      </p:cBhvr>
                                      <p:to>
                                        <p:strVal val="visible"/>
                                      </p:to>
                                    </p:set>
                                  </p:childTnLst>
                                </p:cTn>
                              </p:par>
                            </p:childTnLst>
                          </p:cTn>
                        </p:par>
                        <p:par>
                          <p:cTn id="134" fill="hold">
                            <p:stCondLst>
                              <p:cond delay="1000"/>
                            </p:stCondLst>
                            <p:childTnLst>
                              <p:par>
                                <p:cTn id="135" presetID="1" presetClass="entr" presetSubtype="0" fill="hold" nodeType="afterEffect">
                                  <p:stCondLst>
                                    <p:cond delay="500"/>
                                  </p:stCondLst>
                                  <p:childTnLst>
                                    <p:set>
                                      <p:cBhvr>
                                        <p:cTn id="136" dur="1" fill="hold">
                                          <p:stCondLst>
                                            <p:cond delay="499"/>
                                          </p:stCondLst>
                                        </p:cTn>
                                        <p:tgtEl>
                                          <p:spTgt spid="23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36"/>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nodeType="afterEffect">
                                  <p:stCondLst>
                                    <p:cond delay="500"/>
                                  </p:stCondLst>
                                  <p:childTnLst>
                                    <p:set>
                                      <p:cBhvr>
                                        <p:cTn id="143" dur="1" fill="hold">
                                          <p:stCondLst>
                                            <p:cond delay="499"/>
                                          </p:stCondLst>
                                        </p:cTn>
                                        <p:tgtEl>
                                          <p:spTgt spid="23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2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499"/>
                                          </p:stCondLst>
                                        </p:cTn>
                                        <p:tgtEl>
                                          <p:spTgt spid="252"/>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nodeType="afterEffect">
                                  <p:stCondLst>
                                    <p:cond delay="0"/>
                                  </p:stCondLst>
                                  <p:childTnLst>
                                    <p:set>
                                      <p:cBhvr>
                                        <p:cTn id="154" dur="1" fill="hold">
                                          <p:stCondLst>
                                            <p:cond delay="499"/>
                                          </p:stCondLst>
                                        </p:cTn>
                                        <p:tgtEl>
                                          <p:spTgt spid="244"/>
                                        </p:tgtEl>
                                        <p:attrNameLst>
                                          <p:attrName>style.visibility</p:attrName>
                                        </p:attrNameLst>
                                      </p:cBhvr>
                                      <p:to>
                                        <p:strVal val="visible"/>
                                      </p:to>
                                    </p:set>
                                  </p:childTnLst>
                                </p:cTn>
                              </p:par>
                            </p:childTnLst>
                          </p:cTn>
                        </p:par>
                        <p:par>
                          <p:cTn id="155" fill="hold">
                            <p:stCondLst>
                              <p:cond delay="1000"/>
                            </p:stCondLst>
                            <p:childTnLst>
                              <p:par>
                                <p:cTn id="156" presetID="1" presetClass="entr" presetSubtype="0" fill="hold" nodeType="afterEffect">
                                  <p:stCondLst>
                                    <p:cond delay="0"/>
                                  </p:stCondLst>
                                  <p:childTnLst>
                                    <p:set>
                                      <p:cBhvr>
                                        <p:cTn id="157" dur="1" fill="hold">
                                          <p:stCondLst>
                                            <p:cond delay="499"/>
                                          </p:stCondLst>
                                        </p:cTn>
                                        <p:tgtEl>
                                          <p:spTgt spid="240"/>
                                        </p:tgtEl>
                                        <p:attrNameLst>
                                          <p:attrName>style.visibility</p:attrName>
                                        </p:attrNameLst>
                                      </p:cBhvr>
                                      <p:to>
                                        <p:strVal val="visible"/>
                                      </p:to>
                                    </p:set>
                                  </p:childTnLst>
                                </p:cTn>
                              </p:par>
                            </p:childTnLst>
                          </p:cTn>
                        </p:par>
                        <p:par>
                          <p:cTn id="158" fill="hold">
                            <p:stCondLst>
                              <p:cond delay="1500"/>
                            </p:stCondLst>
                            <p:childTnLst>
                              <p:par>
                                <p:cTn id="159" presetID="1" presetClass="entr" presetSubtype="0" fill="hold" nodeType="afterEffect">
                                  <p:stCondLst>
                                    <p:cond delay="0"/>
                                  </p:stCondLst>
                                  <p:childTnLst>
                                    <p:set>
                                      <p:cBhvr>
                                        <p:cTn id="160" dur="1" fill="hold">
                                          <p:stCondLst>
                                            <p:cond delay="499"/>
                                          </p:stCondLst>
                                        </p:cTn>
                                        <p:tgtEl>
                                          <p:spTgt spid="248"/>
                                        </p:tgtEl>
                                        <p:attrNameLst>
                                          <p:attrName>style.visibility</p:attrName>
                                        </p:attrNameLst>
                                      </p:cBhvr>
                                      <p:to>
                                        <p:strVal val="visible"/>
                                      </p:to>
                                    </p:set>
                                  </p:childTnLst>
                                </p:cTn>
                              </p:par>
                            </p:childTnLst>
                          </p:cTn>
                        </p:par>
                        <p:par>
                          <p:cTn id="161" fill="hold">
                            <p:stCondLst>
                              <p:cond delay="2000"/>
                            </p:stCondLst>
                            <p:childTnLst>
                              <p:par>
                                <p:cTn id="162" presetID="1" presetClass="entr" presetSubtype="0" fill="hold" nodeType="afterEffect">
                                  <p:stCondLst>
                                    <p:cond delay="0"/>
                                  </p:stCondLst>
                                  <p:childTnLst>
                                    <p:set>
                                      <p:cBhvr>
                                        <p:cTn id="163" dur="1" fill="hold">
                                          <p:stCondLst>
                                            <p:cond delay="499"/>
                                          </p:stCondLst>
                                        </p:cTn>
                                        <p:tgtEl>
                                          <p:spTgt spid="256"/>
                                        </p:tgtEl>
                                        <p:attrNameLst>
                                          <p:attrName>style.visibility</p:attrName>
                                        </p:attrNameLst>
                                      </p:cBhvr>
                                      <p:to>
                                        <p:strVal val="visible"/>
                                      </p:to>
                                    </p:set>
                                  </p:childTnLst>
                                </p:cTn>
                              </p:par>
                            </p:childTnLst>
                          </p:cTn>
                        </p:par>
                        <p:par>
                          <p:cTn id="164" fill="hold">
                            <p:stCondLst>
                              <p:cond delay="2500"/>
                            </p:stCondLst>
                            <p:childTnLst>
                              <p:par>
                                <p:cTn id="165" presetID="1" presetClass="entr" presetSubtype="0" fill="hold" nodeType="afterEffect">
                                  <p:stCondLst>
                                    <p:cond delay="0"/>
                                  </p:stCondLst>
                                  <p:childTnLst>
                                    <p:set>
                                      <p:cBhvr>
                                        <p:cTn id="166" dur="1" fill="hold">
                                          <p:stCondLst>
                                            <p:cond delay="499"/>
                                          </p:stCondLst>
                                        </p:cTn>
                                        <p:tgtEl>
                                          <p:spTgt spid="262"/>
                                        </p:tgtEl>
                                        <p:attrNameLst>
                                          <p:attrName>style.visibility</p:attrName>
                                        </p:attrNameLst>
                                      </p:cBhvr>
                                      <p:to>
                                        <p:strVal val="visible"/>
                                      </p:to>
                                    </p:set>
                                  </p:childTnLst>
                                </p:cTn>
                              </p:par>
                            </p:childTnLst>
                          </p:cTn>
                        </p:par>
                        <p:par>
                          <p:cTn id="167" fill="hold">
                            <p:stCondLst>
                              <p:cond delay="3000"/>
                            </p:stCondLst>
                            <p:childTnLst>
                              <p:par>
                                <p:cTn id="168" presetID="1" presetClass="entr" presetSubtype="0" fill="hold" nodeType="afterEffect">
                                  <p:stCondLst>
                                    <p:cond delay="500"/>
                                  </p:stCondLst>
                                  <p:childTnLst>
                                    <p:set>
                                      <p:cBhvr>
                                        <p:cTn id="169" dur="1" fill="hold">
                                          <p:stCondLst>
                                            <p:cond delay="499"/>
                                          </p:stCondLst>
                                        </p:cTn>
                                        <p:tgtEl>
                                          <p:spTgt spid="263"/>
                                        </p:tgtEl>
                                        <p:attrNameLst>
                                          <p:attrName>style.visibility</p:attrName>
                                        </p:attrNameLst>
                                      </p:cBhvr>
                                      <p:to>
                                        <p:strVal val="visible"/>
                                      </p:to>
                                    </p:set>
                                  </p:childTnLst>
                                </p:cTn>
                              </p:par>
                            </p:childTnLst>
                          </p:cTn>
                        </p:par>
                        <p:par>
                          <p:cTn id="170" fill="hold">
                            <p:stCondLst>
                              <p:cond delay="4000"/>
                            </p:stCondLst>
                            <p:childTnLst>
                              <p:par>
                                <p:cTn id="171" presetID="1" presetClass="entr" presetSubtype="0" fill="hold" nodeType="afterEffect">
                                  <p:stCondLst>
                                    <p:cond delay="500"/>
                                  </p:stCondLst>
                                  <p:childTnLst>
                                    <p:set>
                                      <p:cBhvr>
                                        <p:cTn id="172" dur="1" fill="hold">
                                          <p:stCondLst>
                                            <p:cond delay="499"/>
                                          </p:stCondLst>
                                        </p:cTn>
                                        <p:tgtEl>
                                          <p:spTgt spid="260"/>
                                        </p:tgtEl>
                                        <p:attrNameLst>
                                          <p:attrName>style.visibility</p:attrName>
                                        </p:attrNameLst>
                                      </p:cBhvr>
                                      <p:to>
                                        <p:strVal val="visible"/>
                                      </p:to>
                                    </p:set>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499"/>
                                          </p:stCondLst>
                                        </p:cTn>
                                        <p:tgtEl>
                                          <p:spTgt spid="264"/>
                                        </p:tgtEl>
                                        <p:attrNameLst>
                                          <p:attrName>style.visibility</p:attrName>
                                        </p:attrNameLst>
                                      </p:cBhvr>
                                      <p:to>
                                        <p:strVal val="visible"/>
                                      </p:to>
                                    </p:set>
                                  </p:childTnLst>
                                </p:cTn>
                              </p:par>
                            </p:childTnLst>
                          </p:cTn>
                        </p:par>
                        <p:par>
                          <p:cTn id="176" fill="hold">
                            <p:stCondLst>
                              <p:cond delay="5500"/>
                            </p:stCondLst>
                            <p:childTnLst>
                              <p:par>
                                <p:cTn id="177" presetID="1" presetClass="entr" presetSubtype="0" fill="hold" nodeType="afterEffect">
                                  <p:stCondLst>
                                    <p:cond delay="500"/>
                                  </p:stCondLst>
                                  <p:childTnLst>
                                    <p:set>
                                      <p:cBhvr>
                                        <p:cTn id="178" dur="1" fill="hold">
                                          <p:stCondLst>
                                            <p:cond delay="499"/>
                                          </p:stCondLst>
                                        </p:cTn>
                                        <p:tgtEl>
                                          <p:spTgt spid="2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499"/>
                                          </p:stCondLst>
                                        </p:cTn>
                                        <p:tgtEl>
                                          <p:spTgt spid="268"/>
                                        </p:tgtEl>
                                        <p:attrNameLst>
                                          <p:attrName>style.visibility</p:attrName>
                                        </p:attrNameLst>
                                      </p:cBhvr>
                                      <p:to>
                                        <p:strVal val="visible"/>
                                      </p:to>
                                    </p:set>
                                  </p:childTnLst>
                                </p:cTn>
                              </p:par>
                            </p:childTnLst>
                          </p:cTn>
                        </p:par>
                        <p:par>
                          <p:cTn id="183" fill="hold">
                            <p:stCondLst>
                              <p:cond delay="500"/>
                            </p:stCondLst>
                            <p:childTnLst>
                              <p:par>
                                <p:cTn id="184" presetID="1" presetClass="entr" presetSubtype="0" fill="hold" nodeType="afterEffect">
                                  <p:stCondLst>
                                    <p:cond delay="0"/>
                                  </p:stCondLst>
                                  <p:childTnLst>
                                    <p:set>
                                      <p:cBhvr>
                                        <p:cTn id="185" dur="1" fill="hold">
                                          <p:stCondLst>
                                            <p:cond delay="499"/>
                                          </p:stCondLst>
                                        </p:cTn>
                                        <p:tgtEl>
                                          <p:spTgt spid="272"/>
                                        </p:tgtEl>
                                        <p:attrNameLst>
                                          <p:attrName>style.visibility</p:attrName>
                                        </p:attrNameLst>
                                      </p:cBhvr>
                                      <p:to>
                                        <p:strVal val="visible"/>
                                      </p:to>
                                    </p:set>
                                  </p:childTnLst>
                                </p:cTn>
                              </p:par>
                            </p:childTnLst>
                          </p:cTn>
                        </p:par>
                        <p:par>
                          <p:cTn id="186" fill="hold">
                            <p:stCondLst>
                              <p:cond delay="1000"/>
                            </p:stCondLst>
                            <p:childTnLst>
                              <p:par>
                                <p:cTn id="187" presetID="1" presetClass="entr" presetSubtype="0" fill="hold" nodeType="afterEffect">
                                  <p:stCondLst>
                                    <p:cond delay="0"/>
                                  </p:stCondLst>
                                  <p:childTnLst>
                                    <p:set>
                                      <p:cBhvr>
                                        <p:cTn id="188" dur="1" fill="hold">
                                          <p:stCondLst>
                                            <p:cond delay="499"/>
                                          </p:stCondLst>
                                        </p:cTn>
                                        <p:tgtEl>
                                          <p:spTgt spid="276"/>
                                        </p:tgtEl>
                                        <p:attrNameLst>
                                          <p:attrName>style.visibility</p:attrName>
                                        </p:attrNameLst>
                                      </p:cBhvr>
                                      <p:to>
                                        <p:strVal val="visible"/>
                                      </p:to>
                                    </p:set>
                                  </p:childTnLst>
                                </p:cTn>
                              </p:par>
                            </p:childTnLst>
                          </p:cTn>
                        </p:par>
                        <p:par>
                          <p:cTn id="189" fill="hold">
                            <p:stCondLst>
                              <p:cond delay="1500"/>
                            </p:stCondLst>
                            <p:childTnLst>
                              <p:par>
                                <p:cTn id="190" presetID="1" presetClass="entr" presetSubtype="0" fill="hold" nodeType="afterEffect">
                                  <p:stCondLst>
                                    <p:cond delay="0"/>
                                  </p:stCondLst>
                                  <p:childTnLst>
                                    <p:set>
                                      <p:cBhvr>
                                        <p:cTn id="191" dur="1" fill="hold">
                                          <p:stCondLst>
                                            <p:cond delay="499"/>
                                          </p:stCondLst>
                                        </p:cTn>
                                        <p:tgtEl>
                                          <p:spTgt spid="280"/>
                                        </p:tgtEl>
                                        <p:attrNameLst>
                                          <p:attrName>style.visibility</p:attrName>
                                        </p:attrNameLst>
                                      </p:cBhvr>
                                      <p:to>
                                        <p:strVal val="visible"/>
                                      </p:to>
                                    </p:set>
                                  </p:childTnLst>
                                </p:cTn>
                              </p:par>
                            </p:childTnLst>
                          </p:cTn>
                        </p:par>
                        <p:par>
                          <p:cTn id="192" fill="hold">
                            <p:stCondLst>
                              <p:cond delay="2000"/>
                            </p:stCondLst>
                            <p:childTnLst>
                              <p:par>
                                <p:cTn id="193" presetID="1" presetClass="entr" presetSubtype="0" fill="hold" nodeType="afterEffect">
                                  <p:stCondLst>
                                    <p:cond delay="0"/>
                                  </p:stCondLst>
                                  <p:childTnLst>
                                    <p:set>
                                      <p:cBhvr>
                                        <p:cTn id="194" dur="1" fill="hold">
                                          <p:stCondLst>
                                            <p:cond delay="499"/>
                                          </p:stCondLst>
                                        </p:cTn>
                                        <p:tgtEl>
                                          <p:spTgt spid="284"/>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26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88"/>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499"/>
                                          </p:stCondLst>
                                        </p:cTn>
                                        <p:tgtEl>
                                          <p:spTgt spid="289"/>
                                        </p:tgtEl>
                                        <p:attrNameLst>
                                          <p:attrName>style.visibility</p:attrName>
                                        </p:attrNameLst>
                                      </p:cBhvr>
                                      <p:to>
                                        <p:strVal val="visible"/>
                                      </p:to>
                                    </p:set>
                                  </p:childTnLst>
                                </p:cTn>
                              </p:par>
                            </p:childTnLst>
                          </p:cTn>
                        </p:par>
                        <p:par>
                          <p:cTn id="207" fill="hold">
                            <p:stCondLst>
                              <p:cond delay="500"/>
                            </p:stCondLst>
                            <p:childTnLst>
                              <p:par>
                                <p:cTn id="208" presetID="1" presetClass="entr" presetSubtype="0" fill="hold" nodeType="afterEffect">
                                  <p:stCondLst>
                                    <p:cond delay="0"/>
                                  </p:stCondLst>
                                  <p:childTnLst>
                                    <p:set>
                                      <p:cBhvr>
                                        <p:cTn id="209" dur="1" fill="hold">
                                          <p:stCondLst>
                                            <p:cond delay="499"/>
                                          </p:stCondLst>
                                        </p:cTn>
                                        <p:tgtEl>
                                          <p:spTgt spid="293"/>
                                        </p:tgtEl>
                                        <p:attrNameLst>
                                          <p:attrName>style.visibility</p:attrName>
                                        </p:attrNameLst>
                                      </p:cBhvr>
                                      <p:to>
                                        <p:strVal val="visible"/>
                                      </p:to>
                                    </p:set>
                                  </p:childTnLst>
                                </p:cTn>
                              </p:par>
                            </p:childTnLst>
                          </p:cTn>
                        </p:par>
                        <p:par>
                          <p:cTn id="210" fill="hold">
                            <p:stCondLst>
                              <p:cond delay="1000"/>
                            </p:stCondLst>
                            <p:childTnLst>
                              <p:par>
                                <p:cTn id="211" presetID="1" presetClass="entr" presetSubtype="0" fill="hold" nodeType="afterEffect">
                                  <p:stCondLst>
                                    <p:cond delay="0"/>
                                  </p:stCondLst>
                                  <p:childTnLst>
                                    <p:set>
                                      <p:cBhvr>
                                        <p:cTn id="212" dur="1" fill="hold">
                                          <p:stCondLst>
                                            <p:cond delay="499"/>
                                          </p:stCondLst>
                                        </p:cTn>
                                        <p:tgtEl>
                                          <p:spTgt spid="297"/>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301"/>
                                        </p:tgtEl>
                                        <p:attrNameLst>
                                          <p:attrName>style.visibility</p:attrName>
                                        </p:attrNameLst>
                                      </p:cBhvr>
                                      <p:to>
                                        <p:strVal val="visible"/>
                                      </p:to>
                                    </p:set>
                                  </p:childTnLst>
                                </p:cTn>
                              </p:par>
                              <p:par>
                                <p:cTn id="217" presetID="1" presetClass="entr" presetSubtype="0" fill="hold" nodeType="withEffect">
                                  <p:stCondLst>
                                    <p:cond delay="500"/>
                                  </p:stCondLst>
                                  <p:childTnLst>
                                    <p:set>
                                      <p:cBhvr>
                                        <p:cTn id="218" dur="1" fill="hold">
                                          <p:stCondLst>
                                            <p:cond delay="499"/>
                                          </p:stCondLst>
                                        </p:cTn>
                                        <p:tgtEl>
                                          <p:spTgt spid="302"/>
                                        </p:tgtEl>
                                        <p:attrNameLst>
                                          <p:attrName>style.visibility</p:attrName>
                                        </p:attrNameLst>
                                      </p:cBhvr>
                                      <p:to>
                                        <p:strVal val="visible"/>
                                      </p:to>
                                    </p:set>
                                  </p:childTnLst>
                                </p:cTn>
                              </p:par>
                            </p:childTnLst>
                          </p:cTn>
                        </p:par>
                        <p:par>
                          <p:cTn id="219" fill="hold">
                            <p:stCondLst>
                              <p:cond delay="1000"/>
                            </p:stCondLst>
                            <p:childTnLst>
                              <p:par>
                                <p:cTn id="220" presetID="1" presetClass="entr" presetSubtype="0" fill="hold" nodeType="afterEffect">
                                  <p:stCondLst>
                                    <p:cond delay="0"/>
                                  </p:stCondLst>
                                  <p:childTnLst>
                                    <p:set>
                                      <p:cBhvr>
                                        <p:cTn id="221" dur="1" fill="hold">
                                          <p:stCondLst>
                                            <p:cond delay="499"/>
                                          </p:stCondLst>
                                        </p:cTn>
                                        <p:tgtEl>
                                          <p:spTgt spid="303"/>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30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0" grpId="0"/>
      <p:bldP spid="61" grpId="0"/>
      <p:bldP spid="239" grpId="0"/>
      <p:bldP spid="265" grpId="0"/>
      <p:bldP spid="266" grpId="0"/>
      <p:bldP spid="267" grpId="0" animBg="1"/>
      <p:bldP spid="304" grpId="0"/>
      <p:bldP spid="3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3" y="209005"/>
            <a:ext cx="11453949" cy="2567463"/>
          </a:xfrm>
        </p:spPr>
        <p:txBody>
          <a:bodyPr>
            <a:normAutofit/>
          </a:bodyPr>
          <a:lstStyle/>
          <a:p>
            <a:pPr marL="0" lvl="0" indent="0" algn="just">
              <a:lnSpc>
                <a:spcPct val="150000"/>
              </a:lnSpc>
              <a:spcBef>
                <a:spcPts val="0"/>
              </a:spcBef>
              <a:buNone/>
            </a:pPr>
            <a:r>
              <a:rPr lang="en-US" sz="2400" b="1" dirty="0" smtClean="0">
                <a:latin typeface="Times New Roman" pitchFamily="18" charset="0"/>
                <a:cs typeface="Times New Roman" pitchFamily="18" charset="0"/>
              </a:rPr>
              <a:t>Transmission </a:t>
            </a:r>
            <a:r>
              <a:rPr lang="en-US" sz="2400" b="1" dirty="0">
                <a:latin typeface="Times New Roman" pitchFamily="18" charset="0"/>
                <a:cs typeface="Times New Roman" pitchFamily="18" charset="0"/>
              </a:rPr>
              <a:t>Modes: </a:t>
            </a:r>
            <a:endParaRPr lang="en-US" sz="2400" b="1" dirty="0" smtClean="0">
              <a:latin typeface="Times New Roman" pitchFamily="18" charset="0"/>
              <a:cs typeface="Times New Roman" pitchFamily="18" charset="0"/>
            </a:endParaRPr>
          </a:p>
          <a:p>
            <a:pPr lvl="0" algn="just">
              <a:lnSpc>
                <a:spcPct val="150000"/>
              </a:lnSpc>
              <a:spcBef>
                <a:spcPts val="0"/>
              </a:spcBef>
            </a:pPr>
            <a:r>
              <a:rPr lang="en-US" sz="2400" dirty="0" smtClean="0">
                <a:latin typeface="Times New Roman" pitchFamily="18" charset="0"/>
                <a:cs typeface="Times New Roman" pitchFamily="18" charset="0"/>
              </a:rPr>
              <a:t>Physical </a:t>
            </a:r>
            <a:r>
              <a:rPr lang="en-US" sz="2400" dirty="0">
                <a:latin typeface="Times New Roman" pitchFamily="18" charset="0"/>
                <a:cs typeface="Times New Roman" pitchFamily="18" charset="0"/>
              </a:rPr>
              <a:t>Layer defines the direction of transmission between two devices: </a:t>
            </a:r>
            <a:r>
              <a:rPr lang="en-US" sz="2400" u="sng" dirty="0">
                <a:latin typeface="Times New Roman" pitchFamily="18" charset="0"/>
                <a:cs typeface="Times New Roman" pitchFamily="18" charset="0"/>
              </a:rPr>
              <a:t>Simplex, Half </a:t>
            </a:r>
            <a:r>
              <a:rPr lang="en-US" sz="2400" u="sng" dirty="0" smtClean="0">
                <a:latin typeface="Times New Roman" pitchFamily="18" charset="0"/>
                <a:cs typeface="Times New Roman" pitchFamily="18" charset="0"/>
              </a:rPr>
              <a:t>Duplex and Full </a:t>
            </a:r>
            <a:r>
              <a:rPr lang="en-US" sz="2400" u="sng" dirty="0">
                <a:latin typeface="Times New Roman" pitchFamily="18" charset="0"/>
                <a:cs typeface="Times New Roman" pitchFamily="18" charset="0"/>
              </a:rPr>
              <a:t>Duplex</a:t>
            </a:r>
          </a:p>
          <a:p>
            <a:pPr lvl="0">
              <a:lnSpc>
                <a:spcPct val="150000"/>
              </a:lnSpc>
              <a:spcBef>
                <a:spcPts val="0"/>
              </a:spcBef>
            </a:pPr>
            <a:r>
              <a:rPr lang="en-US" sz="2400" dirty="0">
                <a:latin typeface="Times New Roman" pitchFamily="18" charset="0"/>
                <a:cs typeface="Times New Roman" pitchFamily="18" charset="0"/>
              </a:rPr>
              <a:t>Deals with baseband and broadband transmission.</a:t>
            </a:r>
          </a:p>
          <a:p>
            <a:endParaRPr lang="en-US" sz="2400" dirty="0"/>
          </a:p>
        </p:txBody>
      </p:sp>
      <p:grpSp>
        <p:nvGrpSpPr>
          <p:cNvPr id="4" name="Group 3"/>
          <p:cNvGrpSpPr/>
          <p:nvPr/>
        </p:nvGrpSpPr>
        <p:grpSpPr>
          <a:xfrm>
            <a:off x="4162228" y="2936144"/>
            <a:ext cx="1383272" cy="1160318"/>
            <a:chOff x="3249159" y="962177"/>
            <a:chExt cx="1383272" cy="1160318"/>
          </a:xfrm>
        </p:grpSpPr>
        <p:grpSp>
          <p:nvGrpSpPr>
            <p:cNvPr id="5" name="Group 4"/>
            <p:cNvGrpSpPr/>
            <p:nvPr/>
          </p:nvGrpSpPr>
          <p:grpSpPr>
            <a:xfrm>
              <a:off x="3249159" y="962177"/>
              <a:ext cx="1034142" cy="1160318"/>
              <a:chOff x="2050636" y="1763250"/>
              <a:chExt cx="1034142" cy="1160318"/>
            </a:xfrm>
          </p:grpSpPr>
          <p:sp>
            <p:nvSpPr>
              <p:cNvPr id="8" name="Rounded Rectangle 7"/>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50636" y="1763250"/>
                <a:ext cx="1034142" cy="1160318"/>
                <a:chOff x="2050636" y="1763250"/>
                <a:chExt cx="1034142" cy="1160318"/>
              </a:xfrm>
            </p:grpSpPr>
            <p:grpSp>
              <p:nvGrpSpPr>
                <p:cNvPr id="10" name="Group 9"/>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14" name="Rounded Rectangle 13"/>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5" name="Minus 14"/>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Flowchart: Terminator 15"/>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 name="Rounded Rectangle 10"/>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Flowchart: Terminator 5"/>
            <p:cNvSpPr/>
            <p:nvPr/>
          </p:nvSpPr>
          <p:spPr>
            <a:xfrm rot="5400000">
              <a:off x="4419955" y="1528320"/>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Freeform 6"/>
            <p:cNvSpPr/>
            <p:nvPr/>
          </p:nvSpPr>
          <p:spPr>
            <a:xfrm>
              <a:off x="4283301" y="1355535"/>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7571750" y="2944851"/>
            <a:ext cx="1300286" cy="1160318"/>
            <a:chOff x="7688294" y="1640750"/>
            <a:chExt cx="1300286" cy="1160318"/>
          </a:xfrm>
        </p:grpSpPr>
        <p:grpSp>
          <p:nvGrpSpPr>
            <p:cNvPr id="18" name="Group 17"/>
            <p:cNvGrpSpPr/>
            <p:nvPr/>
          </p:nvGrpSpPr>
          <p:grpSpPr>
            <a:xfrm>
              <a:off x="7688294" y="1640750"/>
              <a:ext cx="1034142" cy="1160318"/>
              <a:chOff x="2050636" y="1763250"/>
              <a:chExt cx="1034142" cy="1160318"/>
            </a:xfrm>
          </p:grpSpPr>
          <p:sp>
            <p:nvSpPr>
              <p:cNvPr id="23" name="Rounded Rectangle 22"/>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2050636" y="1763250"/>
                <a:ext cx="1034142" cy="1160318"/>
                <a:chOff x="2050636" y="1763250"/>
                <a:chExt cx="1034142" cy="1160318"/>
              </a:xfrm>
            </p:grpSpPr>
            <p:grpSp>
              <p:nvGrpSpPr>
                <p:cNvPr id="25" name="Group 24"/>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29" name="Rounded Rectangle 28"/>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30" name="Minus 29"/>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Flowchart: Terminator 30"/>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6" name="Rounded Rectangle 25"/>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Flowchart: Terminator 18"/>
            <p:cNvSpPr/>
            <p:nvPr/>
          </p:nvSpPr>
          <p:spPr>
            <a:xfrm rot="5400000">
              <a:off x="8776104" y="2187762"/>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Freeform 19"/>
            <p:cNvSpPr/>
            <p:nvPr/>
          </p:nvSpPr>
          <p:spPr>
            <a:xfrm>
              <a:off x="8676717" y="2004097"/>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731457" y="2167137"/>
              <a:ext cx="459498" cy="159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sp>
          <p:nvSpPr>
            <p:cNvPr id="22" name="Rectangle 21"/>
            <p:cNvSpPr/>
            <p:nvPr/>
          </p:nvSpPr>
          <p:spPr>
            <a:xfrm>
              <a:off x="7726074" y="2151690"/>
              <a:ext cx="470263" cy="19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grpSp>
      <p:cxnSp>
        <p:nvCxnSpPr>
          <p:cNvPr id="32" name="Straight Connector 31"/>
          <p:cNvCxnSpPr>
            <a:endCxn id="27" idx="1"/>
          </p:cNvCxnSpPr>
          <p:nvPr/>
        </p:nvCxnSpPr>
        <p:spPr>
          <a:xfrm>
            <a:off x="5203413" y="3178327"/>
            <a:ext cx="2368337" cy="819"/>
          </a:xfrm>
          <a:prstGeom prst="line">
            <a:avLst/>
          </a:prstGeom>
          <a:ln w="38100">
            <a:tailEnd type="stealth"/>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5963530" y="2818520"/>
            <a:ext cx="979756"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Simplex</a:t>
            </a:r>
            <a:endParaRPr lang="en-US" b="1" dirty="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4207947" y="4210882"/>
            <a:ext cx="1383272" cy="1160318"/>
            <a:chOff x="3249159" y="962177"/>
            <a:chExt cx="1383272" cy="1160318"/>
          </a:xfrm>
        </p:grpSpPr>
        <p:grpSp>
          <p:nvGrpSpPr>
            <p:cNvPr id="35" name="Group 34"/>
            <p:cNvGrpSpPr/>
            <p:nvPr/>
          </p:nvGrpSpPr>
          <p:grpSpPr>
            <a:xfrm>
              <a:off x="3249159" y="962177"/>
              <a:ext cx="1034142" cy="1160318"/>
              <a:chOff x="2050636" y="1763250"/>
              <a:chExt cx="1034142" cy="1160318"/>
            </a:xfrm>
          </p:grpSpPr>
          <p:sp>
            <p:nvSpPr>
              <p:cNvPr id="38" name="Rounded Rectangle 37"/>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050636" y="1763250"/>
                <a:ext cx="1034142" cy="1160318"/>
                <a:chOff x="2050636" y="1763250"/>
                <a:chExt cx="1034142" cy="1160318"/>
              </a:xfrm>
            </p:grpSpPr>
            <p:grpSp>
              <p:nvGrpSpPr>
                <p:cNvPr id="40" name="Group 39"/>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44" name="Rounded Rectangle 43"/>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5" name="Minus 44"/>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Flowchart: Terminator 45"/>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41" name="Rounded Rectangle 40"/>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Flowchart: Terminator 35"/>
            <p:cNvSpPr/>
            <p:nvPr/>
          </p:nvSpPr>
          <p:spPr>
            <a:xfrm rot="5400000">
              <a:off x="4419955" y="1528320"/>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Freeform 36"/>
            <p:cNvSpPr/>
            <p:nvPr/>
          </p:nvSpPr>
          <p:spPr>
            <a:xfrm>
              <a:off x="4283301" y="1355535"/>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617469" y="4219589"/>
            <a:ext cx="1300286" cy="1160318"/>
            <a:chOff x="7688294" y="1640750"/>
            <a:chExt cx="1300286" cy="1160318"/>
          </a:xfrm>
        </p:grpSpPr>
        <p:grpSp>
          <p:nvGrpSpPr>
            <p:cNvPr id="48" name="Group 47"/>
            <p:cNvGrpSpPr/>
            <p:nvPr/>
          </p:nvGrpSpPr>
          <p:grpSpPr>
            <a:xfrm>
              <a:off x="7688294" y="1640750"/>
              <a:ext cx="1034142" cy="1160318"/>
              <a:chOff x="2050636" y="1763250"/>
              <a:chExt cx="1034142" cy="1160318"/>
            </a:xfrm>
          </p:grpSpPr>
          <p:sp>
            <p:nvSpPr>
              <p:cNvPr id="53" name="Rounded Rectangle 52"/>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2050636" y="1763250"/>
                <a:ext cx="1034142" cy="1160318"/>
                <a:chOff x="2050636" y="1763250"/>
                <a:chExt cx="1034142" cy="1160318"/>
              </a:xfrm>
            </p:grpSpPr>
            <p:grpSp>
              <p:nvGrpSpPr>
                <p:cNvPr id="55" name="Group 54"/>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59" name="Rounded Rectangle 58"/>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60" name="Minus 59"/>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1" name="Flowchart: Terminator 60"/>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56" name="Rounded Rectangle 55"/>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Flowchart: Terminator 48"/>
            <p:cNvSpPr/>
            <p:nvPr/>
          </p:nvSpPr>
          <p:spPr>
            <a:xfrm rot="5400000">
              <a:off x="8776104" y="2187762"/>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0" name="Freeform 49"/>
            <p:cNvSpPr/>
            <p:nvPr/>
          </p:nvSpPr>
          <p:spPr>
            <a:xfrm>
              <a:off x="8676717" y="2004097"/>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731457" y="2167137"/>
              <a:ext cx="459498" cy="159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sp>
          <p:nvSpPr>
            <p:cNvPr id="52" name="Rectangle 51"/>
            <p:cNvSpPr/>
            <p:nvPr/>
          </p:nvSpPr>
          <p:spPr>
            <a:xfrm>
              <a:off x="7726074" y="2151690"/>
              <a:ext cx="470263" cy="19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grpSp>
      <p:cxnSp>
        <p:nvCxnSpPr>
          <p:cNvPr id="62" name="Straight Connector 61"/>
          <p:cNvCxnSpPr/>
          <p:nvPr/>
        </p:nvCxnSpPr>
        <p:spPr>
          <a:xfrm>
            <a:off x="5249132" y="4356813"/>
            <a:ext cx="2368337" cy="819"/>
          </a:xfrm>
          <a:prstGeom prst="line">
            <a:avLst/>
          </a:prstGeom>
          <a:ln w="38100">
            <a:headEnd type="arrow"/>
            <a:tailEnd type="arrow"/>
          </a:ln>
        </p:spPr>
        <p:style>
          <a:lnRef idx="3">
            <a:schemeClr val="dk1"/>
          </a:lnRef>
          <a:fillRef idx="0">
            <a:schemeClr val="dk1"/>
          </a:fillRef>
          <a:effectRef idx="2">
            <a:schemeClr val="dk1"/>
          </a:effectRef>
          <a:fontRef idx="minor">
            <a:schemeClr val="tx1"/>
          </a:fontRef>
        </p:style>
      </p:cxnSp>
      <p:sp>
        <p:nvSpPr>
          <p:cNvPr id="63" name="Rectangle 62"/>
          <p:cNvSpPr/>
          <p:nvPr/>
        </p:nvSpPr>
        <p:spPr>
          <a:xfrm>
            <a:off x="5826509" y="3980964"/>
            <a:ext cx="1345240"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Half duplex</a:t>
            </a:r>
            <a:endParaRPr lang="en-US" b="1" dirty="0">
              <a:latin typeface="Times New Roman" panose="02020603050405020304" pitchFamily="18" charset="0"/>
              <a:cs typeface="Times New Roman" panose="02020603050405020304" pitchFamily="18" charset="0"/>
            </a:endParaRPr>
          </a:p>
        </p:txBody>
      </p:sp>
      <p:grpSp>
        <p:nvGrpSpPr>
          <p:cNvPr id="70" name="Group 69"/>
          <p:cNvGrpSpPr/>
          <p:nvPr/>
        </p:nvGrpSpPr>
        <p:grpSpPr>
          <a:xfrm>
            <a:off x="4221010" y="5616917"/>
            <a:ext cx="1383272" cy="1160318"/>
            <a:chOff x="3249159" y="962177"/>
            <a:chExt cx="1383272" cy="1160318"/>
          </a:xfrm>
        </p:grpSpPr>
        <p:grpSp>
          <p:nvGrpSpPr>
            <p:cNvPr id="71" name="Group 70"/>
            <p:cNvGrpSpPr/>
            <p:nvPr/>
          </p:nvGrpSpPr>
          <p:grpSpPr>
            <a:xfrm>
              <a:off x="3249159" y="962177"/>
              <a:ext cx="1034142" cy="1160318"/>
              <a:chOff x="2050636" y="1763250"/>
              <a:chExt cx="1034142" cy="1160318"/>
            </a:xfrm>
          </p:grpSpPr>
          <p:sp>
            <p:nvSpPr>
              <p:cNvPr id="74" name="Rounded Rectangle 73"/>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a:off x="2050636" y="1763250"/>
                <a:ext cx="1034142" cy="1160318"/>
                <a:chOff x="2050636" y="1763250"/>
                <a:chExt cx="1034142" cy="1160318"/>
              </a:xfrm>
            </p:grpSpPr>
            <p:grpSp>
              <p:nvGrpSpPr>
                <p:cNvPr id="76" name="Group 75"/>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80" name="Rounded Rectangle 79"/>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81" name="Minus 80"/>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2" name="Flowchart: Terminator 81"/>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77" name="Rounded Rectangle 76"/>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Flowchart: Terminator 71"/>
            <p:cNvSpPr/>
            <p:nvPr/>
          </p:nvSpPr>
          <p:spPr>
            <a:xfrm rot="5400000">
              <a:off x="4419955" y="1528320"/>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3" name="Freeform 72"/>
            <p:cNvSpPr/>
            <p:nvPr/>
          </p:nvSpPr>
          <p:spPr>
            <a:xfrm>
              <a:off x="4283301" y="1355535"/>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7630532" y="5625624"/>
            <a:ext cx="1300286" cy="1160318"/>
            <a:chOff x="7688294" y="1640750"/>
            <a:chExt cx="1300286" cy="1160318"/>
          </a:xfrm>
        </p:grpSpPr>
        <p:grpSp>
          <p:nvGrpSpPr>
            <p:cNvPr id="84" name="Group 83"/>
            <p:cNvGrpSpPr/>
            <p:nvPr/>
          </p:nvGrpSpPr>
          <p:grpSpPr>
            <a:xfrm>
              <a:off x="7688294" y="1640750"/>
              <a:ext cx="1034142" cy="1160318"/>
              <a:chOff x="2050636" y="1763250"/>
              <a:chExt cx="1034142" cy="1160318"/>
            </a:xfrm>
          </p:grpSpPr>
          <p:sp>
            <p:nvSpPr>
              <p:cNvPr id="89" name="Rounded Rectangle 88"/>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2050636" y="1763250"/>
                <a:ext cx="1034142" cy="1160318"/>
                <a:chOff x="2050636" y="1763250"/>
                <a:chExt cx="1034142" cy="1160318"/>
              </a:xfrm>
            </p:grpSpPr>
            <p:grpSp>
              <p:nvGrpSpPr>
                <p:cNvPr id="91" name="Group 90"/>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95" name="Rounded Rectangle 94"/>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6" name="Minus 95"/>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7" name="Flowchart: Terminator 96"/>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92" name="Rounded Rectangle 91"/>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Flowchart: Terminator 84"/>
            <p:cNvSpPr/>
            <p:nvPr/>
          </p:nvSpPr>
          <p:spPr>
            <a:xfrm rot="5400000">
              <a:off x="8776104" y="2187762"/>
              <a:ext cx="270841" cy="154111"/>
            </a:xfrm>
            <a:prstGeom prst="flowChartTermina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6" name="Freeform 85"/>
            <p:cNvSpPr/>
            <p:nvPr/>
          </p:nvSpPr>
          <p:spPr>
            <a:xfrm>
              <a:off x="8676717" y="2004097"/>
              <a:ext cx="247599" cy="150461"/>
            </a:xfrm>
            <a:custGeom>
              <a:avLst/>
              <a:gdLst>
                <a:gd name="connsiteX0" fmla="*/ 0 w 267194"/>
                <a:gd name="connsiteY0" fmla="*/ 168040 h 248251"/>
                <a:gd name="connsiteX1" fmla="*/ 176463 w 267194"/>
                <a:gd name="connsiteY1" fmla="*/ 7619 h 248251"/>
                <a:gd name="connsiteX2" fmla="*/ 256673 w 267194"/>
                <a:gd name="connsiteY2" fmla="*/ 23662 h 248251"/>
                <a:gd name="connsiteX3" fmla="*/ 256673 w 267194"/>
                <a:gd name="connsiteY3" fmla="*/ 248251 h 248251"/>
              </a:gdLst>
              <a:ahLst/>
              <a:cxnLst>
                <a:cxn ang="0">
                  <a:pos x="connsiteX0" y="connsiteY0"/>
                </a:cxn>
                <a:cxn ang="0">
                  <a:pos x="connsiteX1" y="connsiteY1"/>
                </a:cxn>
                <a:cxn ang="0">
                  <a:pos x="connsiteX2" y="connsiteY2"/>
                </a:cxn>
                <a:cxn ang="0">
                  <a:pos x="connsiteX3" y="connsiteY3"/>
                </a:cxn>
              </a:cxnLst>
              <a:rect l="l" t="t" r="r" b="b"/>
              <a:pathLst>
                <a:path w="267194" h="248251">
                  <a:moveTo>
                    <a:pt x="0" y="168040"/>
                  </a:moveTo>
                  <a:cubicBezTo>
                    <a:pt x="58821" y="114566"/>
                    <a:pt x="107178" y="46592"/>
                    <a:pt x="176463" y="7619"/>
                  </a:cubicBezTo>
                  <a:cubicBezTo>
                    <a:pt x="200228" y="-5749"/>
                    <a:pt x="248051" y="-2205"/>
                    <a:pt x="256673" y="23662"/>
                  </a:cubicBezTo>
                  <a:cubicBezTo>
                    <a:pt x="280347" y="94683"/>
                    <a:pt x="256673" y="173388"/>
                    <a:pt x="256673" y="248251"/>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731457" y="2167137"/>
              <a:ext cx="459498" cy="159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sp>
          <p:nvSpPr>
            <p:cNvPr id="88" name="Rectangle 87"/>
            <p:cNvSpPr/>
            <p:nvPr/>
          </p:nvSpPr>
          <p:spPr>
            <a:xfrm>
              <a:off x="7726074" y="2151690"/>
              <a:ext cx="470263" cy="19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Reply</a:t>
              </a:r>
              <a:endParaRPr lang="en-US" sz="900" b="1" dirty="0">
                <a:solidFill>
                  <a:schemeClr val="bg1"/>
                </a:solidFill>
              </a:endParaRPr>
            </a:p>
          </p:txBody>
        </p:sp>
      </p:grpSp>
      <p:cxnSp>
        <p:nvCxnSpPr>
          <p:cNvPr id="98" name="Straight Connector 97"/>
          <p:cNvCxnSpPr/>
          <p:nvPr/>
        </p:nvCxnSpPr>
        <p:spPr>
          <a:xfrm>
            <a:off x="5262195" y="5762848"/>
            <a:ext cx="2368337" cy="819"/>
          </a:xfrm>
          <a:prstGeom prst="line">
            <a:avLst/>
          </a:prstGeom>
          <a:ln w="38100">
            <a:headEnd type="none"/>
            <a:tailEnd type="arrow"/>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5858808" y="5386999"/>
            <a:ext cx="1306768"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ull duplex</a:t>
            </a:r>
            <a:endParaRPr lang="en-US" b="1" dirty="0">
              <a:latin typeface="Times New Roman" panose="02020603050405020304" pitchFamily="18" charset="0"/>
              <a:cs typeface="Times New Roman" panose="02020603050405020304" pitchFamily="18" charset="0"/>
            </a:endParaRPr>
          </a:p>
        </p:txBody>
      </p:sp>
      <p:cxnSp>
        <p:nvCxnSpPr>
          <p:cNvPr id="100" name="Straight Connector 99"/>
          <p:cNvCxnSpPr/>
          <p:nvPr/>
        </p:nvCxnSpPr>
        <p:spPr>
          <a:xfrm>
            <a:off x="5286259" y="5931290"/>
            <a:ext cx="2368337" cy="819"/>
          </a:xfrm>
          <a:prstGeom prst="line">
            <a:avLst/>
          </a:prstGeom>
          <a:ln w="38100">
            <a:headEnd type="arrow"/>
            <a:tailEnd type="none"/>
          </a:ln>
        </p:spPr>
        <p:style>
          <a:lnRef idx="3">
            <a:schemeClr val="dk1"/>
          </a:lnRef>
          <a:fillRef idx="0">
            <a:schemeClr val="dk1"/>
          </a:fillRef>
          <a:effectRef idx="2">
            <a:schemeClr val="dk1"/>
          </a:effectRef>
          <a:fontRef idx="minor">
            <a:schemeClr val="tx1"/>
          </a:fontRef>
        </p:style>
      </p:cxnSp>
      <p:sp>
        <p:nvSpPr>
          <p:cNvPr id="2" name="Slide Number Placeholder 1"/>
          <p:cNvSpPr>
            <a:spLocks noGrp="1"/>
          </p:cNvSpPr>
          <p:nvPr>
            <p:ph type="sldNum" sz="quarter" idx="12"/>
          </p:nvPr>
        </p:nvSpPr>
        <p:spPr/>
        <p:txBody>
          <a:bodyPr/>
          <a:lstStyle/>
          <a:p>
            <a:fld id="{B915E50C-353D-4C99-9A13-308491CF0283}" type="slidenum">
              <a:rPr lang="en-US" smtClean="0"/>
              <a:t>9</a:t>
            </a:fld>
            <a:endParaRPr lang="en-US"/>
          </a:p>
        </p:txBody>
      </p:sp>
    </p:spTree>
    <p:extLst>
      <p:ext uri="{BB962C8B-B14F-4D97-AF65-F5344CB8AC3E}">
        <p14:creationId xmlns:p14="http://schemas.microsoft.com/office/powerpoint/2010/main" val="40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3" grpId="0"/>
      <p:bldP spid="9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3000</Words>
  <Application>Microsoft Office PowerPoint</Application>
  <PresentationFormat>Widescreen</PresentationFormat>
  <Paragraphs>278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Communication Protocols for IoT </vt:lpstr>
      <vt:lpstr>PowerPoint Presentation</vt:lpstr>
      <vt:lpstr>PowerPoint Presentation</vt:lpstr>
      <vt:lpstr>PowerPoint Presentation</vt:lpstr>
      <vt:lpstr>PowerPoint Presentation</vt:lpstr>
      <vt:lpstr>PowerPoint Presentation</vt:lpstr>
      <vt:lpstr>Functions of Different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Protocols for IoT</dc:title>
  <dc:creator>ramchand2151@gmail.com</dc:creator>
  <cp:lastModifiedBy>ramchand2151@gmail.com</cp:lastModifiedBy>
  <cp:revision>30</cp:revision>
  <dcterms:created xsi:type="dcterms:W3CDTF">2022-10-15T14:23:46Z</dcterms:created>
  <dcterms:modified xsi:type="dcterms:W3CDTF">2022-10-18T05:03:19Z</dcterms:modified>
</cp:coreProperties>
</file>