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9" r:id="rId4"/>
    <p:sldId id="259" r:id="rId5"/>
    <p:sldId id="285" r:id="rId6"/>
    <p:sldId id="286" r:id="rId7"/>
    <p:sldId id="284" r:id="rId8"/>
    <p:sldId id="260" r:id="rId9"/>
    <p:sldId id="262" r:id="rId10"/>
    <p:sldId id="287" r:id="rId11"/>
    <p:sldId id="288" r:id="rId12"/>
    <p:sldId id="282" r:id="rId13"/>
    <p:sldId id="290" r:id="rId14"/>
    <p:sldId id="291"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1A6E-763D-4444-90D0-9C8CB3F707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2A8A50-07F8-4009-AB41-4571E0C028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D92EB9-2F06-4B63-874E-1AB596756ED3}"/>
              </a:ext>
            </a:extLst>
          </p:cNvPr>
          <p:cNvSpPr>
            <a:spLocks noGrp="1"/>
          </p:cNvSpPr>
          <p:nvPr>
            <p:ph type="dt" sz="half" idx="10"/>
          </p:nvPr>
        </p:nvSpPr>
        <p:spPr/>
        <p:txBody>
          <a:bodyPr/>
          <a:lstStyle/>
          <a:p>
            <a:fld id="{C2BD8091-795A-4EF3-90CD-CD42174809B5}" type="datetimeFigureOut">
              <a:rPr lang="en-US" smtClean="0"/>
              <a:t>10/2/2022</a:t>
            </a:fld>
            <a:endParaRPr lang="en-US"/>
          </a:p>
        </p:txBody>
      </p:sp>
      <p:sp>
        <p:nvSpPr>
          <p:cNvPr id="5" name="Footer Placeholder 4">
            <a:extLst>
              <a:ext uri="{FF2B5EF4-FFF2-40B4-BE49-F238E27FC236}">
                <a16:creationId xmlns:a16="http://schemas.microsoft.com/office/drawing/2014/main" id="{1F6BBBAF-16B0-4FF0-87F4-C14B80DD2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FAB86-204E-4B8E-AA85-F1C2CDA7F139}"/>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1019439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D28B-864B-4B23-8934-AA007E3481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B44FA4-6C5C-4857-AF38-A9EDF6F18D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13FBCB-059F-498D-9602-0FA66BAE84F4}"/>
              </a:ext>
            </a:extLst>
          </p:cNvPr>
          <p:cNvSpPr>
            <a:spLocks noGrp="1"/>
          </p:cNvSpPr>
          <p:nvPr>
            <p:ph type="dt" sz="half" idx="10"/>
          </p:nvPr>
        </p:nvSpPr>
        <p:spPr/>
        <p:txBody>
          <a:bodyPr/>
          <a:lstStyle/>
          <a:p>
            <a:fld id="{C2BD8091-795A-4EF3-90CD-CD42174809B5}" type="datetimeFigureOut">
              <a:rPr lang="en-US" smtClean="0"/>
              <a:t>10/2/2022</a:t>
            </a:fld>
            <a:endParaRPr lang="en-US"/>
          </a:p>
        </p:txBody>
      </p:sp>
      <p:sp>
        <p:nvSpPr>
          <p:cNvPr id="5" name="Footer Placeholder 4">
            <a:extLst>
              <a:ext uri="{FF2B5EF4-FFF2-40B4-BE49-F238E27FC236}">
                <a16:creationId xmlns:a16="http://schemas.microsoft.com/office/drawing/2014/main" id="{E17FED9D-0B36-4256-AFF3-AD1CF628A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07986-DA0F-44EB-8C4A-701EA21AA453}"/>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144891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083DAC-C875-4810-86EB-1CDF72F66C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AF799-FD51-4F70-B139-FA4E32941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E3A97-E5A6-41CD-A11C-E7CEF97AF122}"/>
              </a:ext>
            </a:extLst>
          </p:cNvPr>
          <p:cNvSpPr>
            <a:spLocks noGrp="1"/>
          </p:cNvSpPr>
          <p:nvPr>
            <p:ph type="dt" sz="half" idx="10"/>
          </p:nvPr>
        </p:nvSpPr>
        <p:spPr/>
        <p:txBody>
          <a:bodyPr/>
          <a:lstStyle/>
          <a:p>
            <a:fld id="{C2BD8091-795A-4EF3-90CD-CD42174809B5}" type="datetimeFigureOut">
              <a:rPr lang="en-US" smtClean="0"/>
              <a:t>10/2/2022</a:t>
            </a:fld>
            <a:endParaRPr lang="en-US"/>
          </a:p>
        </p:txBody>
      </p:sp>
      <p:sp>
        <p:nvSpPr>
          <p:cNvPr id="5" name="Footer Placeholder 4">
            <a:extLst>
              <a:ext uri="{FF2B5EF4-FFF2-40B4-BE49-F238E27FC236}">
                <a16:creationId xmlns:a16="http://schemas.microsoft.com/office/drawing/2014/main" id="{1320CB19-08B6-490A-9948-265FF093C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DF1280-574E-403B-9A89-1013FB94FB86}"/>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108332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9FF8A-C39E-4F8A-AACA-3411F818D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A4CA40-70D2-4FB4-88A1-E760F40A53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54DA0-D213-4C19-B74E-555F4EA94E41}"/>
              </a:ext>
            </a:extLst>
          </p:cNvPr>
          <p:cNvSpPr>
            <a:spLocks noGrp="1"/>
          </p:cNvSpPr>
          <p:nvPr>
            <p:ph type="dt" sz="half" idx="10"/>
          </p:nvPr>
        </p:nvSpPr>
        <p:spPr/>
        <p:txBody>
          <a:bodyPr/>
          <a:lstStyle/>
          <a:p>
            <a:fld id="{C2BD8091-795A-4EF3-90CD-CD42174809B5}" type="datetimeFigureOut">
              <a:rPr lang="en-US" smtClean="0"/>
              <a:t>10/2/2022</a:t>
            </a:fld>
            <a:endParaRPr lang="en-US"/>
          </a:p>
        </p:txBody>
      </p:sp>
      <p:sp>
        <p:nvSpPr>
          <p:cNvPr id="5" name="Footer Placeholder 4">
            <a:extLst>
              <a:ext uri="{FF2B5EF4-FFF2-40B4-BE49-F238E27FC236}">
                <a16:creationId xmlns:a16="http://schemas.microsoft.com/office/drawing/2014/main" id="{C05E177E-CA5F-41F8-869C-FF733E54F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1C2221-3A10-47AE-A803-C76DA96EF40C}"/>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146598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6D24-DB8B-4E26-9042-7B96C23E54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D95353-E2DE-497B-A28A-0F996B760D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62EEBC-67FA-4740-ACA8-D1580FF4E8FC}"/>
              </a:ext>
            </a:extLst>
          </p:cNvPr>
          <p:cNvSpPr>
            <a:spLocks noGrp="1"/>
          </p:cNvSpPr>
          <p:nvPr>
            <p:ph type="dt" sz="half" idx="10"/>
          </p:nvPr>
        </p:nvSpPr>
        <p:spPr/>
        <p:txBody>
          <a:bodyPr/>
          <a:lstStyle/>
          <a:p>
            <a:fld id="{C2BD8091-795A-4EF3-90CD-CD42174809B5}" type="datetimeFigureOut">
              <a:rPr lang="en-US" smtClean="0"/>
              <a:t>10/2/2022</a:t>
            </a:fld>
            <a:endParaRPr lang="en-US"/>
          </a:p>
        </p:txBody>
      </p:sp>
      <p:sp>
        <p:nvSpPr>
          <p:cNvPr id="5" name="Footer Placeholder 4">
            <a:extLst>
              <a:ext uri="{FF2B5EF4-FFF2-40B4-BE49-F238E27FC236}">
                <a16:creationId xmlns:a16="http://schemas.microsoft.com/office/drawing/2014/main" id="{2E63929B-54B0-484D-984C-98FBC3CC6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860F1-3B1F-4919-8F98-80670BA32EA5}"/>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2084112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C7455-7659-4165-89BD-19AA90A1AA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0100F2-5CDB-4A88-84DE-51636CC87C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9D4BDA-DBD0-4ABE-8DCC-341B42D5B1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A32704-1D93-43E4-A44F-91D78A3657A0}"/>
              </a:ext>
            </a:extLst>
          </p:cNvPr>
          <p:cNvSpPr>
            <a:spLocks noGrp="1"/>
          </p:cNvSpPr>
          <p:nvPr>
            <p:ph type="dt" sz="half" idx="10"/>
          </p:nvPr>
        </p:nvSpPr>
        <p:spPr/>
        <p:txBody>
          <a:bodyPr/>
          <a:lstStyle/>
          <a:p>
            <a:fld id="{C2BD8091-795A-4EF3-90CD-CD42174809B5}" type="datetimeFigureOut">
              <a:rPr lang="en-US" smtClean="0"/>
              <a:t>10/2/2022</a:t>
            </a:fld>
            <a:endParaRPr lang="en-US"/>
          </a:p>
        </p:txBody>
      </p:sp>
      <p:sp>
        <p:nvSpPr>
          <p:cNvPr id="6" name="Footer Placeholder 5">
            <a:extLst>
              <a:ext uri="{FF2B5EF4-FFF2-40B4-BE49-F238E27FC236}">
                <a16:creationId xmlns:a16="http://schemas.microsoft.com/office/drawing/2014/main" id="{08CDF220-CE40-443A-B009-451899397E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49A4F-A0D2-41C9-BFDF-26E6D09237AC}"/>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1881096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6A62-1D8F-422E-9E3B-CF5F07914D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56480C-6292-413D-ABB6-724EE8D5D9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A02B5A-0D6B-402B-974B-F7373E5AAB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4EEE3F-F396-4844-83EB-749FFE7CA1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DBAF91-3C60-4942-891C-7CE63DAE27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E13E91-C424-4A95-BDF9-E918118885D5}"/>
              </a:ext>
            </a:extLst>
          </p:cNvPr>
          <p:cNvSpPr>
            <a:spLocks noGrp="1"/>
          </p:cNvSpPr>
          <p:nvPr>
            <p:ph type="dt" sz="half" idx="10"/>
          </p:nvPr>
        </p:nvSpPr>
        <p:spPr/>
        <p:txBody>
          <a:bodyPr/>
          <a:lstStyle/>
          <a:p>
            <a:fld id="{C2BD8091-795A-4EF3-90CD-CD42174809B5}" type="datetimeFigureOut">
              <a:rPr lang="en-US" smtClean="0"/>
              <a:t>10/2/2022</a:t>
            </a:fld>
            <a:endParaRPr lang="en-US"/>
          </a:p>
        </p:txBody>
      </p:sp>
      <p:sp>
        <p:nvSpPr>
          <p:cNvPr id="8" name="Footer Placeholder 7">
            <a:extLst>
              <a:ext uri="{FF2B5EF4-FFF2-40B4-BE49-F238E27FC236}">
                <a16:creationId xmlns:a16="http://schemas.microsoft.com/office/drawing/2014/main" id="{48ECDB28-3A30-4772-8668-27D1E95A9C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D18CC7-826A-47B4-B73C-A42BFD00239E}"/>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139758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7E13-B0A0-4C66-A863-87011B23A8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BCBBAB-6D13-40A2-B475-1022282B9890}"/>
              </a:ext>
            </a:extLst>
          </p:cNvPr>
          <p:cNvSpPr>
            <a:spLocks noGrp="1"/>
          </p:cNvSpPr>
          <p:nvPr>
            <p:ph type="dt" sz="half" idx="10"/>
          </p:nvPr>
        </p:nvSpPr>
        <p:spPr/>
        <p:txBody>
          <a:bodyPr/>
          <a:lstStyle/>
          <a:p>
            <a:fld id="{C2BD8091-795A-4EF3-90CD-CD42174809B5}" type="datetimeFigureOut">
              <a:rPr lang="en-US" smtClean="0"/>
              <a:t>10/2/2022</a:t>
            </a:fld>
            <a:endParaRPr lang="en-US"/>
          </a:p>
        </p:txBody>
      </p:sp>
      <p:sp>
        <p:nvSpPr>
          <p:cNvPr id="4" name="Footer Placeholder 3">
            <a:extLst>
              <a:ext uri="{FF2B5EF4-FFF2-40B4-BE49-F238E27FC236}">
                <a16:creationId xmlns:a16="http://schemas.microsoft.com/office/drawing/2014/main" id="{7A008D0A-1F55-4532-A798-642C02AE98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92CE53-F3EC-4659-A93E-1981DE96834C}"/>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9666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0523A6-72DE-4DF5-A511-E675EE3237C4}"/>
              </a:ext>
            </a:extLst>
          </p:cNvPr>
          <p:cNvSpPr>
            <a:spLocks noGrp="1"/>
          </p:cNvSpPr>
          <p:nvPr>
            <p:ph type="dt" sz="half" idx="10"/>
          </p:nvPr>
        </p:nvSpPr>
        <p:spPr/>
        <p:txBody>
          <a:bodyPr/>
          <a:lstStyle/>
          <a:p>
            <a:fld id="{C2BD8091-795A-4EF3-90CD-CD42174809B5}" type="datetimeFigureOut">
              <a:rPr lang="en-US" smtClean="0"/>
              <a:t>10/2/2022</a:t>
            </a:fld>
            <a:endParaRPr lang="en-US"/>
          </a:p>
        </p:txBody>
      </p:sp>
      <p:sp>
        <p:nvSpPr>
          <p:cNvPr id="3" name="Footer Placeholder 2">
            <a:extLst>
              <a:ext uri="{FF2B5EF4-FFF2-40B4-BE49-F238E27FC236}">
                <a16:creationId xmlns:a16="http://schemas.microsoft.com/office/drawing/2014/main" id="{1E268E82-A61D-4341-9593-FD2904CC27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6B46AB-6725-4A3E-85C5-1685A84C775D}"/>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2348750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D57B3-FDDE-4560-808A-C73711462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B2B12-7CDD-442E-B660-B0BEE68AAB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AFE6C6-C15A-49CF-BDAB-3E7628BF4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72FB8-22A4-47B9-8D51-ABC6B7534F0F}"/>
              </a:ext>
            </a:extLst>
          </p:cNvPr>
          <p:cNvSpPr>
            <a:spLocks noGrp="1"/>
          </p:cNvSpPr>
          <p:nvPr>
            <p:ph type="dt" sz="half" idx="10"/>
          </p:nvPr>
        </p:nvSpPr>
        <p:spPr/>
        <p:txBody>
          <a:bodyPr/>
          <a:lstStyle/>
          <a:p>
            <a:fld id="{C2BD8091-795A-4EF3-90CD-CD42174809B5}" type="datetimeFigureOut">
              <a:rPr lang="en-US" smtClean="0"/>
              <a:t>10/2/2022</a:t>
            </a:fld>
            <a:endParaRPr lang="en-US"/>
          </a:p>
        </p:txBody>
      </p:sp>
      <p:sp>
        <p:nvSpPr>
          <p:cNvPr id="6" name="Footer Placeholder 5">
            <a:extLst>
              <a:ext uri="{FF2B5EF4-FFF2-40B4-BE49-F238E27FC236}">
                <a16:creationId xmlns:a16="http://schemas.microsoft.com/office/drawing/2014/main" id="{C8210247-4573-4DEC-9DC9-46DB71C32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780AB-8D18-4D64-9618-BB7DE8834693}"/>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2880833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0C63-70A2-48C2-AA08-889A9CE2B0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093982-598D-4D1C-AE4D-2E37C645B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A253DD-4638-4241-B983-61A2EE55D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CD7A78-F55A-4AAC-8E81-7B3130D92401}"/>
              </a:ext>
            </a:extLst>
          </p:cNvPr>
          <p:cNvSpPr>
            <a:spLocks noGrp="1"/>
          </p:cNvSpPr>
          <p:nvPr>
            <p:ph type="dt" sz="half" idx="10"/>
          </p:nvPr>
        </p:nvSpPr>
        <p:spPr/>
        <p:txBody>
          <a:bodyPr/>
          <a:lstStyle/>
          <a:p>
            <a:fld id="{C2BD8091-795A-4EF3-90CD-CD42174809B5}" type="datetimeFigureOut">
              <a:rPr lang="en-US" smtClean="0"/>
              <a:t>10/2/2022</a:t>
            </a:fld>
            <a:endParaRPr lang="en-US"/>
          </a:p>
        </p:txBody>
      </p:sp>
      <p:sp>
        <p:nvSpPr>
          <p:cNvPr id="6" name="Footer Placeholder 5">
            <a:extLst>
              <a:ext uri="{FF2B5EF4-FFF2-40B4-BE49-F238E27FC236}">
                <a16:creationId xmlns:a16="http://schemas.microsoft.com/office/drawing/2014/main" id="{CCF54F90-F5E7-4679-B226-B95959689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7448A-C040-4CE6-9A4A-B174893A0A8A}"/>
              </a:ext>
            </a:extLst>
          </p:cNvPr>
          <p:cNvSpPr>
            <a:spLocks noGrp="1"/>
          </p:cNvSpPr>
          <p:nvPr>
            <p:ph type="sldNum" sz="quarter" idx="12"/>
          </p:nvPr>
        </p:nvSpPr>
        <p:spPr/>
        <p:txBody>
          <a:bodyPr/>
          <a:lstStyle/>
          <a:p>
            <a:fld id="{DF8428CF-396E-479A-8095-9DF6E8409C01}" type="slidenum">
              <a:rPr lang="en-US" smtClean="0"/>
              <a:t>‹#›</a:t>
            </a:fld>
            <a:endParaRPr lang="en-US"/>
          </a:p>
        </p:txBody>
      </p:sp>
    </p:spTree>
    <p:extLst>
      <p:ext uri="{BB962C8B-B14F-4D97-AF65-F5344CB8AC3E}">
        <p14:creationId xmlns:p14="http://schemas.microsoft.com/office/powerpoint/2010/main" val="2710544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4BFD66-F7FE-4C52-8EE3-D5006DB218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1B43E5-A20F-47F6-BB4E-9387C82C96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D1C12-4C9A-455D-8A35-1350AA9639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D8091-795A-4EF3-90CD-CD42174809B5}" type="datetimeFigureOut">
              <a:rPr lang="en-US" smtClean="0"/>
              <a:t>10/2/2022</a:t>
            </a:fld>
            <a:endParaRPr lang="en-US"/>
          </a:p>
        </p:txBody>
      </p:sp>
      <p:sp>
        <p:nvSpPr>
          <p:cNvPr id="5" name="Footer Placeholder 4">
            <a:extLst>
              <a:ext uri="{FF2B5EF4-FFF2-40B4-BE49-F238E27FC236}">
                <a16:creationId xmlns:a16="http://schemas.microsoft.com/office/drawing/2014/main" id="{991B24B4-7FE6-49F6-A8B7-4FFA3B1C55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A41337-5AB3-4176-8D40-7A1E8A87A7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8428CF-396E-479A-8095-9DF6E8409C01}" type="slidenum">
              <a:rPr lang="en-US" smtClean="0"/>
              <a:t>‹#›</a:t>
            </a:fld>
            <a:endParaRPr lang="en-US"/>
          </a:p>
        </p:txBody>
      </p:sp>
    </p:spTree>
    <p:extLst>
      <p:ext uri="{BB962C8B-B14F-4D97-AF65-F5344CB8AC3E}">
        <p14:creationId xmlns:p14="http://schemas.microsoft.com/office/powerpoint/2010/main" val="2130186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3422-04F7-45B1-85ED-84C910956E81}"/>
              </a:ext>
            </a:extLst>
          </p:cNvPr>
          <p:cNvSpPr>
            <a:spLocks noGrp="1"/>
          </p:cNvSpPr>
          <p:nvPr>
            <p:ph type="ctrTitle"/>
          </p:nvPr>
        </p:nvSpPr>
        <p:spPr/>
        <p:txBody>
          <a:bodyPr/>
          <a:lstStyle/>
          <a:p>
            <a:r>
              <a:rPr lang="en-US" dirty="0"/>
              <a:t>Internet of Things</a:t>
            </a:r>
          </a:p>
        </p:txBody>
      </p:sp>
      <p:sp>
        <p:nvSpPr>
          <p:cNvPr id="3" name="Subtitle 2">
            <a:extLst>
              <a:ext uri="{FF2B5EF4-FFF2-40B4-BE49-F238E27FC236}">
                <a16:creationId xmlns:a16="http://schemas.microsoft.com/office/drawing/2014/main" id="{5945E6FF-E657-491B-AE71-62C7946119AC}"/>
              </a:ext>
            </a:extLst>
          </p:cNvPr>
          <p:cNvSpPr>
            <a:spLocks noGrp="1"/>
          </p:cNvSpPr>
          <p:nvPr>
            <p:ph type="subTitle" idx="1"/>
          </p:nvPr>
        </p:nvSpPr>
        <p:spPr>
          <a:xfrm>
            <a:off x="1524000" y="3681550"/>
            <a:ext cx="9144000" cy="1655762"/>
          </a:xfrm>
        </p:spPr>
        <p:txBody>
          <a:bodyPr/>
          <a:lstStyle/>
          <a:p>
            <a:endParaRPr lang="en-US" dirty="0"/>
          </a:p>
        </p:txBody>
      </p:sp>
      <p:sp>
        <p:nvSpPr>
          <p:cNvPr id="4" name="TextBox 3">
            <a:extLst>
              <a:ext uri="{FF2B5EF4-FFF2-40B4-BE49-F238E27FC236}">
                <a16:creationId xmlns:a16="http://schemas.microsoft.com/office/drawing/2014/main" id="{C5841C20-91BA-4975-9DF7-F3BEB92F902C}"/>
              </a:ext>
            </a:extLst>
          </p:cNvPr>
          <p:cNvSpPr txBox="1"/>
          <p:nvPr/>
        </p:nvSpPr>
        <p:spPr>
          <a:xfrm>
            <a:off x="6096000" y="182880"/>
            <a:ext cx="301686" cy="369332"/>
          </a:xfrm>
          <a:prstGeom prst="rect">
            <a:avLst/>
          </a:prstGeom>
          <a:noFill/>
        </p:spPr>
        <p:txBody>
          <a:bodyPr wrap="none" rtlCol="0">
            <a:spAutoFit/>
          </a:bodyPr>
          <a:lstStyle/>
          <a:p>
            <a:r>
              <a:rPr lang="en-US" u="sng" dirty="0">
                <a:solidFill>
                  <a:schemeClr val="bg1">
                    <a:lumMod val="95000"/>
                  </a:schemeClr>
                </a:solidFill>
              </a:rPr>
              <a:t>2</a:t>
            </a:r>
          </a:p>
        </p:txBody>
      </p:sp>
    </p:spTree>
    <p:extLst>
      <p:ext uri="{BB962C8B-B14F-4D97-AF65-F5344CB8AC3E}">
        <p14:creationId xmlns:p14="http://schemas.microsoft.com/office/powerpoint/2010/main" val="2377839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1B39-AEE9-434D-942B-70994235A466}"/>
              </a:ext>
            </a:extLst>
          </p:cNvPr>
          <p:cNvSpPr>
            <a:spLocks noGrp="1"/>
          </p:cNvSpPr>
          <p:nvPr>
            <p:ph type="title"/>
          </p:nvPr>
        </p:nvSpPr>
        <p:spPr>
          <a:xfrm>
            <a:off x="838200" y="132043"/>
            <a:ext cx="10515600" cy="867327"/>
          </a:xfrm>
        </p:spPr>
        <p:txBody>
          <a:bodyPr>
            <a:normAutofit/>
          </a:bodyPr>
          <a:lstStyle/>
          <a:p>
            <a:r>
              <a:rPr lang="en-US" sz="3200" b="1" dirty="0">
                <a:latin typeface="Times New Roman" panose="02020603050405020304" pitchFamily="18" charset="0"/>
                <a:cs typeface="Times New Roman" panose="02020603050405020304" pitchFamily="18" charset="0"/>
              </a:rPr>
              <a:t>Pros of IoT</a:t>
            </a:r>
          </a:p>
        </p:txBody>
      </p:sp>
      <p:sp>
        <p:nvSpPr>
          <p:cNvPr id="3" name="Content Placeholder 2">
            <a:extLst>
              <a:ext uri="{FF2B5EF4-FFF2-40B4-BE49-F238E27FC236}">
                <a16:creationId xmlns:a16="http://schemas.microsoft.com/office/drawing/2014/main" id="{6DF97C46-4D44-4E2F-9346-C2131FC294DD}"/>
              </a:ext>
            </a:extLst>
          </p:cNvPr>
          <p:cNvSpPr>
            <a:spLocks noGrp="1"/>
          </p:cNvSpPr>
          <p:nvPr>
            <p:ph idx="1"/>
          </p:nvPr>
        </p:nvSpPr>
        <p:spPr>
          <a:xfrm>
            <a:off x="537883" y="999370"/>
            <a:ext cx="11080376" cy="542559"/>
          </a:xfrm>
        </p:spPr>
        <p:txBody>
          <a:bodyPr>
            <a:normAutofit/>
          </a:bodyPr>
          <a:lstStyle/>
          <a:p>
            <a:r>
              <a:rPr lang="en-US" sz="2400" dirty="0">
                <a:latin typeface="Times New Roman" panose="02020603050405020304" pitchFamily="18" charset="0"/>
                <a:cs typeface="Times New Roman" panose="02020603050405020304" pitchFamily="18" charset="0"/>
              </a:rPr>
              <a:t>ability to access information from anywhere at any time on any device</a:t>
            </a:r>
            <a:endParaRPr lang="en-US" sz="2400" b="0" i="0" dirty="0">
              <a:effectLst/>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4110BC7B-ABAF-4666-9454-0C3E7E5FA2C1}"/>
              </a:ext>
            </a:extLst>
          </p:cNvPr>
          <p:cNvSpPr txBox="1">
            <a:spLocks/>
          </p:cNvSpPr>
          <p:nvPr/>
        </p:nvSpPr>
        <p:spPr>
          <a:xfrm>
            <a:off x="573741" y="1541930"/>
            <a:ext cx="11080376" cy="542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improved communication between connected electronic devices</a:t>
            </a:r>
          </a:p>
        </p:txBody>
      </p:sp>
      <p:sp>
        <p:nvSpPr>
          <p:cNvPr id="5" name="Content Placeholder 2">
            <a:extLst>
              <a:ext uri="{FF2B5EF4-FFF2-40B4-BE49-F238E27FC236}">
                <a16:creationId xmlns:a16="http://schemas.microsoft.com/office/drawing/2014/main" id="{DC0AA478-C34C-4F41-AC03-7D43826F27AD}"/>
              </a:ext>
            </a:extLst>
          </p:cNvPr>
          <p:cNvSpPr txBox="1">
            <a:spLocks/>
          </p:cNvSpPr>
          <p:nvPr/>
        </p:nvSpPr>
        <p:spPr>
          <a:xfrm>
            <a:off x="573741" y="2084490"/>
            <a:ext cx="11080376" cy="542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transferring data packets over a connected network saving time and money</a:t>
            </a:r>
          </a:p>
        </p:txBody>
      </p:sp>
      <p:sp>
        <p:nvSpPr>
          <p:cNvPr id="6" name="Content Placeholder 2">
            <a:extLst>
              <a:ext uri="{FF2B5EF4-FFF2-40B4-BE49-F238E27FC236}">
                <a16:creationId xmlns:a16="http://schemas.microsoft.com/office/drawing/2014/main" id="{AD8D0EAD-300C-4322-8C1F-0F8E2BC78356}"/>
              </a:ext>
            </a:extLst>
          </p:cNvPr>
          <p:cNvSpPr txBox="1">
            <a:spLocks/>
          </p:cNvSpPr>
          <p:nvPr/>
        </p:nvSpPr>
        <p:spPr>
          <a:xfrm>
            <a:off x="573741" y="2627049"/>
            <a:ext cx="11080376" cy="9403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automating tasks helping to improve the quality of a business's services and reducing the need for human intervention</a:t>
            </a:r>
          </a:p>
        </p:txBody>
      </p:sp>
    </p:spTree>
    <p:extLst>
      <p:ext uri="{BB962C8B-B14F-4D97-AF65-F5344CB8AC3E}">
        <p14:creationId xmlns:p14="http://schemas.microsoft.com/office/powerpoint/2010/main" val="117023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1B39-AEE9-434D-942B-70994235A466}"/>
              </a:ext>
            </a:extLst>
          </p:cNvPr>
          <p:cNvSpPr>
            <a:spLocks noGrp="1"/>
          </p:cNvSpPr>
          <p:nvPr>
            <p:ph type="title"/>
          </p:nvPr>
        </p:nvSpPr>
        <p:spPr>
          <a:xfrm>
            <a:off x="838200" y="132043"/>
            <a:ext cx="10515600" cy="867327"/>
          </a:xfrm>
        </p:spPr>
        <p:txBody>
          <a:bodyPr>
            <a:normAutofit/>
          </a:bodyPr>
          <a:lstStyle/>
          <a:p>
            <a:r>
              <a:rPr lang="en-US" sz="3200" b="1" dirty="0">
                <a:latin typeface="Times New Roman" panose="02020603050405020304" pitchFamily="18" charset="0"/>
                <a:cs typeface="Times New Roman" panose="02020603050405020304" pitchFamily="18" charset="0"/>
              </a:rPr>
              <a:t>Cons of IoT</a:t>
            </a:r>
          </a:p>
        </p:txBody>
      </p:sp>
      <p:sp>
        <p:nvSpPr>
          <p:cNvPr id="3" name="Content Placeholder 2">
            <a:extLst>
              <a:ext uri="{FF2B5EF4-FFF2-40B4-BE49-F238E27FC236}">
                <a16:creationId xmlns:a16="http://schemas.microsoft.com/office/drawing/2014/main" id="{6DF97C46-4D44-4E2F-9346-C2131FC294DD}"/>
              </a:ext>
            </a:extLst>
          </p:cNvPr>
          <p:cNvSpPr>
            <a:spLocks noGrp="1"/>
          </p:cNvSpPr>
          <p:nvPr>
            <p:ph idx="1"/>
          </p:nvPr>
        </p:nvSpPr>
        <p:spPr>
          <a:xfrm>
            <a:off x="537883" y="999370"/>
            <a:ext cx="11080376" cy="867327"/>
          </a:xfrm>
        </p:spPr>
        <p:txBody>
          <a:bodyPr>
            <a:noAutofit/>
          </a:bodyPr>
          <a:lstStyle/>
          <a:p>
            <a:pPr algn="just"/>
            <a:r>
              <a:rPr lang="en-US" sz="2400" dirty="0">
                <a:latin typeface="Times New Roman" panose="02020603050405020304" pitchFamily="18" charset="0"/>
                <a:cs typeface="Times New Roman" panose="02020603050405020304" pitchFamily="18" charset="0"/>
              </a:rPr>
              <a:t>As the number of connected devices increases and more information is shared between devices, the potential that a hacker could steal confidential information also increases</a:t>
            </a:r>
            <a:endParaRPr lang="en-US" sz="2400" b="0" i="0" dirty="0">
              <a:effectLst/>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4110BC7B-ABAF-4666-9454-0C3E7E5FA2C1}"/>
              </a:ext>
            </a:extLst>
          </p:cNvPr>
          <p:cNvSpPr txBox="1">
            <a:spLocks/>
          </p:cNvSpPr>
          <p:nvPr/>
        </p:nvSpPr>
        <p:spPr>
          <a:xfrm>
            <a:off x="555812" y="2011494"/>
            <a:ext cx="11080376" cy="867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latin typeface="Times New Roman" panose="02020603050405020304" pitchFamily="18" charset="0"/>
                <a:cs typeface="Times New Roman" panose="02020603050405020304" pitchFamily="18" charset="0"/>
              </a:rPr>
              <a:t>Enterprises may eventually have to deal with massive numbers -- maybe even millions -- of IoT devices, and collecting and managing the data from all those devices will be challenging.</a:t>
            </a:r>
          </a:p>
        </p:txBody>
      </p:sp>
      <p:sp>
        <p:nvSpPr>
          <p:cNvPr id="5" name="Content Placeholder 2">
            <a:extLst>
              <a:ext uri="{FF2B5EF4-FFF2-40B4-BE49-F238E27FC236}">
                <a16:creationId xmlns:a16="http://schemas.microsoft.com/office/drawing/2014/main" id="{DC0AA478-C34C-4F41-AC03-7D43826F27AD}"/>
              </a:ext>
            </a:extLst>
          </p:cNvPr>
          <p:cNvSpPr txBox="1">
            <a:spLocks/>
          </p:cNvSpPr>
          <p:nvPr/>
        </p:nvSpPr>
        <p:spPr>
          <a:xfrm>
            <a:off x="537883" y="3429000"/>
            <a:ext cx="11080376" cy="7935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If there's a bug in the system, it's likely that every connected device will become corrupted</a:t>
            </a:r>
          </a:p>
        </p:txBody>
      </p:sp>
      <p:sp>
        <p:nvSpPr>
          <p:cNvPr id="6" name="Content Placeholder 2">
            <a:extLst>
              <a:ext uri="{FF2B5EF4-FFF2-40B4-BE49-F238E27FC236}">
                <a16:creationId xmlns:a16="http://schemas.microsoft.com/office/drawing/2014/main" id="{AD8D0EAD-300C-4322-8C1F-0F8E2BC78356}"/>
              </a:ext>
            </a:extLst>
          </p:cNvPr>
          <p:cNvSpPr txBox="1">
            <a:spLocks/>
          </p:cNvSpPr>
          <p:nvPr/>
        </p:nvSpPr>
        <p:spPr>
          <a:xfrm>
            <a:off x="555812" y="4222570"/>
            <a:ext cx="11080376" cy="15623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Since there's no international standard of compatibility for IoT, it's difficult for devices from different manufacturers to communicate with each other</a:t>
            </a:r>
          </a:p>
        </p:txBody>
      </p:sp>
    </p:spTree>
    <p:extLst>
      <p:ext uri="{BB962C8B-B14F-4D97-AF65-F5344CB8AC3E}">
        <p14:creationId xmlns:p14="http://schemas.microsoft.com/office/powerpoint/2010/main" val="86574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228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535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465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88345F-0379-40DC-9BA8-8EAA3FD66C2A}"/>
              </a:ext>
            </a:extLst>
          </p:cNvPr>
          <p:cNvSpPr/>
          <p:nvPr/>
        </p:nvSpPr>
        <p:spPr>
          <a:xfrm>
            <a:off x="1838521" y="1095292"/>
            <a:ext cx="8148161" cy="2492990"/>
          </a:xfrm>
          <a:prstGeom prst="rect">
            <a:avLst/>
          </a:prstGeom>
        </p:spPr>
        <p:txBody>
          <a:bodyPr wrap="square">
            <a:spAutoFit/>
          </a:bodyPr>
          <a:lstStyle/>
          <a:p>
            <a:r>
              <a:rPr lang="en-US" altLang="en-US" sz="2400" b="1" dirty="0">
                <a:solidFill>
                  <a:srgbClr val="FFFF00"/>
                </a:solidFill>
                <a:latin typeface="Times New Roman" panose="02020603050405020304" pitchFamily="18" charset="0"/>
                <a:cs typeface="Times New Roman" panose="02020603050405020304" pitchFamily="18" charset="0"/>
              </a:rPr>
              <a:t>“The infrastructure of the information society.” </a:t>
            </a:r>
          </a:p>
          <a:p>
            <a:endParaRPr lang="en-US" altLang="en-US" sz="2400" b="1" i="1" dirty="0">
              <a:solidFill>
                <a:srgbClr val="FFFF00"/>
              </a:solidFill>
              <a:latin typeface="Times New Roman" panose="02020603050405020304" pitchFamily="18" charset="0"/>
              <a:cs typeface="Times New Roman" panose="02020603050405020304" pitchFamily="18" charset="0"/>
            </a:endParaRPr>
          </a:p>
          <a:p>
            <a:endParaRPr lang="en-US" altLang="en-US" sz="2400" b="1" i="1" dirty="0">
              <a:solidFill>
                <a:srgbClr val="FFFF00"/>
              </a:solidFill>
              <a:latin typeface="Times New Roman" panose="02020603050405020304" pitchFamily="18" charset="0"/>
              <a:cs typeface="Times New Roman" panose="02020603050405020304" pitchFamily="18" charset="0"/>
            </a:endParaRPr>
          </a:p>
          <a:p>
            <a:r>
              <a:rPr lang="en-US" altLang="en-US" b="1" i="1" dirty="0">
                <a:solidFill>
                  <a:srgbClr val="FFFF00"/>
                </a:solidFill>
                <a:latin typeface="Times New Roman" panose="02020603050405020304" pitchFamily="18" charset="0"/>
                <a:cs typeface="Times New Roman" panose="02020603050405020304" pitchFamily="18" charset="0"/>
              </a:rPr>
              <a:t>The Global Standards Initiative on Internet of Things (IoT-GSI)</a:t>
            </a:r>
          </a:p>
          <a:p>
            <a:endParaRPr lang="en-US" altLang="en-US" b="1" i="1" dirty="0">
              <a:solidFill>
                <a:srgbClr val="FFFF00"/>
              </a:solidFill>
              <a:latin typeface="Times New Roman" panose="02020603050405020304" pitchFamily="18" charset="0"/>
              <a:cs typeface="Times New Roman" panose="02020603050405020304" pitchFamily="18" charset="0"/>
            </a:endParaRPr>
          </a:p>
          <a:p>
            <a:endParaRPr lang="en-US" altLang="en-US" sz="2400" b="1" i="1" dirty="0">
              <a:solidFill>
                <a:srgbClr val="FFFF00"/>
              </a:solidFill>
              <a:latin typeface="Times New Roman" panose="02020603050405020304" pitchFamily="18" charset="0"/>
              <a:cs typeface="Times New Roman" panose="02020603050405020304" pitchFamily="18" charset="0"/>
            </a:endParaRPr>
          </a:p>
          <a:p>
            <a:r>
              <a:rPr lang="en-US" altLang="en-US" sz="2400" b="1" i="1" dirty="0">
                <a:solidFill>
                  <a:srgbClr val="FFFF00"/>
                </a:solidFill>
                <a:latin typeface="Times New Roman" panose="02020603050405020304" pitchFamily="18" charset="0"/>
                <a:cs typeface="Times New Roman" panose="02020603050405020304" pitchFamily="18" charset="0"/>
              </a:rPr>
              <a:t>"Anything that can be connected, will be connected.”</a:t>
            </a:r>
            <a:r>
              <a:rPr lang="en-US" altLang="en-US" sz="2400" b="1" dirty="0">
                <a:solidFill>
                  <a:srgbClr val="FFFF00"/>
                </a:solidFill>
                <a:latin typeface="Times New Roman" panose="02020603050405020304" pitchFamily="18" charset="0"/>
                <a:cs typeface="Times New Roman" panose="02020603050405020304" pitchFamily="18" charset="0"/>
              </a:rPr>
              <a:t> </a:t>
            </a:r>
            <a:r>
              <a:rPr lang="en-US" altLang="en-US" b="1" i="1" dirty="0">
                <a:solidFill>
                  <a:srgbClr val="FFFF00"/>
                </a:solidFill>
                <a:latin typeface="Times New Roman" panose="02020603050405020304" pitchFamily="18" charset="0"/>
                <a:cs typeface="Times New Roman" panose="02020603050405020304" pitchFamily="18" charset="0"/>
              </a:rPr>
              <a:t>Forbes</a:t>
            </a:r>
            <a:endParaRPr lang="en-US" altLang="en-US" sz="2400" b="1" i="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328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9E8FC61-FBD0-4186-B87B-32D35564043B}"/>
              </a:ext>
            </a:extLst>
          </p:cNvPr>
          <p:cNvSpPr>
            <a:spLocks noGrp="1"/>
          </p:cNvSpPr>
          <p:nvPr>
            <p:ph type="title"/>
          </p:nvPr>
        </p:nvSpPr>
        <p:spPr>
          <a:xfrm>
            <a:off x="838200" y="-3968"/>
            <a:ext cx="10515600" cy="812352"/>
          </a:xfrm>
        </p:spPr>
        <p:txBody>
          <a:bodyPr>
            <a:normAutofit/>
          </a:bodyPr>
          <a:lstStyle/>
          <a:p>
            <a:pPr algn="l"/>
            <a:r>
              <a:rPr lang="en-US" sz="2400" b="1" i="0" dirty="0">
                <a:solidFill>
                  <a:srgbClr val="323232"/>
                </a:solidFill>
                <a:effectLst/>
                <a:latin typeface="Times New Roman" panose="02020603050405020304" pitchFamily="18" charset="0"/>
                <a:cs typeface="Times New Roman" panose="02020603050405020304" pitchFamily="18" charset="0"/>
              </a:rPr>
              <a:t>What is the internet of things (IoT)?</a:t>
            </a:r>
          </a:p>
        </p:txBody>
      </p:sp>
      <p:sp>
        <p:nvSpPr>
          <p:cNvPr id="11" name="Content Placeholder 10">
            <a:extLst>
              <a:ext uri="{FF2B5EF4-FFF2-40B4-BE49-F238E27FC236}">
                <a16:creationId xmlns:a16="http://schemas.microsoft.com/office/drawing/2014/main" id="{1292FA85-51D4-4197-97B9-D4D240A55E63}"/>
              </a:ext>
            </a:extLst>
          </p:cNvPr>
          <p:cNvSpPr>
            <a:spLocks noGrp="1"/>
          </p:cNvSpPr>
          <p:nvPr>
            <p:ph sz="half" idx="1"/>
          </p:nvPr>
        </p:nvSpPr>
        <p:spPr>
          <a:xfrm>
            <a:off x="758688" y="1013654"/>
            <a:ext cx="10515600" cy="2894958"/>
          </a:xfrm>
        </p:spPr>
        <p:txBody>
          <a:bodyPr>
            <a:noAutofit/>
          </a:bodyPr>
          <a:lstStyle/>
          <a:p>
            <a:r>
              <a:rPr lang="en-US" sz="2400" i="0" dirty="0">
                <a:effectLst/>
                <a:latin typeface="Times New Roman" panose="02020603050405020304" pitchFamily="18" charset="0"/>
                <a:cs typeface="Times New Roman" panose="02020603050405020304" pitchFamily="18" charset="0"/>
              </a:rPr>
              <a:t>The internet of things, or IoT, is a system of </a:t>
            </a:r>
          </a:p>
          <a:p>
            <a:r>
              <a:rPr lang="en-US" sz="2400" i="0" dirty="0">
                <a:effectLst/>
                <a:latin typeface="Times New Roman" panose="02020603050405020304" pitchFamily="18" charset="0"/>
                <a:cs typeface="Times New Roman" panose="02020603050405020304" pitchFamily="18" charset="0"/>
              </a:rPr>
              <a:t>interrelated computing devices, </a:t>
            </a:r>
          </a:p>
          <a:p>
            <a:r>
              <a:rPr lang="en-US" sz="2400" i="0" dirty="0">
                <a:effectLst/>
                <a:latin typeface="Times New Roman" panose="02020603050405020304" pitchFamily="18" charset="0"/>
                <a:cs typeface="Times New Roman" panose="02020603050405020304" pitchFamily="18" charset="0"/>
              </a:rPr>
              <a:t>mechanical and digital machines, </a:t>
            </a:r>
          </a:p>
          <a:p>
            <a:r>
              <a:rPr lang="en-US" sz="2400" i="0" dirty="0">
                <a:effectLst/>
                <a:latin typeface="Times New Roman" panose="02020603050405020304" pitchFamily="18" charset="0"/>
                <a:cs typeface="Times New Roman" panose="02020603050405020304" pitchFamily="18" charset="0"/>
              </a:rPr>
              <a:t>objects, </a:t>
            </a:r>
          </a:p>
          <a:p>
            <a:r>
              <a:rPr lang="en-US" sz="2400" i="0" dirty="0">
                <a:effectLst/>
                <a:latin typeface="Times New Roman" panose="02020603050405020304" pitchFamily="18" charset="0"/>
                <a:cs typeface="Times New Roman" panose="02020603050405020304" pitchFamily="18" charset="0"/>
              </a:rPr>
              <a:t>animals or </a:t>
            </a:r>
          </a:p>
          <a:p>
            <a:r>
              <a:rPr lang="en-US" sz="2400" i="0" dirty="0">
                <a:effectLst/>
                <a:latin typeface="Times New Roman" panose="02020603050405020304" pitchFamily="18" charset="0"/>
                <a:cs typeface="Times New Roman" panose="02020603050405020304" pitchFamily="18" charset="0"/>
              </a:rPr>
              <a:t>people that are provided with unique identifiers </a:t>
            </a:r>
            <a:r>
              <a:rPr lang="en-US" sz="2400" b="1" i="0" dirty="0">
                <a:effectLst/>
                <a:latin typeface="Times New Roman" panose="02020603050405020304" pitchFamily="18" charset="0"/>
                <a:cs typeface="Times New Roman" panose="02020603050405020304" pitchFamily="18" charset="0"/>
              </a:rPr>
              <a:t>UID</a:t>
            </a:r>
            <a:r>
              <a:rPr lang="en-US" sz="2400" i="0" dirty="0">
                <a:effectLst/>
                <a:latin typeface="Times New Roman" panose="02020603050405020304" pitchFamily="18" charset="0"/>
                <a:cs typeface="Times New Roman" panose="02020603050405020304" pitchFamily="18" charset="0"/>
              </a:rPr>
              <a:t>s </a:t>
            </a:r>
          </a:p>
        </p:txBody>
      </p:sp>
    </p:spTree>
    <p:extLst>
      <p:ext uri="{BB962C8B-B14F-4D97-AF65-F5344CB8AC3E}">
        <p14:creationId xmlns:p14="http://schemas.microsoft.com/office/powerpoint/2010/main" val="239601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9E8FC61-FBD0-4186-B87B-32D35564043B}"/>
              </a:ext>
            </a:extLst>
          </p:cNvPr>
          <p:cNvSpPr>
            <a:spLocks noGrp="1"/>
          </p:cNvSpPr>
          <p:nvPr>
            <p:ph type="title"/>
          </p:nvPr>
        </p:nvSpPr>
        <p:spPr>
          <a:xfrm>
            <a:off x="838200" y="-3968"/>
            <a:ext cx="10515600" cy="812352"/>
          </a:xfrm>
        </p:spPr>
        <p:txBody>
          <a:bodyPr>
            <a:normAutofit/>
          </a:bodyPr>
          <a:lstStyle/>
          <a:p>
            <a:pPr algn="l"/>
            <a:r>
              <a:rPr lang="en-US" sz="2400" b="1" i="0" dirty="0">
                <a:solidFill>
                  <a:srgbClr val="323232"/>
                </a:solidFill>
                <a:effectLst/>
                <a:latin typeface="Times New Roman" panose="02020603050405020304" pitchFamily="18" charset="0"/>
                <a:cs typeface="Times New Roman" panose="02020603050405020304" pitchFamily="18" charset="0"/>
              </a:rPr>
              <a:t>What is the internet of things (IoT)?  (</a:t>
            </a:r>
            <a:r>
              <a:rPr lang="en-US" sz="2400" b="1" i="0" dirty="0" err="1">
                <a:solidFill>
                  <a:srgbClr val="323232"/>
                </a:solidFill>
                <a:effectLst/>
                <a:latin typeface="Times New Roman" panose="02020603050405020304" pitchFamily="18" charset="0"/>
                <a:cs typeface="Times New Roman" panose="02020603050405020304" pitchFamily="18" charset="0"/>
              </a:rPr>
              <a:t>Cont</a:t>
            </a:r>
            <a:r>
              <a:rPr lang="en-US" sz="2400" b="1" i="0" dirty="0">
                <a:solidFill>
                  <a:srgbClr val="323232"/>
                </a:solidFill>
                <a:effectLst/>
                <a:latin typeface="Times New Roman" panose="02020603050405020304" pitchFamily="18" charset="0"/>
                <a:cs typeface="Times New Roman" panose="02020603050405020304" pitchFamily="18" charset="0"/>
              </a:rPr>
              <a:t>…)</a:t>
            </a:r>
          </a:p>
        </p:txBody>
      </p:sp>
      <p:sp>
        <p:nvSpPr>
          <p:cNvPr id="21" name="Content Placeholder 10">
            <a:extLst>
              <a:ext uri="{FF2B5EF4-FFF2-40B4-BE49-F238E27FC236}">
                <a16:creationId xmlns:a16="http://schemas.microsoft.com/office/drawing/2014/main" id="{3271B9F6-6EE5-4816-A955-272C3A141464}"/>
              </a:ext>
            </a:extLst>
          </p:cNvPr>
          <p:cNvSpPr txBox="1">
            <a:spLocks/>
          </p:cNvSpPr>
          <p:nvPr/>
        </p:nvSpPr>
        <p:spPr>
          <a:xfrm>
            <a:off x="758688" y="917136"/>
            <a:ext cx="10515600" cy="571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The ability to transfer data over a network without requiring </a:t>
            </a:r>
          </a:p>
        </p:txBody>
      </p:sp>
      <p:sp>
        <p:nvSpPr>
          <p:cNvPr id="25" name="Content Placeholder 10">
            <a:extLst>
              <a:ext uri="{FF2B5EF4-FFF2-40B4-BE49-F238E27FC236}">
                <a16:creationId xmlns:a16="http://schemas.microsoft.com/office/drawing/2014/main" id="{9B992DEC-E0CD-42EB-B872-30D2CEA70845}"/>
              </a:ext>
            </a:extLst>
          </p:cNvPr>
          <p:cNvSpPr txBox="1">
            <a:spLocks/>
          </p:cNvSpPr>
          <p:nvPr/>
        </p:nvSpPr>
        <p:spPr>
          <a:xfrm>
            <a:off x="758688" y="2868957"/>
            <a:ext cx="10691190" cy="5873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 thing in the internet of things can be a person with </a:t>
            </a:r>
          </a:p>
          <a:p>
            <a:endParaRPr lang="en-US" sz="2400" dirty="0">
              <a:latin typeface="Times New Roman" panose="02020603050405020304" pitchFamily="18" charset="0"/>
              <a:cs typeface="Times New Roman" panose="02020603050405020304" pitchFamily="18" charset="0"/>
            </a:endParaRPr>
          </a:p>
        </p:txBody>
      </p:sp>
      <p:sp>
        <p:nvSpPr>
          <p:cNvPr id="8" name="Content Placeholder 10">
            <a:extLst>
              <a:ext uri="{FF2B5EF4-FFF2-40B4-BE49-F238E27FC236}">
                <a16:creationId xmlns:a16="http://schemas.microsoft.com/office/drawing/2014/main" id="{CA4ADAAE-56F0-4EFB-B8E2-AF98F8B065CA}"/>
              </a:ext>
            </a:extLst>
          </p:cNvPr>
          <p:cNvSpPr txBox="1">
            <a:spLocks/>
          </p:cNvSpPr>
          <p:nvPr/>
        </p:nvSpPr>
        <p:spPr>
          <a:xfrm>
            <a:off x="758688" y="1450589"/>
            <a:ext cx="10515600" cy="571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human-to-human </a:t>
            </a:r>
          </a:p>
          <a:p>
            <a:pPr marL="0" indent="0">
              <a:buNone/>
            </a:pPr>
            <a:r>
              <a:rPr lang="en-US" sz="2400" dirty="0">
                <a:latin typeface="Times New Roman" panose="02020603050405020304" pitchFamily="18" charset="0"/>
                <a:cs typeface="Times New Roman" panose="02020603050405020304" pitchFamily="18" charset="0"/>
              </a:rPr>
              <a:t>	</a:t>
            </a:r>
          </a:p>
        </p:txBody>
      </p:sp>
      <p:sp>
        <p:nvSpPr>
          <p:cNvPr id="9" name="Content Placeholder 10">
            <a:extLst>
              <a:ext uri="{FF2B5EF4-FFF2-40B4-BE49-F238E27FC236}">
                <a16:creationId xmlns:a16="http://schemas.microsoft.com/office/drawing/2014/main" id="{112877FF-4518-46E0-B150-E5D424192D4B}"/>
              </a:ext>
            </a:extLst>
          </p:cNvPr>
          <p:cNvSpPr txBox="1">
            <a:spLocks/>
          </p:cNvSpPr>
          <p:nvPr/>
        </p:nvSpPr>
        <p:spPr>
          <a:xfrm>
            <a:off x="758688" y="1898922"/>
            <a:ext cx="10515600" cy="5710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	or </a:t>
            </a:r>
          </a:p>
        </p:txBody>
      </p:sp>
      <p:sp>
        <p:nvSpPr>
          <p:cNvPr id="12" name="Content Placeholder 10">
            <a:extLst>
              <a:ext uri="{FF2B5EF4-FFF2-40B4-BE49-F238E27FC236}">
                <a16:creationId xmlns:a16="http://schemas.microsoft.com/office/drawing/2014/main" id="{FFACA424-F176-4719-AE67-D0F1CEE9CE4B}"/>
              </a:ext>
            </a:extLst>
          </p:cNvPr>
          <p:cNvSpPr txBox="1">
            <a:spLocks/>
          </p:cNvSpPr>
          <p:nvPr/>
        </p:nvSpPr>
        <p:spPr>
          <a:xfrm>
            <a:off x="758688" y="2417605"/>
            <a:ext cx="10515600" cy="6068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human-to-computer interaction.</a:t>
            </a:r>
          </a:p>
        </p:txBody>
      </p:sp>
      <p:sp>
        <p:nvSpPr>
          <p:cNvPr id="13" name="Content Placeholder 10">
            <a:extLst>
              <a:ext uri="{FF2B5EF4-FFF2-40B4-BE49-F238E27FC236}">
                <a16:creationId xmlns:a16="http://schemas.microsoft.com/office/drawing/2014/main" id="{E9C71ACB-A050-4CD1-9DB3-565DA4D2A74C}"/>
              </a:ext>
            </a:extLst>
          </p:cNvPr>
          <p:cNvSpPr txBox="1">
            <a:spLocks/>
          </p:cNvSpPr>
          <p:nvPr/>
        </p:nvSpPr>
        <p:spPr>
          <a:xfrm>
            <a:off x="758688" y="3420480"/>
            <a:ext cx="10691190" cy="5873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 heart monitor implant, </a:t>
            </a:r>
          </a:p>
        </p:txBody>
      </p:sp>
      <p:sp>
        <p:nvSpPr>
          <p:cNvPr id="14" name="Content Placeholder 10">
            <a:extLst>
              <a:ext uri="{FF2B5EF4-FFF2-40B4-BE49-F238E27FC236}">
                <a16:creationId xmlns:a16="http://schemas.microsoft.com/office/drawing/2014/main" id="{28839C25-5A31-496E-A402-D263B85B0AAD}"/>
              </a:ext>
            </a:extLst>
          </p:cNvPr>
          <p:cNvSpPr txBox="1">
            <a:spLocks/>
          </p:cNvSpPr>
          <p:nvPr/>
        </p:nvSpPr>
        <p:spPr>
          <a:xfrm>
            <a:off x="742122" y="3907690"/>
            <a:ext cx="10691190" cy="18655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 farm animal with a biochip transponder, </a:t>
            </a:r>
          </a:p>
        </p:txBody>
      </p:sp>
      <p:sp>
        <p:nvSpPr>
          <p:cNvPr id="15" name="Content Placeholder 10">
            <a:extLst>
              <a:ext uri="{FF2B5EF4-FFF2-40B4-BE49-F238E27FC236}">
                <a16:creationId xmlns:a16="http://schemas.microsoft.com/office/drawing/2014/main" id="{28530A73-9812-4842-B046-D207406A5508}"/>
              </a:ext>
            </a:extLst>
          </p:cNvPr>
          <p:cNvSpPr txBox="1">
            <a:spLocks/>
          </p:cNvSpPr>
          <p:nvPr/>
        </p:nvSpPr>
        <p:spPr>
          <a:xfrm>
            <a:off x="725556" y="4441143"/>
            <a:ext cx="10691190" cy="14997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an automobile that has built-in sensors to alert the driver when tire pressure is low </a:t>
            </a:r>
          </a:p>
        </p:txBody>
      </p:sp>
      <p:sp>
        <p:nvSpPr>
          <p:cNvPr id="16" name="Content Placeholder 10">
            <a:extLst>
              <a:ext uri="{FF2B5EF4-FFF2-40B4-BE49-F238E27FC236}">
                <a16:creationId xmlns:a16="http://schemas.microsoft.com/office/drawing/2014/main" id="{0CD6D2E7-8D5B-439F-A2DC-151F5B84A705}"/>
              </a:ext>
            </a:extLst>
          </p:cNvPr>
          <p:cNvSpPr txBox="1">
            <a:spLocks/>
          </p:cNvSpPr>
          <p:nvPr/>
        </p:nvSpPr>
        <p:spPr>
          <a:xfrm>
            <a:off x="1444292" y="4885834"/>
            <a:ext cx="1157032" cy="5039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or </a:t>
            </a:r>
          </a:p>
        </p:txBody>
      </p:sp>
      <p:sp>
        <p:nvSpPr>
          <p:cNvPr id="17" name="Content Placeholder 10">
            <a:extLst>
              <a:ext uri="{FF2B5EF4-FFF2-40B4-BE49-F238E27FC236}">
                <a16:creationId xmlns:a16="http://schemas.microsoft.com/office/drawing/2014/main" id="{737F1EAF-894A-4E80-B2B4-CC4AD872EAA5}"/>
              </a:ext>
            </a:extLst>
          </p:cNvPr>
          <p:cNvSpPr txBox="1">
            <a:spLocks/>
          </p:cNvSpPr>
          <p:nvPr/>
        </p:nvSpPr>
        <p:spPr>
          <a:xfrm>
            <a:off x="733839" y="5293031"/>
            <a:ext cx="10691190" cy="6478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any other natural</a:t>
            </a:r>
          </a:p>
        </p:txBody>
      </p:sp>
      <p:sp>
        <p:nvSpPr>
          <p:cNvPr id="18" name="Content Placeholder 10">
            <a:extLst>
              <a:ext uri="{FF2B5EF4-FFF2-40B4-BE49-F238E27FC236}">
                <a16:creationId xmlns:a16="http://schemas.microsoft.com/office/drawing/2014/main" id="{D9EC544D-C78C-40CB-9B65-97819E4A92DC}"/>
              </a:ext>
            </a:extLst>
          </p:cNvPr>
          <p:cNvSpPr txBox="1">
            <a:spLocks/>
          </p:cNvSpPr>
          <p:nvPr/>
        </p:nvSpPr>
        <p:spPr>
          <a:xfrm>
            <a:off x="1444292" y="5794473"/>
            <a:ext cx="1255837" cy="4984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or</a:t>
            </a:r>
          </a:p>
        </p:txBody>
      </p:sp>
      <p:sp>
        <p:nvSpPr>
          <p:cNvPr id="19" name="Content Placeholder 10">
            <a:extLst>
              <a:ext uri="{FF2B5EF4-FFF2-40B4-BE49-F238E27FC236}">
                <a16:creationId xmlns:a16="http://schemas.microsoft.com/office/drawing/2014/main" id="{4C4BC069-0110-4A70-A2FD-C235D3207372}"/>
              </a:ext>
            </a:extLst>
          </p:cNvPr>
          <p:cNvSpPr txBox="1">
            <a:spLocks/>
          </p:cNvSpPr>
          <p:nvPr/>
        </p:nvSpPr>
        <p:spPr>
          <a:xfrm>
            <a:off x="766971" y="6206553"/>
            <a:ext cx="10691190" cy="9825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man-made object that can be assigned an Internet Protocol (IP) address and is able to transfer data over a network.</a:t>
            </a:r>
          </a:p>
        </p:txBody>
      </p:sp>
    </p:spTree>
    <p:extLst>
      <p:ext uri="{BB962C8B-B14F-4D97-AF65-F5344CB8AC3E}">
        <p14:creationId xmlns:p14="http://schemas.microsoft.com/office/powerpoint/2010/main" val="292534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8" grpId="0"/>
      <p:bldP spid="9" grpId="0"/>
      <p:bldP spid="12" grpId="0"/>
      <p:bldP spid="13" grpId="0"/>
      <p:bldP spid="14" grpId="0"/>
      <p:bldP spid="15" grpId="0"/>
      <p:bldP spid="16" grpId="0"/>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5">
            <a:extLst>
              <a:ext uri="{FF2B5EF4-FFF2-40B4-BE49-F238E27FC236}">
                <a16:creationId xmlns:a16="http://schemas.microsoft.com/office/drawing/2014/main" id="{96119EDF-D7F5-49AB-8BE3-2D78D9257054}"/>
              </a:ext>
            </a:extLst>
          </p:cNvPr>
          <p:cNvSpPr txBox="1">
            <a:spLocks/>
          </p:cNvSpPr>
          <p:nvPr/>
        </p:nvSpPr>
        <p:spPr>
          <a:xfrm>
            <a:off x="634524" y="208126"/>
            <a:ext cx="10515600" cy="664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Increasingly, organizations in a variety of industries are using IoT to operate </a:t>
            </a:r>
            <a:endParaRPr lang="en-US" sz="2400" dirty="0">
              <a:solidFill>
                <a:srgbClr val="7030A0"/>
              </a:solidFill>
              <a:latin typeface="Times New Roman" panose="02020603050405020304" pitchFamily="18" charset="0"/>
              <a:cs typeface="Times New Roman" panose="02020603050405020304" pitchFamily="18" charset="0"/>
            </a:endParaRPr>
          </a:p>
        </p:txBody>
      </p:sp>
      <p:sp>
        <p:nvSpPr>
          <p:cNvPr id="13" name="Content Placeholder 5">
            <a:extLst>
              <a:ext uri="{FF2B5EF4-FFF2-40B4-BE49-F238E27FC236}">
                <a16:creationId xmlns:a16="http://schemas.microsoft.com/office/drawing/2014/main" id="{6EE8D3AF-78E8-4081-88A2-E1948F1DCEDA}"/>
              </a:ext>
            </a:extLst>
          </p:cNvPr>
          <p:cNvSpPr txBox="1">
            <a:spLocks/>
          </p:cNvSpPr>
          <p:nvPr/>
        </p:nvSpPr>
        <p:spPr>
          <a:xfrm>
            <a:off x="634524" y="801858"/>
            <a:ext cx="10515600" cy="829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more efficiently, </a:t>
            </a:r>
          </a:p>
        </p:txBody>
      </p:sp>
      <p:sp>
        <p:nvSpPr>
          <p:cNvPr id="14" name="Content Placeholder 5">
            <a:extLst>
              <a:ext uri="{FF2B5EF4-FFF2-40B4-BE49-F238E27FC236}">
                <a16:creationId xmlns:a16="http://schemas.microsoft.com/office/drawing/2014/main" id="{03CA5ACD-67D2-4247-AC42-804851657FB4}"/>
              </a:ext>
            </a:extLst>
          </p:cNvPr>
          <p:cNvSpPr txBox="1">
            <a:spLocks/>
          </p:cNvSpPr>
          <p:nvPr/>
        </p:nvSpPr>
        <p:spPr>
          <a:xfrm>
            <a:off x="634524" y="1362222"/>
            <a:ext cx="9184725" cy="664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better understand customers to deliver enhanced customer service, </a:t>
            </a:r>
          </a:p>
        </p:txBody>
      </p:sp>
      <p:sp>
        <p:nvSpPr>
          <p:cNvPr id="15" name="Content Placeholder 5">
            <a:extLst>
              <a:ext uri="{FF2B5EF4-FFF2-40B4-BE49-F238E27FC236}">
                <a16:creationId xmlns:a16="http://schemas.microsoft.com/office/drawing/2014/main" id="{3F5AC150-DAC0-4DF0-8D97-111A1A429B39}"/>
              </a:ext>
            </a:extLst>
          </p:cNvPr>
          <p:cNvSpPr txBox="1">
            <a:spLocks/>
          </p:cNvSpPr>
          <p:nvPr/>
        </p:nvSpPr>
        <p:spPr>
          <a:xfrm>
            <a:off x="634524" y="1894450"/>
            <a:ext cx="5330178" cy="6218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improve decision-making and </a:t>
            </a:r>
          </a:p>
        </p:txBody>
      </p:sp>
      <p:sp>
        <p:nvSpPr>
          <p:cNvPr id="16" name="Content Placeholder 5">
            <a:extLst>
              <a:ext uri="{FF2B5EF4-FFF2-40B4-BE49-F238E27FC236}">
                <a16:creationId xmlns:a16="http://schemas.microsoft.com/office/drawing/2014/main" id="{E7607890-1159-48D8-8616-8B86E383689E}"/>
              </a:ext>
            </a:extLst>
          </p:cNvPr>
          <p:cNvSpPr txBox="1">
            <a:spLocks/>
          </p:cNvSpPr>
          <p:nvPr/>
        </p:nvSpPr>
        <p:spPr>
          <a:xfrm>
            <a:off x="634524" y="2462531"/>
            <a:ext cx="5330178" cy="7755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Times New Roman" panose="02020603050405020304" pitchFamily="18" charset="0"/>
                <a:cs typeface="Times New Roman" panose="02020603050405020304" pitchFamily="18" charset="0"/>
              </a:rPr>
              <a:t>increase the value of the business.</a:t>
            </a:r>
            <a:endParaRPr lang="en-US" sz="24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08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5">
            <a:extLst>
              <a:ext uri="{FF2B5EF4-FFF2-40B4-BE49-F238E27FC236}">
                <a16:creationId xmlns:a16="http://schemas.microsoft.com/office/drawing/2014/main" id="{96119EDF-D7F5-49AB-8BE3-2D78D9257054}"/>
              </a:ext>
            </a:extLst>
          </p:cNvPr>
          <p:cNvSpPr txBox="1">
            <a:spLocks/>
          </p:cNvSpPr>
          <p:nvPr/>
        </p:nvSpPr>
        <p:spPr>
          <a:xfrm>
            <a:off x="465711" y="250873"/>
            <a:ext cx="2080265" cy="5650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With out IoT.</a:t>
            </a: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p:txBody>
      </p:sp>
      <p:sp>
        <p:nvSpPr>
          <p:cNvPr id="11" name="Content Placeholder 5">
            <a:extLst>
              <a:ext uri="{FF2B5EF4-FFF2-40B4-BE49-F238E27FC236}">
                <a16:creationId xmlns:a16="http://schemas.microsoft.com/office/drawing/2014/main" id="{120873E9-5F8A-4A41-8255-1D8178006B2E}"/>
              </a:ext>
            </a:extLst>
          </p:cNvPr>
          <p:cNvSpPr txBox="1">
            <a:spLocks/>
          </p:cNvSpPr>
          <p:nvPr/>
        </p:nvSpPr>
        <p:spPr>
          <a:xfrm>
            <a:off x="465711" y="1051671"/>
            <a:ext cx="10858781" cy="12625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The devices do most of the work human intervention, although people can interact with the devices -- for instance, to set them up, give them instructions or access the data.</a:t>
            </a:r>
          </a:p>
        </p:txBody>
      </p:sp>
      <p:sp>
        <p:nvSpPr>
          <p:cNvPr id="12" name="TextBox 11">
            <a:extLst>
              <a:ext uri="{FF2B5EF4-FFF2-40B4-BE49-F238E27FC236}">
                <a16:creationId xmlns:a16="http://schemas.microsoft.com/office/drawing/2014/main" id="{A0BEF8B4-33A3-486E-909F-66B106203A18}"/>
              </a:ext>
            </a:extLst>
          </p:cNvPr>
          <p:cNvSpPr txBox="1"/>
          <p:nvPr/>
        </p:nvSpPr>
        <p:spPr>
          <a:xfrm>
            <a:off x="4885509" y="3920784"/>
            <a:ext cx="3526973" cy="646331"/>
          </a:xfrm>
          <a:prstGeom prst="rect">
            <a:avLst/>
          </a:prstGeom>
          <a:noFill/>
          <a:ln w="28575">
            <a:solidFill>
              <a:srgbClr val="002060"/>
            </a:solidFill>
          </a:ln>
        </p:spPr>
        <p:txBody>
          <a:bodyPr wrap="square" rtlCol="0">
            <a:spAutoFit/>
          </a:bodyPr>
          <a:lstStyle/>
          <a:p>
            <a:pPr algn="ctr"/>
            <a:r>
              <a:rPr lang="en-US" b="1" dirty="0">
                <a:solidFill>
                  <a:srgbClr val="0070C0"/>
                </a:solidFill>
              </a:rPr>
              <a:t>Operating System</a:t>
            </a:r>
          </a:p>
          <a:p>
            <a:pPr algn="ctr"/>
            <a:endParaRPr lang="en-US" b="1" dirty="0">
              <a:solidFill>
                <a:srgbClr val="0070C0"/>
              </a:solidFill>
            </a:endParaRPr>
          </a:p>
        </p:txBody>
      </p:sp>
      <p:sp>
        <p:nvSpPr>
          <p:cNvPr id="14" name="TextBox 13">
            <a:extLst>
              <a:ext uri="{FF2B5EF4-FFF2-40B4-BE49-F238E27FC236}">
                <a16:creationId xmlns:a16="http://schemas.microsoft.com/office/drawing/2014/main" id="{3A6B4720-0934-4AE8-93E5-73510348EDF2}"/>
              </a:ext>
            </a:extLst>
          </p:cNvPr>
          <p:cNvSpPr txBox="1"/>
          <p:nvPr/>
        </p:nvSpPr>
        <p:spPr>
          <a:xfrm>
            <a:off x="4389118" y="5294810"/>
            <a:ext cx="1071154" cy="646331"/>
          </a:xfrm>
          <a:prstGeom prst="rect">
            <a:avLst/>
          </a:prstGeom>
          <a:noFill/>
          <a:ln w="28575">
            <a:solidFill>
              <a:schemeClr val="accent2">
                <a:lumMod val="50000"/>
              </a:schemeClr>
            </a:solidFill>
          </a:ln>
        </p:spPr>
        <p:txBody>
          <a:bodyPr wrap="square" rtlCol="0">
            <a:spAutoFit/>
          </a:bodyPr>
          <a:lstStyle/>
          <a:p>
            <a:pPr algn="ctr"/>
            <a:r>
              <a:rPr lang="en-US" b="1" dirty="0">
                <a:solidFill>
                  <a:schemeClr val="accent2">
                    <a:lumMod val="50000"/>
                  </a:schemeClr>
                </a:solidFill>
              </a:rPr>
              <a:t>Memory Driver</a:t>
            </a:r>
          </a:p>
        </p:txBody>
      </p:sp>
      <p:sp>
        <p:nvSpPr>
          <p:cNvPr id="15" name="TextBox 14">
            <a:extLst>
              <a:ext uri="{FF2B5EF4-FFF2-40B4-BE49-F238E27FC236}">
                <a16:creationId xmlns:a16="http://schemas.microsoft.com/office/drawing/2014/main" id="{58B6AE03-727D-4580-8FF5-DFECBA58345A}"/>
              </a:ext>
            </a:extLst>
          </p:cNvPr>
          <p:cNvSpPr txBox="1"/>
          <p:nvPr/>
        </p:nvSpPr>
        <p:spPr>
          <a:xfrm>
            <a:off x="5564776" y="5285650"/>
            <a:ext cx="1084220" cy="369332"/>
          </a:xfrm>
          <a:prstGeom prst="rect">
            <a:avLst/>
          </a:prstGeom>
          <a:noFill/>
          <a:ln w="28575">
            <a:solidFill>
              <a:schemeClr val="accent2">
                <a:lumMod val="50000"/>
              </a:schemeClr>
            </a:solidFill>
          </a:ln>
        </p:spPr>
        <p:txBody>
          <a:bodyPr wrap="square" rtlCol="0">
            <a:spAutoFit/>
          </a:bodyPr>
          <a:lstStyle/>
          <a:p>
            <a:pPr algn="ctr"/>
            <a:r>
              <a:rPr lang="en-US" b="1" dirty="0">
                <a:solidFill>
                  <a:schemeClr val="accent2">
                    <a:lumMod val="50000"/>
                  </a:schemeClr>
                </a:solidFill>
              </a:rPr>
              <a:t>Disk</a:t>
            </a:r>
          </a:p>
        </p:txBody>
      </p:sp>
      <p:sp>
        <p:nvSpPr>
          <p:cNvPr id="16" name="TextBox 15">
            <a:extLst>
              <a:ext uri="{FF2B5EF4-FFF2-40B4-BE49-F238E27FC236}">
                <a16:creationId xmlns:a16="http://schemas.microsoft.com/office/drawing/2014/main" id="{9F855879-4FC1-4133-A1DD-5AC11F5ACE2E}"/>
              </a:ext>
            </a:extLst>
          </p:cNvPr>
          <p:cNvSpPr txBox="1"/>
          <p:nvPr/>
        </p:nvSpPr>
        <p:spPr>
          <a:xfrm>
            <a:off x="6714310" y="5294810"/>
            <a:ext cx="1282339" cy="646331"/>
          </a:xfrm>
          <a:prstGeom prst="rect">
            <a:avLst/>
          </a:prstGeom>
          <a:noFill/>
          <a:ln w="28575">
            <a:solidFill>
              <a:schemeClr val="accent2">
                <a:lumMod val="50000"/>
              </a:schemeClr>
            </a:solidFill>
          </a:ln>
        </p:spPr>
        <p:txBody>
          <a:bodyPr wrap="square" rtlCol="0">
            <a:spAutoFit/>
          </a:bodyPr>
          <a:lstStyle/>
          <a:p>
            <a:pPr algn="ctr"/>
            <a:r>
              <a:rPr lang="en-US" b="1" dirty="0">
                <a:solidFill>
                  <a:schemeClr val="accent2">
                    <a:lumMod val="50000"/>
                  </a:schemeClr>
                </a:solidFill>
              </a:rPr>
              <a:t>Network Interface</a:t>
            </a:r>
          </a:p>
        </p:txBody>
      </p:sp>
      <p:sp>
        <p:nvSpPr>
          <p:cNvPr id="18" name="TextBox 17">
            <a:extLst>
              <a:ext uri="{FF2B5EF4-FFF2-40B4-BE49-F238E27FC236}">
                <a16:creationId xmlns:a16="http://schemas.microsoft.com/office/drawing/2014/main" id="{5A9C3B3F-46C0-4427-8C70-DD59D50E377A}"/>
              </a:ext>
            </a:extLst>
          </p:cNvPr>
          <p:cNvSpPr txBox="1"/>
          <p:nvPr/>
        </p:nvSpPr>
        <p:spPr>
          <a:xfrm>
            <a:off x="8075030" y="5281747"/>
            <a:ext cx="1282339" cy="369332"/>
          </a:xfrm>
          <a:prstGeom prst="rect">
            <a:avLst/>
          </a:prstGeom>
          <a:noFill/>
          <a:ln w="28575">
            <a:solidFill>
              <a:schemeClr val="accent2">
                <a:lumMod val="50000"/>
              </a:schemeClr>
            </a:solidFill>
          </a:ln>
        </p:spPr>
        <p:txBody>
          <a:bodyPr wrap="square" rtlCol="0">
            <a:spAutoFit/>
          </a:bodyPr>
          <a:lstStyle/>
          <a:p>
            <a:pPr algn="ctr"/>
            <a:r>
              <a:rPr lang="en-US" b="1" dirty="0">
                <a:solidFill>
                  <a:schemeClr val="accent2">
                    <a:lumMod val="50000"/>
                  </a:schemeClr>
                </a:solidFill>
              </a:rPr>
              <a:t>CPU</a:t>
            </a:r>
          </a:p>
        </p:txBody>
      </p:sp>
      <p:sp>
        <p:nvSpPr>
          <p:cNvPr id="19" name="TextBox 18">
            <a:extLst>
              <a:ext uri="{FF2B5EF4-FFF2-40B4-BE49-F238E27FC236}">
                <a16:creationId xmlns:a16="http://schemas.microsoft.com/office/drawing/2014/main" id="{A8F8E281-B11D-4A20-A476-E8DDBB63DBD4}"/>
              </a:ext>
            </a:extLst>
          </p:cNvPr>
          <p:cNvSpPr txBox="1"/>
          <p:nvPr/>
        </p:nvSpPr>
        <p:spPr>
          <a:xfrm>
            <a:off x="4597031" y="2443368"/>
            <a:ext cx="3894918" cy="923330"/>
          </a:xfrm>
          <a:prstGeom prst="rect">
            <a:avLst/>
          </a:prstGeom>
          <a:noFill/>
          <a:ln w="28575">
            <a:solidFill>
              <a:srgbClr val="002060"/>
            </a:solidFill>
          </a:ln>
        </p:spPr>
        <p:txBody>
          <a:bodyPr wrap="square" rtlCol="0">
            <a:spAutoFit/>
          </a:bodyPr>
          <a:lstStyle/>
          <a:p>
            <a:pPr algn="ctr"/>
            <a:endParaRPr lang="en-US" b="1" dirty="0">
              <a:solidFill>
                <a:srgbClr val="00B050"/>
              </a:solidFill>
            </a:endParaRPr>
          </a:p>
          <a:p>
            <a:pPr algn="ctr"/>
            <a:r>
              <a:rPr lang="en-US" b="1" dirty="0">
                <a:solidFill>
                  <a:srgbClr val="00B050"/>
                </a:solidFill>
              </a:rPr>
              <a:t>User process / Applications / Programs</a:t>
            </a:r>
          </a:p>
          <a:p>
            <a:pPr algn="ctr"/>
            <a:endParaRPr lang="en-US" b="1" dirty="0">
              <a:solidFill>
                <a:srgbClr val="00B050"/>
              </a:solidFill>
            </a:endParaRPr>
          </a:p>
        </p:txBody>
      </p:sp>
      <p:sp>
        <p:nvSpPr>
          <p:cNvPr id="22" name="Rectangle 21">
            <a:extLst>
              <a:ext uri="{FF2B5EF4-FFF2-40B4-BE49-F238E27FC236}">
                <a16:creationId xmlns:a16="http://schemas.microsoft.com/office/drawing/2014/main" id="{D0794D2A-9E9E-46C6-A057-7370EDC4CC98}"/>
              </a:ext>
            </a:extLst>
          </p:cNvPr>
          <p:cNvSpPr/>
          <p:nvPr/>
        </p:nvSpPr>
        <p:spPr>
          <a:xfrm>
            <a:off x="3907968" y="2207623"/>
            <a:ext cx="5680169" cy="42062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36E01762-B8D2-449D-953E-9955D81F556C}"/>
              </a:ext>
            </a:extLst>
          </p:cNvPr>
          <p:cNvCxnSpPr>
            <a:cxnSpLocks/>
          </p:cNvCxnSpPr>
          <p:nvPr/>
        </p:nvCxnSpPr>
        <p:spPr>
          <a:xfrm flipV="1">
            <a:off x="7442185" y="4567115"/>
            <a:ext cx="0" cy="70504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318E857-B799-4B24-95D4-F8BF1A0D6744}"/>
              </a:ext>
            </a:extLst>
          </p:cNvPr>
          <p:cNvCxnSpPr>
            <a:cxnSpLocks/>
          </p:cNvCxnSpPr>
          <p:nvPr/>
        </p:nvCxnSpPr>
        <p:spPr>
          <a:xfrm flipV="1">
            <a:off x="6096000" y="4567115"/>
            <a:ext cx="0" cy="711406"/>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37A057F-AC10-4105-93DB-D800DDEF98CD}"/>
              </a:ext>
            </a:extLst>
          </p:cNvPr>
          <p:cNvCxnSpPr>
            <a:cxnSpLocks/>
          </p:cNvCxnSpPr>
          <p:nvPr/>
        </p:nvCxnSpPr>
        <p:spPr>
          <a:xfrm flipV="1">
            <a:off x="6648996" y="3415748"/>
            <a:ext cx="0" cy="460453"/>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602E3C2-88C5-458E-8262-EEF89B1BB3E8}"/>
              </a:ext>
            </a:extLst>
          </p:cNvPr>
          <p:cNvCxnSpPr>
            <a:cxnSpLocks/>
          </p:cNvCxnSpPr>
          <p:nvPr/>
        </p:nvCxnSpPr>
        <p:spPr>
          <a:xfrm flipV="1">
            <a:off x="8248442" y="4567115"/>
            <a:ext cx="0" cy="70504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31CDCB-576C-44F4-B50D-1B8A38C1D1D4}"/>
              </a:ext>
            </a:extLst>
          </p:cNvPr>
          <p:cNvCxnSpPr>
            <a:cxnSpLocks/>
          </p:cNvCxnSpPr>
          <p:nvPr/>
        </p:nvCxnSpPr>
        <p:spPr>
          <a:xfrm flipV="1">
            <a:off x="5010312" y="4567115"/>
            <a:ext cx="0" cy="711406"/>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73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4" grpId="0" animBg="1"/>
      <p:bldP spid="15" grpId="0" animBg="1"/>
      <p:bldP spid="16" grpId="0" animBg="1"/>
      <p:bldP spid="18" grpId="0" animBg="1"/>
      <p:bldP spid="19"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718AF1-B800-4791-A67B-D6D029196EF6}"/>
              </a:ext>
            </a:extLst>
          </p:cNvPr>
          <p:cNvSpPr txBox="1"/>
          <p:nvPr/>
        </p:nvSpPr>
        <p:spPr>
          <a:xfrm>
            <a:off x="4601344" y="2764674"/>
            <a:ext cx="1583623" cy="369332"/>
          </a:xfrm>
          <a:prstGeom prst="rect">
            <a:avLst/>
          </a:prstGeom>
          <a:noFill/>
          <a:ln w="28575">
            <a:solidFill>
              <a:srgbClr val="002060"/>
            </a:solidFill>
          </a:ln>
        </p:spPr>
        <p:txBody>
          <a:bodyPr wrap="square" rtlCol="0">
            <a:spAutoFit/>
          </a:bodyPr>
          <a:lstStyle/>
          <a:p>
            <a:pPr algn="ctr"/>
            <a:r>
              <a:rPr lang="en-US" b="1" dirty="0">
                <a:solidFill>
                  <a:srgbClr val="0070C0"/>
                </a:solidFill>
              </a:rPr>
              <a:t>IoT Hub </a:t>
            </a:r>
          </a:p>
        </p:txBody>
      </p:sp>
      <p:sp>
        <p:nvSpPr>
          <p:cNvPr id="5" name="TextBox 4">
            <a:extLst>
              <a:ext uri="{FF2B5EF4-FFF2-40B4-BE49-F238E27FC236}">
                <a16:creationId xmlns:a16="http://schemas.microsoft.com/office/drawing/2014/main" id="{AAFBF3AF-7494-4112-9750-2CF00D513953}"/>
              </a:ext>
            </a:extLst>
          </p:cNvPr>
          <p:cNvSpPr txBox="1"/>
          <p:nvPr/>
        </p:nvSpPr>
        <p:spPr>
          <a:xfrm>
            <a:off x="1423201" y="2416509"/>
            <a:ext cx="1920241" cy="369332"/>
          </a:xfrm>
          <a:prstGeom prst="rect">
            <a:avLst/>
          </a:prstGeom>
          <a:noFill/>
          <a:ln w="28575">
            <a:solidFill>
              <a:schemeClr val="accent2">
                <a:lumMod val="50000"/>
              </a:schemeClr>
            </a:solidFill>
          </a:ln>
        </p:spPr>
        <p:txBody>
          <a:bodyPr wrap="square" rtlCol="0">
            <a:spAutoFit/>
          </a:bodyPr>
          <a:lstStyle/>
          <a:p>
            <a:pPr algn="ctr"/>
            <a:r>
              <a:rPr lang="en-US" b="1" dirty="0">
                <a:solidFill>
                  <a:srgbClr val="C00000"/>
                </a:solidFill>
              </a:rPr>
              <a:t>IoT (e.g. Sensor)</a:t>
            </a:r>
          </a:p>
        </p:txBody>
      </p:sp>
      <p:sp>
        <p:nvSpPr>
          <p:cNvPr id="6" name="TextBox 5">
            <a:extLst>
              <a:ext uri="{FF2B5EF4-FFF2-40B4-BE49-F238E27FC236}">
                <a16:creationId xmlns:a16="http://schemas.microsoft.com/office/drawing/2014/main" id="{F79D9B13-4541-4E9A-A71D-483E37B9B7D2}"/>
              </a:ext>
            </a:extLst>
          </p:cNvPr>
          <p:cNvSpPr txBox="1"/>
          <p:nvPr/>
        </p:nvSpPr>
        <p:spPr>
          <a:xfrm>
            <a:off x="1423200" y="3109805"/>
            <a:ext cx="1920239" cy="646331"/>
          </a:xfrm>
          <a:prstGeom prst="rect">
            <a:avLst/>
          </a:prstGeom>
          <a:noFill/>
          <a:ln w="28575">
            <a:solidFill>
              <a:schemeClr val="accent2">
                <a:lumMod val="50000"/>
              </a:schemeClr>
            </a:solidFill>
          </a:ln>
        </p:spPr>
        <p:txBody>
          <a:bodyPr wrap="square" rtlCol="0">
            <a:spAutoFit/>
          </a:bodyPr>
          <a:lstStyle/>
          <a:p>
            <a:pPr algn="ctr"/>
            <a:r>
              <a:rPr lang="en-US" b="1" dirty="0">
                <a:solidFill>
                  <a:srgbClr val="FF0000"/>
                </a:solidFill>
              </a:rPr>
              <a:t>IoT Device</a:t>
            </a:r>
          </a:p>
          <a:p>
            <a:pPr algn="ctr"/>
            <a:r>
              <a:rPr lang="en-US" b="1" dirty="0">
                <a:solidFill>
                  <a:srgbClr val="FF0000"/>
                </a:solidFill>
              </a:rPr>
              <a:t>(e.g. antenna)</a:t>
            </a:r>
          </a:p>
        </p:txBody>
      </p:sp>
      <p:sp>
        <p:nvSpPr>
          <p:cNvPr id="7" name="TextBox 6">
            <a:extLst>
              <a:ext uri="{FF2B5EF4-FFF2-40B4-BE49-F238E27FC236}">
                <a16:creationId xmlns:a16="http://schemas.microsoft.com/office/drawing/2014/main" id="{3328DD3F-CF65-4E56-A896-95F29944D50F}"/>
              </a:ext>
            </a:extLst>
          </p:cNvPr>
          <p:cNvSpPr txBox="1"/>
          <p:nvPr/>
        </p:nvSpPr>
        <p:spPr>
          <a:xfrm>
            <a:off x="1423199" y="4112697"/>
            <a:ext cx="1920239" cy="923330"/>
          </a:xfrm>
          <a:prstGeom prst="rect">
            <a:avLst/>
          </a:prstGeom>
          <a:noFill/>
          <a:ln w="28575">
            <a:solidFill>
              <a:schemeClr val="accent2">
                <a:lumMod val="50000"/>
              </a:schemeClr>
            </a:solidFill>
          </a:ln>
        </p:spPr>
        <p:txBody>
          <a:bodyPr wrap="square" rtlCol="0">
            <a:spAutoFit/>
          </a:bodyPr>
          <a:lstStyle/>
          <a:p>
            <a:pPr algn="ctr"/>
            <a:r>
              <a:rPr lang="en-US" b="1" dirty="0">
                <a:solidFill>
                  <a:srgbClr val="FF0000"/>
                </a:solidFill>
              </a:rPr>
              <a:t>IoT Device</a:t>
            </a:r>
          </a:p>
          <a:p>
            <a:pPr algn="ctr"/>
            <a:r>
              <a:rPr lang="en-US" b="1" dirty="0">
                <a:solidFill>
                  <a:srgbClr val="FF0000"/>
                </a:solidFill>
              </a:rPr>
              <a:t>(e.g. microcontroller)</a:t>
            </a:r>
          </a:p>
        </p:txBody>
      </p:sp>
      <p:sp>
        <p:nvSpPr>
          <p:cNvPr id="8" name="TextBox 7">
            <a:extLst>
              <a:ext uri="{FF2B5EF4-FFF2-40B4-BE49-F238E27FC236}">
                <a16:creationId xmlns:a16="http://schemas.microsoft.com/office/drawing/2014/main" id="{229DA162-96AF-452A-88D2-989CCFBF239F}"/>
              </a:ext>
            </a:extLst>
          </p:cNvPr>
          <p:cNvSpPr txBox="1"/>
          <p:nvPr/>
        </p:nvSpPr>
        <p:spPr>
          <a:xfrm>
            <a:off x="7455939" y="2434438"/>
            <a:ext cx="2530744" cy="923330"/>
          </a:xfrm>
          <a:prstGeom prst="rect">
            <a:avLst/>
          </a:prstGeom>
          <a:noFill/>
          <a:ln w="28575">
            <a:solidFill>
              <a:schemeClr val="accent2">
                <a:lumMod val="50000"/>
              </a:schemeClr>
            </a:solidFill>
          </a:ln>
        </p:spPr>
        <p:txBody>
          <a:bodyPr wrap="square" rtlCol="0">
            <a:spAutoFit/>
          </a:bodyPr>
          <a:lstStyle/>
          <a:p>
            <a:pPr algn="ctr"/>
            <a:r>
              <a:rPr lang="en-US" b="1" dirty="0">
                <a:solidFill>
                  <a:schemeClr val="accent6">
                    <a:lumMod val="50000"/>
                  </a:schemeClr>
                </a:solidFill>
              </a:rPr>
              <a:t>User Interface (smartphone, human machine)</a:t>
            </a:r>
          </a:p>
        </p:txBody>
      </p:sp>
      <p:sp>
        <p:nvSpPr>
          <p:cNvPr id="10" name="TextBox 9">
            <a:extLst>
              <a:ext uri="{FF2B5EF4-FFF2-40B4-BE49-F238E27FC236}">
                <a16:creationId xmlns:a16="http://schemas.microsoft.com/office/drawing/2014/main" id="{45340790-EC35-4EFD-85C8-AAFE33D1BD2E}"/>
              </a:ext>
            </a:extLst>
          </p:cNvPr>
          <p:cNvSpPr txBox="1"/>
          <p:nvPr/>
        </p:nvSpPr>
        <p:spPr>
          <a:xfrm>
            <a:off x="7455939" y="3589398"/>
            <a:ext cx="2530744" cy="1200329"/>
          </a:xfrm>
          <a:prstGeom prst="rect">
            <a:avLst/>
          </a:prstGeom>
          <a:noFill/>
          <a:ln w="28575">
            <a:solidFill>
              <a:schemeClr val="accent2">
                <a:lumMod val="50000"/>
              </a:schemeClr>
            </a:solidFill>
          </a:ln>
        </p:spPr>
        <p:txBody>
          <a:bodyPr wrap="square" rtlCol="0">
            <a:spAutoFit/>
          </a:bodyPr>
          <a:lstStyle/>
          <a:p>
            <a:pPr algn="ctr"/>
            <a:r>
              <a:rPr lang="en-US" b="1" dirty="0">
                <a:solidFill>
                  <a:schemeClr val="accent6">
                    <a:lumMod val="50000"/>
                  </a:schemeClr>
                </a:solidFill>
              </a:rPr>
              <a:t>Analytics of business applications (e.g. customer relationship management, ERP)</a:t>
            </a:r>
          </a:p>
        </p:txBody>
      </p:sp>
      <p:sp>
        <p:nvSpPr>
          <p:cNvPr id="14" name="Rectangle 13">
            <a:extLst>
              <a:ext uri="{FF2B5EF4-FFF2-40B4-BE49-F238E27FC236}">
                <a16:creationId xmlns:a16="http://schemas.microsoft.com/office/drawing/2014/main" id="{40837E2C-80E7-4A51-BC43-1A478F84761F}"/>
              </a:ext>
            </a:extLst>
          </p:cNvPr>
          <p:cNvSpPr/>
          <p:nvPr/>
        </p:nvSpPr>
        <p:spPr>
          <a:xfrm>
            <a:off x="4426772" y="2083740"/>
            <a:ext cx="1920240" cy="376124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E8C4032-90F8-4180-AD60-1E82E2E69F6F}"/>
              </a:ext>
            </a:extLst>
          </p:cNvPr>
          <p:cNvSpPr txBox="1"/>
          <p:nvPr/>
        </p:nvSpPr>
        <p:spPr>
          <a:xfrm>
            <a:off x="4638317" y="3425948"/>
            <a:ext cx="1583623" cy="369332"/>
          </a:xfrm>
          <a:prstGeom prst="rect">
            <a:avLst/>
          </a:prstGeom>
          <a:noFill/>
          <a:ln w="28575">
            <a:noFill/>
          </a:ln>
        </p:spPr>
        <p:txBody>
          <a:bodyPr wrap="square" rtlCol="0">
            <a:spAutoFit/>
          </a:bodyPr>
          <a:lstStyle/>
          <a:p>
            <a:pPr algn="ctr"/>
            <a:r>
              <a:rPr lang="en-US" b="1" dirty="0">
                <a:solidFill>
                  <a:srgbClr val="0070C0"/>
                </a:solidFill>
              </a:rPr>
              <a:t>or </a:t>
            </a:r>
          </a:p>
        </p:txBody>
      </p:sp>
      <p:sp>
        <p:nvSpPr>
          <p:cNvPr id="16" name="TextBox 15">
            <a:extLst>
              <a:ext uri="{FF2B5EF4-FFF2-40B4-BE49-F238E27FC236}">
                <a16:creationId xmlns:a16="http://schemas.microsoft.com/office/drawing/2014/main" id="{AFEEB0F7-1C9D-4FF2-A9A5-DBD99FEA284F}"/>
              </a:ext>
            </a:extLst>
          </p:cNvPr>
          <p:cNvSpPr txBox="1"/>
          <p:nvPr/>
        </p:nvSpPr>
        <p:spPr>
          <a:xfrm>
            <a:off x="4638316" y="4420395"/>
            <a:ext cx="1583623" cy="369332"/>
          </a:xfrm>
          <a:prstGeom prst="rect">
            <a:avLst/>
          </a:prstGeom>
          <a:noFill/>
          <a:ln w="28575">
            <a:solidFill>
              <a:srgbClr val="002060"/>
            </a:solidFill>
          </a:ln>
        </p:spPr>
        <p:txBody>
          <a:bodyPr wrap="square" rtlCol="0">
            <a:spAutoFit/>
          </a:bodyPr>
          <a:lstStyle/>
          <a:p>
            <a:pPr algn="ctr"/>
            <a:r>
              <a:rPr lang="en-US" b="1" dirty="0">
                <a:solidFill>
                  <a:srgbClr val="0070C0"/>
                </a:solidFill>
              </a:rPr>
              <a:t>IoT Gateway</a:t>
            </a:r>
          </a:p>
        </p:txBody>
      </p:sp>
      <p:sp>
        <p:nvSpPr>
          <p:cNvPr id="17" name="TextBox 16">
            <a:extLst>
              <a:ext uri="{FF2B5EF4-FFF2-40B4-BE49-F238E27FC236}">
                <a16:creationId xmlns:a16="http://schemas.microsoft.com/office/drawing/2014/main" id="{E42F4099-BDAF-4126-8BC8-97FAA1840925}"/>
              </a:ext>
            </a:extLst>
          </p:cNvPr>
          <p:cNvSpPr txBox="1"/>
          <p:nvPr/>
        </p:nvSpPr>
        <p:spPr>
          <a:xfrm>
            <a:off x="7482835" y="5014784"/>
            <a:ext cx="2530744" cy="369332"/>
          </a:xfrm>
          <a:prstGeom prst="rect">
            <a:avLst/>
          </a:prstGeom>
          <a:noFill/>
          <a:ln w="28575">
            <a:solidFill>
              <a:schemeClr val="accent2">
                <a:lumMod val="50000"/>
              </a:schemeClr>
            </a:solidFill>
          </a:ln>
        </p:spPr>
        <p:txBody>
          <a:bodyPr wrap="square" rtlCol="0">
            <a:spAutoFit/>
          </a:bodyPr>
          <a:lstStyle/>
          <a:p>
            <a:pPr algn="ctr"/>
            <a:r>
              <a:rPr lang="en-US" b="1" dirty="0">
                <a:solidFill>
                  <a:schemeClr val="accent6">
                    <a:lumMod val="50000"/>
                  </a:schemeClr>
                </a:solidFill>
              </a:rPr>
              <a:t>Back end systems</a:t>
            </a:r>
          </a:p>
        </p:txBody>
      </p:sp>
      <p:sp>
        <p:nvSpPr>
          <p:cNvPr id="18" name="TextBox 17">
            <a:extLst>
              <a:ext uri="{FF2B5EF4-FFF2-40B4-BE49-F238E27FC236}">
                <a16:creationId xmlns:a16="http://schemas.microsoft.com/office/drawing/2014/main" id="{8108CA7E-7E34-43D6-B5BE-664BCA5B29D5}"/>
              </a:ext>
            </a:extLst>
          </p:cNvPr>
          <p:cNvSpPr txBox="1"/>
          <p:nvPr/>
        </p:nvSpPr>
        <p:spPr>
          <a:xfrm>
            <a:off x="1315625" y="1326777"/>
            <a:ext cx="1920239" cy="369332"/>
          </a:xfrm>
          <a:prstGeom prst="rect">
            <a:avLst/>
          </a:prstGeom>
          <a:noFill/>
        </p:spPr>
        <p:txBody>
          <a:bodyPr wrap="square" rtlCol="0">
            <a:spAutoFit/>
          </a:bodyPr>
          <a:lstStyle/>
          <a:p>
            <a:r>
              <a:rPr lang="en-US" b="1" dirty="0"/>
              <a:t>Collect data</a:t>
            </a:r>
          </a:p>
        </p:txBody>
      </p:sp>
      <p:sp>
        <p:nvSpPr>
          <p:cNvPr id="19" name="TextBox 18">
            <a:extLst>
              <a:ext uri="{FF2B5EF4-FFF2-40B4-BE49-F238E27FC236}">
                <a16:creationId xmlns:a16="http://schemas.microsoft.com/office/drawing/2014/main" id="{7539FEA0-3174-4876-863E-CB20A92B313A}"/>
              </a:ext>
            </a:extLst>
          </p:cNvPr>
          <p:cNvSpPr txBox="1"/>
          <p:nvPr/>
        </p:nvSpPr>
        <p:spPr>
          <a:xfrm>
            <a:off x="4638317" y="1326777"/>
            <a:ext cx="1920239" cy="369332"/>
          </a:xfrm>
          <a:prstGeom prst="rect">
            <a:avLst/>
          </a:prstGeom>
          <a:noFill/>
        </p:spPr>
        <p:txBody>
          <a:bodyPr wrap="square" rtlCol="0">
            <a:spAutoFit/>
          </a:bodyPr>
          <a:lstStyle/>
          <a:p>
            <a:r>
              <a:rPr lang="en-US" b="1" dirty="0"/>
              <a:t>Collate data</a:t>
            </a:r>
          </a:p>
        </p:txBody>
      </p:sp>
      <p:sp>
        <p:nvSpPr>
          <p:cNvPr id="20" name="TextBox 19">
            <a:extLst>
              <a:ext uri="{FF2B5EF4-FFF2-40B4-BE49-F238E27FC236}">
                <a16:creationId xmlns:a16="http://schemas.microsoft.com/office/drawing/2014/main" id="{C316DD42-F65C-4B92-AE55-DFEFACAB6D90}"/>
              </a:ext>
            </a:extLst>
          </p:cNvPr>
          <p:cNvSpPr txBox="1"/>
          <p:nvPr/>
        </p:nvSpPr>
        <p:spPr>
          <a:xfrm>
            <a:off x="7752681" y="1326777"/>
            <a:ext cx="2530744" cy="369332"/>
          </a:xfrm>
          <a:prstGeom prst="rect">
            <a:avLst/>
          </a:prstGeom>
          <a:noFill/>
        </p:spPr>
        <p:txBody>
          <a:bodyPr wrap="square" rtlCol="0">
            <a:spAutoFit/>
          </a:bodyPr>
          <a:lstStyle/>
          <a:p>
            <a:r>
              <a:rPr lang="en-US" b="1" dirty="0"/>
              <a:t>analyze data, take action</a:t>
            </a:r>
          </a:p>
        </p:txBody>
      </p:sp>
      <p:cxnSp>
        <p:nvCxnSpPr>
          <p:cNvPr id="22" name="Straight Arrow Connector 21">
            <a:extLst>
              <a:ext uri="{FF2B5EF4-FFF2-40B4-BE49-F238E27FC236}">
                <a16:creationId xmlns:a16="http://schemas.microsoft.com/office/drawing/2014/main" id="{33B340E1-EDD5-425C-AE9E-8298CFD7A67A}"/>
              </a:ext>
            </a:extLst>
          </p:cNvPr>
          <p:cNvCxnSpPr/>
          <p:nvPr/>
        </p:nvCxnSpPr>
        <p:spPr>
          <a:xfrm>
            <a:off x="3317845" y="2619104"/>
            <a:ext cx="110892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DC7ABC-8AEB-4348-B3FE-2801E95E50FE}"/>
              </a:ext>
            </a:extLst>
          </p:cNvPr>
          <p:cNvCxnSpPr/>
          <p:nvPr/>
        </p:nvCxnSpPr>
        <p:spPr>
          <a:xfrm>
            <a:off x="3317845" y="3425948"/>
            <a:ext cx="110892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C5A39A6-2BE8-49AA-8441-D03866F00DD4}"/>
              </a:ext>
            </a:extLst>
          </p:cNvPr>
          <p:cNvCxnSpPr/>
          <p:nvPr/>
        </p:nvCxnSpPr>
        <p:spPr>
          <a:xfrm>
            <a:off x="3317844" y="4491625"/>
            <a:ext cx="110892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3AB1494-8317-4F1B-A47E-D1B525A77DA1}"/>
              </a:ext>
            </a:extLst>
          </p:cNvPr>
          <p:cNvCxnSpPr/>
          <p:nvPr/>
        </p:nvCxnSpPr>
        <p:spPr>
          <a:xfrm>
            <a:off x="6347012" y="2619104"/>
            <a:ext cx="110892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1916D54-A77E-44DC-8D52-FB74995D3329}"/>
              </a:ext>
            </a:extLst>
          </p:cNvPr>
          <p:cNvCxnSpPr/>
          <p:nvPr/>
        </p:nvCxnSpPr>
        <p:spPr>
          <a:xfrm>
            <a:off x="6347011" y="4112697"/>
            <a:ext cx="110892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70D6EDF-3E99-4DE9-91DA-FE66855DA218}"/>
              </a:ext>
            </a:extLst>
          </p:cNvPr>
          <p:cNvCxnSpPr/>
          <p:nvPr/>
        </p:nvCxnSpPr>
        <p:spPr>
          <a:xfrm>
            <a:off x="6347010" y="5178374"/>
            <a:ext cx="110892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0E14F8D-6EA2-42BF-89AE-B9B8A4D0645C}"/>
              </a:ext>
            </a:extLst>
          </p:cNvPr>
          <p:cNvCxnSpPr/>
          <p:nvPr/>
        </p:nvCxnSpPr>
        <p:spPr>
          <a:xfrm>
            <a:off x="2671483" y="1506071"/>
            <a:ext cx="1755288" cy="0"/>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C79D5AC-8AE8-4696-8D6F-3AFF4A486F76}"/>
              </a:ext>
            </a:extLst>
          </p:cNvPr>
          <p:cNvCxnSpPr/>
          <p:nvPr/>
        </p:nvCxnSpPr>
        <p:spPr>
          <a:xfrm>
            <a:off x="5997393" y="1515036"/>
            <a:ext cx="1755288" cy="0"/>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F5BD721F-1626-4BA9-902B-12D8C6B279D5}"/>
              </a:ext>
            </a:extLst>
          </p:cNvPr>
          <p:cNvSpPr/>
          <p:nvPr/>
        </p:nvSpPr>
        <p:spPr>
          <a:xfrm>
            <a:off x="7752681" y="1129553"/>
            <a:ext cx="2530744" cy="916238"/>
          </a:xfrm>
          <a:prstGeom prst="ellipse">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5">
            <a:extLst>
              <a:ext uri="{FF2B5EF4-FFF2-40B4-BE49-F238E27FC236}">
                <a16:creationId xmlns:a16="http://schemas.microsoft.com/office/drawing/2014/main" id="{A308E96B-2522-4CF3-A69A-93E670752652}"/>
              </a:ext>
            </a:extLst>
          </p:cNvPr>
          <p:cNvSpPr txBox="1">
            <a:spLocks/>
          </p:cNvSpPr>
          <p:nvPr/>
        </p:nvSpPr>
        <p:spPr>
          <a:xfrm>
            <a:off x="275492" y="279765"/>
            <a:ext cx="2080265" cy="5650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With IoT.</a:t>
            </a: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23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4" grpId="0" animBg="1"/>
      <p:bldP spid="15" grpId="0" animBg="1"/>
      <p:bldP spid="16" grpId="0" animBg="1"/>
      <p:bldP spid="17" grpId="0" animBg="1"/>
      <p:bldP spid="18" grpId="0"/>
      <p:bldP spid="19" grpId="0"/>
      <p:bldP spid="20" grpId="0"/>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5">
            <a:extLst>
              <a:ext uri="{FF2B5EF4-FFF2-40B4-BE49-F238E27FC236}">
                <a16:creationId xmlns:a16="http://schemas.microsoft.com/office/drawing/2014/main" id="{96119EDF-D7F5-49AB-8BE3-2D78D9257054}"/>
              </a:ext>
            </a:extLst>
          </p:cNvPr>
          <p:cNvSpPr txBox="1">
            <a:spLocks/>
          </p:cNvSpPr>
          <p:nvPr/>
        </p:nvSpPr>
        <p:spPr>
          <a:xfrm>
            <a:off x="465711" y="250873"/>
            <a:ext cx="3642056" cy="5650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How does IoT work?</a:t>
            </a:r>
          </a:p>
          <a:p>
            <a:pPr algn="just">
              <a:lnSpc>
                <a:spcPct val="150000"/>
              </a:lnSpc>
              <a:spcBef>
                <a:spcPts val="0"/>
              </a:spcBef>
            </a:pPr>
            <a:endParaRPr lang="en-US" sz="2400" dirty="0">
              <a:latin typeface="Times New Roman" panose="02020603050405020304" pitchFamily="18" charset="0"/>
              <a:cs typeface="Times New Roman" panose="02020603050405020304" pitchFamily="18" charset="0"/>
            </a:endParaRPr>
          </a:p>
        </p:txBody>
      </p:sp>
      <p:sp>
        <p:nvSpPr>
          <p:cNvPr id="7" name="Content Placeholder 5">
            <a:extLst>
              <a:ext uri="{FF2B5EF4-FFF2-40B4-BE49-F238E27FC236}">
                <a16:creationId xmlns:a16="http://schemas.microsoft.com/office/drawing/2014/main" id="{CD9C068C-3AF0-4EAD-9129-EC0BABCFBF95}"/>
              </a:ext>
            </a:extLst>
          </p:cNvPr>
          <p:cNvSpPr txBox="1">
            <a:spLocks/>
          </p:cNvSpPr>
          <p:nvPr/>
        </p:nvSpPr>
        <p:spPr>
          <a:xfrm>
            <a:off x="465711" y="811235"/>
            <a:ext cx="11726289" cy="5650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An IoT ecosystem consists of web-enabled smart devices that use </a:t>
            </a:r>
          </a:p>
        </p:txBody>
      </p:sp>
      <p:sp>
        <p:nvSpPr>
          <p:cNvPr id="12" name="Content Placeholder 5">
            <a:extLst>
              <a:ext uri="{FF2B5EF4-FFF2-40B4-BE49-F238E27FC236}">
                <a16:creationId xmlns:a16="http://schemas.microsoft.com/office/drawing/2014/main" id="{71F7BF0E-7E4F-4AC8-846D-7E093C9E1238}"/>
              </a:ext>
            </a:extLst>
          </p:cNvPr>
          <p:cNvSpPr txBox="1">
            <a:spLocks/>
          </p:cNvSpPr>
          <p:nvPr/>
        </p:nvSpPr>
        <p:spPr>
          <a:xfrm>
            <a:off x="465711" y="1376289"/>
            <a:ext cx="4213866" cy="5603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embedded systems, such as </a:t>
            </a:r>
          </a:p>
        </p:txBody>
      </p:sp>
      <p:sp>
        <p:nvSpPr>
          <p:cNvPr id="17" name="Content Placeholder 5">
            <a:extLst>
              <a:ext uri="{FF2B5EF4-FFF2-40B4-BE49-F238E27FC236}">
                <a16:creationId xmlns:a16="http://schemas.microsoft.com/office/drawing/2014/main" id="{5C764543-EB15-4D57-A675-385DAB29AC67}"/>
              </a:ext>
            </a:extLst>
          </p:cNvPr>
          <p:cNvSpPr txBox="1">
            <a:spLocks/>
          </p:cNvSpPr>
          <p:nvPr/>
        </p:nvSpPr>
        <p:spPr>
          <a:xfrm>
            <a:off x="465711" y="1936650"/>
            <a:ext cx="2510571" cy="5603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processors, </a:t>
            </a:r>
          </a:p>
        </p:txBody>
      </p:sp>
      <p:sp>
        <p:nvSpPr>
          <p:cNvPr id="18" name="Content Placeholder 5">
            <a:extLst>
              <a:ext uri="{FF2B5EF4-FFF2-40B4-BE49-F238E27FC236}">
                <a16:creationId xmlns:a16="http://schemas.microsoft.com/office/drawing/2014/main" id="{C06B9EBD-5A15-46AC-9D6B-BBA5998D66B4}"/>
              </a:ext>
            </a:extLst>
          </p:cNvPr>
          <p:cNvSpPr txBox="1">
            <a:spLocks/>
          </p:cNvSpPr>
          <p:nvPr/>
        </p:nvSpPr>
        <p:spPr>
          <a:xfrm>
            <a:off x="465711" y="2497014"/>
            <a:ext cx="10507089" cy="6157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sensors and </a:t>
            </a:r>
          </a:p>
        </p:txBody>
      </p:sp>
      <p:sp>
        <p:nvSpPr>
          <p:cNvPr id="19" name="Content Placeholder 5">
            <a:extLst>
              <a:ext uri="{FF2B5EF4-FFF2-40B4-BE49-F238E27FC236}">
                <a16:creationId xmlns:a16="http://schemas.microsoft.com/office/drawing/2014/main" id="{B74A7B77-8279-4129-925B-9A0FB4767178}"/>
              </a:ext>
            </a:extLst>
          </p:cNvPr>
          <p:cNvSpPr txBox="1">
            <a:spLocks/>
          </p:cNvSpPr>
          <p:nvPr/>
        </p:nvSpPr>
        <p:spPr>
          <a:xfrm>
            <a:off x="465711" y="3057378"/>
            <a:ext cx="10507089" cy="13757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communication hardware, to collect, send and act on data they acquire from their environments.</a:t>
            </a:r>
          </a:p>
        </p:txBody>
      </p:sp>
      <p:sp>
        <p:nvSpPr>
          <p:cNvPr id="20" name="Content Placeholder 5">
            <a:extLst>
              <a:ext uri="{FF2B5EF4-FFF2-40B4-BE49-F238E27FC236}">
                <a16:creationId xmlns:a16="http://schemas.microsoft.com/office/drawing/2014/main" id="{6DF6348C-743A-4484-8340-D5B04F473BDC}"/>
              </a:ext>
            </a:extLst>
          </p:cNvPr>
          <p:cNvSpPr txBox="1">
            <a:spLocks/>
          </p:cNvSpPr>
          <p:nvPr/>
        </p:nvSpPr>
        <p:spPr>
          <a:xfrm>
            <a:off x="465711" y="3977297"/>
            <a:ext cx="10858781" cy="12625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IoT devices share the sensor data they collect by connecting to an IoT gateway or other edge device where data is either sent to the cloud to be analyzed or analyzed locally. </a:t>
            </a:r>
          </a:p>
        </p:txBody>
      </p:sp>
      <p:sp>
        <p:nvSpPr>
          <p:cNvPr id="21" name="Content Placeholder 5">
            <a:extLst>
              <a:ext uri="{FF2B5EF4-FFF2-40B4-BE49-F238E27FC236}">
                <a16:creationId xmlns:a16="http://schemas.microsoft.com/office/drawing/2014/main" id="{D9A22CE0-7F0D-414E-841B-4B821A71AD2C}"/>
              </a:ext>
            </a:extLst>
          </p:cNvPr>
          <p:cNvSpPr txBox="1">
            <a:spLocks/>
          </p:cNvSpPr>
          <p:nvPr/>
        </p:nvSpPr>
        <p:spPr>
          <a:xfrm>
            <a:off x="465711" y="5353037"/>
            <a:ext cx="10858781" cy="9802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Sometimes, these devices communicate with other related devices and act on the information they get from one another. </a:t>
            </a:r>
          </a:p>
        </p:txBody>
      </p:sp>
    </p:spTree>
    <p:extLst>
      <p:ext uri="{BB962C8B-B14F-4D97-AF65-F5344CB8AC3E}">
        <p14:creationId xmlns:p14="http://schemas.microsoft.com/office/powerpoint/2010/main" val="163674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7" grpId="0"/>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B12E1E-C352-42BC-829F-AEC54DA76B72}"/>
              </a:ext>
            </a:extLst>
          </p:cNvPr>
          <p:cNvSpPr>
            <a:spLocks noGrp="1"/>
          </p:cNvSpPr>
          <p:nvPr>
            <p:ph type="title"/>
          </p:nvPr>
        </p:nvSpPr>
        <p:spPr>
          <a:xfrm>
            <a:off x="838200" y="23027"/>
            <a:ext cx="10515600" cy="604502"/>
          </a:xfrm>
        </p:spPr>
        <p:txBody>
          <a:bodyPr>
            <a:normAutofit/>
          </a:bodyPr>
          <a:lstStyle/>
          <a:p>
            <a:r>
              <a:rPr lang="en-US" sz="2400" b="1" dirty="0">
                <a:latin typeface="Times New Roman" panose="02020603050405020304" pitchFamily="18" charset="0"/>
                <a:cs typeface="Times New Roman" panose="02020603050405020304" pitchFamily="18" charset="0"/>
              </a:rPr>
              <a:t>Why is IoT important?</a:t>
            </a:r>
          </a:p>
        </p:txBody>
      </p:sp>
      <p:sp>
        <p:nvSpPr>
          <p:cNvPr id="6" name="Content Placeholder 5">
            <a:extLst>
              <a:ext uri="{FF2B5EF4-FFF2-40B4-BE49-F238E27FC236}">
                <a16:creationId xmlns:a16="http://schemas.microsoft.com/office/drawing/2014/main" id="{6062BC1F-BB2B-48D5-9828-3C9D18CB5F3C}"/>
              </a:ext>
            </a:extLst>
          </p:cNvPr>
          <p:cNvSpPr>
            <a:spLocks noGrp="1"/>
          </p:cNvSpPr>
          <p:nvPr>
            <p:ph idx="1"/>
          </p:nvPr>
        </p:nvSpPr>
        <p:spPr>
          <a:xfrm>
            <a:off x="838200" y="719812"/>
            <a:ext cx="10515600" cy="2919859"/>
          </a:xfrm>
        </p:spPr>
        <p:txBody>
          <a:bodyPr>
            <a:noAutofit/>
          </a:bodyPr>
          <a:lstStyle/>
          <a:p>
            <a:pPr algn="just"/>
            <a:r>
              <a:rPr lang="en-US" sz="2400" dirty="0">
                <a:latin typeface="Times New Roman" panose="02020603050405020304" pitchFamily="18" charset="0"/>
                <a:cs typeface="Times New Roman" panose="02020603050405020304" pitchFamily="18" charset="0"/>
              </a:rPr>
              <a:t>The internet of things helps people live and work smarter, as well as gain complete control over their lives. </a:t>
            </a:r>
          </a:p>
          <a:p>
            <a:pPr algn="just"/>
            <a:r>
              <a:rPr lang="en-US" sz="2400" dirty="0">
                <a:latin typeface="Times New Roman" panose="02020603050405020304" pitchFamily="18" charset="0"/>
                <a:cs typeface="Times New Roman" panose="02020603050405020304" pitchFamily="18" charset="0"/>
              </a:rPr>
              <a:t>In addition to offering smart devices to automate homes, IoT is essential to business. </a:t>
            </a:r>
          </a:p>
          <a:p>
            <a:pPr algn="just"/>
            <a:r>
              <a:rPr lang="en-US" sz="2400" dirty="0">
                <a:latin typeface="Times New Roman" panose="02020603050405020304" pitchFamily="18" charset="0"/>
                <a:cs typeface="Times New Roman" panose="02020603050405020304" pitchFamily="18" charset="0"/>
              </a:rPr>
              <a:t>IoT provides businesses with a real-time look into how their systems really work, delivering insights into everything from the performance of machines to supply chain and logistics operations.</a:t>
            </a:r>
          </a:p>
        </p:txBody>
      </p:sp>
      <p:sp>
        <p:nvSpPr>
          <p:cNvPr id="10" name="Content Placeholder 5">
            <a:extLst>
              <a:ext uri="{FF2B5EF4-FFF2-40B4-BE49-F238E27FC236}">
                <a16:creationId xmlns:a16="http://schemas.microsoft.com/office/drawing/2014/main" id="{5FFA12BE-9B91-4A86-8103-F77AD3CCC3D3}"/>
              </a:ext>
            </a:extLst>
          </p:cNvPr>
          <p:cNvSpPr txBox="1">
            <a:spLocks/>
          </p:cNvSpPr>
          <p:nvPr/>
        </p:nvSpPr>
        <p:spPr>
          <a:xfrm>
            <a:off x="820271" y="3446930"/>
            <a:ext cx="10515600" cy="676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IoT enables companies to automate processes and reduce labor costs. </a:t>
            </a:r>
          </a:p>
        </p:txBody>
      </p:sp>
      <p:sp>
        <p:nvSpPr>
          <p:cNvPr id="11" name="Content Placeholder 5">
            <a:extLst>
              <a:ext uri="{FF2B5EF4-FFF2-40B4-BE49-F238E27FC236}">
                <a16:creationId xmlns:a16="http://schemas.microsoft.com/office/drawing/2014/main" id="{ED05EA98-217D-4BCE-AD01-23C0DB0342D8}"/>
              </a:ext>
            </a:extLst>
          </p:cNvPr>
          <p:cNvSpPr txBox="1">
            <a:spLocks/>
          </p:cNvSpPr>
          <p:nvPr/>
        </p:nvSpPr>
        <p:spPr>
          <a:xfrm>
            <a:off x="802342" y="4123766"/>
            <a:ext cx="10515600" cy="1398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It also cuts down on waste and improves service delivery, making it less expensive to manufacture and deliver goods, as well as offering transparency into customer transactions.</a:t>
            </a:r>
          </a:p>
        </p:txBody>
      </p:sp>
      <p:sp>
        <p:nvSpPr>
          <p:cNvPr id="12" name="Content Placeholder 5">
            <a:extLst>
              <a:ext uri="{FF2B5EF4-FFF2-40B4-BE49-F238E27FC236}">
                <a16:creationId xmlns:a16="http://schemas.microsoft.com/office/drawing/2014/main" id="{F7E45506-4A05-4C1B-AE89-D8C6DE1EAF39}"/>
              </a:ext>
            </a:extLst>
          </p:cNvPr>
          <p:cNvSpPr txBox="1">
            <a:spLocks/>
          </p:cNvSpPr>
          <p:nvPr/>
        </p:nvSpPr>
        <p:spPr>
          <a:xfrm>
            <a:off x="676836" y="5356958"/>
            <a:ext cx="10515600" cy="12832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As such, IoT is one of the most important technologies of everyday life, and it will continue to pick up steam as more businesses realize the potential of connected devices to keep them competitive.</a:t>
            </a:r>
          </a:p>
        </p:txBody>
      </p:sp>
    </p:spTree>
    <p:extLst>
      <p:ext uri="{BB962C8B-B14F-4D97-AF65-F5344CB8AC3E}">
        <p14:creationId xmlns:p14="http://schemas.microsoft.com/office/powerpoint/2010/main" val="57252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1B39-AEE9-434D-942B-70994235A466}"/>
              </a:ext>
            </a:extLst>
          </p:cNvPr>
          <p:cNvSpPr>
            <a:spLocks noGrp="1"/>
          </p:cNvSpPr>
          <p:nvPr>
            <p:ph type="title"/>
          </p:nvPr>
        </p:nvSpPr>
        <p:spPr>
          <a:xfrm>
            <a:off x="838200" y="132043"/>
            <a:ext cx="10515600" cy="867327"/>
          </a:xfrm>
        </p:spPr>
        <p:txBody>
          <a:bodyPr>
            <a:normAutofit/>
          </a:bodyPr>
          <a:lstStyle/>
          <a:p>
            <a:r>
              <a:rPr lang="en-US" sz="3200" b="1" dirty="0">
                <a:latin typeface="Times New Roman" panose="02020603050405020304" pitchFamily="18" charset="0"/>
                <a:cs typeface="Times New Roman" panose="02020603050405020304" pitchFamily="18" charset="0"/>
              </a:rPr>
              <a:t>Benefits of IoT</a:t>
            </a:r>
          </a:p>
        </p:txBody>
      </p:sp>
      <p:sp>
        <p:nvSpPr>
          <p:cNvPr id="3" name="Content Placeholder 2">
            <a:extLst>
              <a:ext uri="{FF2B5EF4-FFF2-40B4-BE49-F238E27FC236}">
                <a16:creationId xmlns:a16="http://schemas.microsoft.com/office/drawing/2014/main" id="{6DF97C46-4D44-4E2F-9346-C2131FC294DD}"/>
              </a:ext>
            </a:extLst>
          </p:cNvPr>
          <p:cNvSpPr>
            <a:spLocks noGrp="1"/>
          </p:cNvSpPr>
          <p:nvPr>
            <p:ph idx="1"/>
          </p:nvPr>
        </p:nvSpPr>
        <p:spPr>
          <a:xfrm>
            <a:off x="537883" y="999370"/>
            <a:ext cx="11080376" cy="542559"/>
          </a:xfrm>
        </p:spPr>
        <p:txBody>
          <a:bodyPr>
            <a:normAutofit/>
          </a:bodyPr>
          <a:lstStyle/>
          <a:p>
            <a:pPr algn="l"/>
            <a:r>
              <a:rPr lang="en-US" sz="2400" b="0" i="0" dirty="0">
                <a:effectLst/>
                <a:latin typeface="Times New Roman" panose="02020603050405020304" pitchFamily="18" charset="0"/>
                <a:cs typeface="Times New Roman" panose="02020603050405020304" pitchFamily="18" charset="0"/>
              </a:rPr>
              <a:t>Some benefits are industry-specific, and some are applicable across multiple industries. </a:t>
            </a:r>
          </a:p>
        </p:txBody>
      </p:sp>
      <p:sp>
        <p:nvSpPr>
          <p:cNvPr id="4" name="Content Placeholder 2">
            <a:extLst>
              <a:ext uri="{FF2B5EF4-FFF2-40B4-BE49-F238E27FC236}">
                <a16:creationId xmlns:a16="http://schemas.microsoft.com/office/drawing/2014/main" id="{4110BC7B-ABAF-4666-9454-0C3E7E5FA2C1}"/>
              </a:ext>
            </a:extLst>
          </p:cNvPr>
          <p:cNvSpPr txBox="1">
            <a:spLocks/>
          </p:cNvSpPr>
          <p:nvPr/>
        </p:nvSpPr>
        <p:spPr>
          <a:xfrm>
            <a:off x="573741" y="1541930"/>
            <a:ext cx="11080376" cy="542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Some of the common benefits of IoT enable businesses to:</a:t>
            </a:r>
          </a:p>
        </p:txBody>
      </p:sp>
      <p:sp>
        <p:nvSpPr>
          <p:cNvPr id="5" name="Content Placeholder 2">
            <a:extLst>
              <a:ext uri="{FF2B5EF4-FFF2-40B4-BE49-F238E27FC236}">
                <a16:creationId xmlns:a16="http://schemas.microsoft.com/office/drawing/2014/main" id="{DC0AA478-C34C-4F41-AC03-7D43826F27AD}"/>
              </a:ext>
            </a:extLst>
          </p:cNvPr>
          <p:cNvSpPr txBox="1">
            <a:spLocks/>
          </p:cNvSpPr>
          <p:nvPr/>
        </p:nvSpPr>
        <p:spPr>
          <a:xfrm>
            <a:off x="573741" y="2084490"/>
            <a:ext cx="11080376" cy="542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monitor their overall business processes;</a:t>
            </a:r>
          </a:p>
        </p:txBody>
      </p:sp>
      <p:sp>
        <p:nvSpPr>
          <p:cNvPr id="6" name="Content Placeholder 2">
            <a:extLst>
              <a:ext uri="{FF2B5EF4-FFF2-40B4-BE49-F238E27FC236}">
                <a16:creationId xmlns:a16="http://schemas.microsoft.com/office/drawing/2014/main" id="{AD8D0EAD-300C-4322-8C1F-0F8E2BC78356}"/>
              </a:ext>
            </a:extLst>
          </p:cNvPr>
          <p:cNvSpPr txBox="1">
            <a:spLocks/>
          </p:cNvSpPr>
          <p:nvPr/>
        </p:nvSpPr>
        <p:spPr>
          <a:xfrm>
            <a:off x="573741" y="2627049"/>
            <a:ext cx="11080376" cy="542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improve the customer experience;</a:t>
            </a:r>
          </a:p>
          <a:p>
            <a:endParaRPr lang="en-US" sz="24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FB5E5D52-5705-4B52-869E-5BA42E80A9C0}"/>
              </a:ext>
            </a:extLst>
          </p:cNvPr>
          <p:cNvSpPr txBox="1">
            <a:spLocks/>
          </p:cNvSpPr>
          <p:nvPr/>
        </p:nvSpPr>
        <p:spPr>
          <a:xfrm>
            <a:off x="573741" y="3652534"/>
            <a:ext cx="11080376" cy="542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enhance employee productivity;</a:t>
            </a:r>
          </a:p>
        </p:txBody>
      </p:sp>
      <p:sp>
        <p:nvSpPr>
          <p:cNvPr id="8" name="Content Placeholder 2">
            <a:extLst>
              <a:ext uri="{FF2B5EF4-FFF2-40B4-BE49-F238E27FC236}">
                <a16:creationId xmlns:a16="http://schemas.microsoft.com/office/drawing/2014/main" id="{C840C495-33AE-41D3-BF02-95AFAD5D515B}"/>
              </a:ext>
            </a:extLst>
          </p:cNvPr>
          <p:cNvSpPr txBox="1">
            <a:spLocks/>
          </p:cNvSpPr>
          <p:nvPr/>
        </p:nvSpPr>
        <p:spPr>
          <a:xfrm>
            <a:off x="555812" y="3109975"/>
            <a:ext cx="11080376" cy="542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save time and money;</a:t>
            </a:r>
          </a:p>
          <a:p>
            <a:endParaRPr lang="en-US" sz="24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D7B7A4A3-FC14-4132-B46A-7634CDF6DA62}"/>
              </a:ext>
            </a:extLst>
          </p:cNvPr>
          <p:cNvSpPr txBox="1">
            <a:spLocks/>
          </p:cNvSpPr>
          <p:nvPr/>
        </p:nvSpPr>
        <p:spPr>
          <a:xfrm>
            <a:off x="537883" y="4135461"/>
            <a:ext cx="11080376" cy="602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integrate and adapt business models;</a:t>
            </a:r>
          </a:p>
        </p:txBody>
      </p:sp>
      <p:sp>
        <p:nvSpPr>
          <p:cNvPr id="10" name="Content Placeholder 2">
            <a:extLst>
              <a:ext uri="{FF2B5EF4-FFF2-40B4-BE49-F238E27FC236}">
                <a16:creationId xmlns:a16="http://schemas.microsoft.com/office/drawing/2014/main" id="{134810F3-D394-4CD5-8922-0281B680F049}"/>
              </a:ext>
            </a:extLst>
          </p:cNvPr>
          <p:cNvSpPr txBox="1">
            <a:spLocks/>
          </p:cNvSpPr>
          <p:nvPr/>
        </p:nvSpPr>
        <p:spPr>
          <a:xfrm>
            <a:off x="519954" y="4563039"/>
            <a:ext cx="11080376" cy="542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make better business decisions; and</a:t>
            </a:r>
          </a:p>
        </p:txBody>
      </p:sp>
      <p:sp>
        <p:nvSpPr>
          <p:cNvPr id="11" name="Content Placeholder 2">
            <a:extLst>
              <a:ext uri="{FF2B5EF4-FFF2-40B4-BE49-F238E27FC236}">
                <a16:creationId xmlns:a16="http://schemas.microsoft.com/office/drawing/2014/main" id="{F0F21098-E36C-4DEC-9C75-AA2231016E1B}"/>
              </a:ext>
            </a:extLst>
          </p:cNvPr>
          <p:cNvSpPr txBox="1">
            <a:spLocks/>
          </p:cNvSpPr>
          <p:nvPr/>
        </p:nvSpPr>
        <p:spPr>
          <a:xfrm>
            <a:off x="519954" y="5071495"/>
            <a:ext cx="11080376" cy="602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generate more revenue.</a:t>
            </a:r>
          </a:p>
        </p:txBody>
      </p:sp>
    </p:spTree>
    <p:extLst>
      <p:ext uri="{BB962C8B-B14F-4D97-AF65-F5344CB8AC3E}">
        <p14:creationId xmlns:p14="http://schemas.microsoft.com/office/powerpoint/2010/main" val="139906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4132</TotalTime>
  <Words>787</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Internet of Things</vt:lpstr>
      <vt:lpstr>What is the internet of things (IoT)?</vt:lpstr>
      <vt:lpstr>What is the internet of things (IoT)?  (Cont…)</vt:lpstr>
      <vt:lpstr>PowerPoint Presentation</vt:lpstr>
      <vt:lpstr>PowerPoint Presentation</vt:lpstr>
      <vt:lpstr>PowerPoint Presentation</vt:lpstr>
      <vt:lpstr>PowerPoint Presentation</vt:lpstr>
      <vt:lpstr>Why is IoT important?</vt:lpstr>
      <vt:lpstr>Benefits of IoT</vt:lpstr>
      <vt:lpstr>Pros of IoT</vt:lpstr>
      <vt:lpstr>Cons of IoT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ramchand vedaiyan</dc:creator>
  <cp:lastModifiedBy>ramchand vedaiyan</cp:lastModifiedBy>
  <cp:revision>222</cp:revision>
  <dcterms:created xsi:type="dcterms:W3CDTF">2022-09-29T15:10:47Z</dcterms:created>
  <dcterms:modified xsi:type="dcterms:W3CDTF">2022-10-02T12:25:08Z</dcterms:modified>
</cp:coreProperties>
</file>