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89" r:id="rId5"/>
    <p:sldId id="338" r:id="rId6"/>
    <p:sldId id="329" r:id="rId7"/>
    <p:sldId id="336" r:id="rId8"/>
    <p:sldId id="340" r:id="rId9"/>
    <p:sldId id="343" r:id="rId10"/>
    <p:sldId id="345" r:id="rId11"/>
    <p:sldId id="34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p:scale>
          <a:sx n="100" d="100"/>
          <a:sy n="100" d="100"/>
        </p:scale>
        <p:origin x="403" y="5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Manchem" userId="a86114b943e54fcd" providerId="LiveId" clId="{D7FB919B-5A47-4060-B382-04E0671C285A}"/>
    <pc:docChg chg="undo redo custSel modSld">
      <pc:chgData name="Ram Manchem" userId="a86114b943e54fcd" providerId="LiveId" clId="{D7FB919B-5A47-4060-B382-04E0671C285A}" dt="2025-01-06T10:42:06.510" v="173" actId="255"/>
      <pc:docMkLst>
        <pc:docMk/>
      </pc:docMkLst>
      <pc:sldChg chg="modSp mod">
        <pc:chgData name="Ram Manchem" userId="a86114b943e54fcd" providerId="LiveId" clId="{D7FB919B-5A47-4060-B382-04E0671C285A}" dt="2025-01-06T10:40:21.867" v="170" actId="20577"/>
        <pc:sldMkLst>
          <pc:docMk/>
          <pc:sldMk cId="1718004908" sldId="329"/>
        </pc:sldMkLst>
        <pc:spChg chg="mod">
          <ac:chgData name="Ram Manchem" userId="a86114b943e54fcd" providerId="LiveId" clId="{D7FB919B-5A47-4060-B382-04E0671C285A}" dt="2025-01-06T10:40:21.867" v="170" actId="20577"/>
          <ac:spMkLst>
            <pc:docMk/>
            <pc:sldMk cId="1718004908" sldId="329"/>
            <ac:spMk id="5" creationId="{B3FA3829-F12C-214D-8FBA-7E1A740F65CA}"/>
          </ac:spMkLst>
        </pc:spChg>
      </pc:sldChg>
      <pc:sldChg chg="modSp mod">
        <pc:chgData name="Ram Manchem" userId="a86114b943e54fcd" providerId="LiveId" clId="{D7FB919B-5A47-4060-B382-04E0671C285A}" dt="2025-01-06T10:41:05.924" v="171" actId="20577"/>
        <pc:sldMkLst>
          <pc:docMk/>
          <pc:sldMk cId="32494612" sldId="336"/>
        </pc:sldMkLst>
        <pc:spChg chg="mod">
          <ac:chgData name="Ram Manchem" userId="a86114b943e54fcd" providerId="LiveId" clId="{D7FB919B-5A47-4060-B382-04E0671C285A}" dt="2025-01-06T10:41:05.924" v="171" actId="20577"/>
          <ac:spMkLst>
            <pc:docMk/>
            <pc:sldMk cId="32494612" sldId="336"/>
            <ac:spMk id="5" creationId="{3440DA25-F620-152B-DE9E-776F7B74DFF0}"/>
          </ac:spMkLst>
        </pc:spChg>
      </pc:sldChg>
      <pc:sldChg chg="addSp delSp mod">
        <pc:chgData name="Ram Manchem" userId="a86114b943e54fcd" providerId="LiveId" clId="{D7FB919B-5A47-4060-B382-04E0671C285A}" dt="2025-01-06T10:40:05.897" v="168" actId="22"/>
        <pc:sldMkLst>
          <pc:docMk/>
          <pc:sldMk cId="1833041803" sldId="338"/>
        </pc:sldMkLst>
        <pc:picChg chg="add del">
          <ac:chgData name="Ram Manchem" userId="a86114b943e54fcd" providerId="LiveId" clId="{D7FB919B-5A47-4060-B382-04E0671C285A}" dt="2025-01-06T10:40:03.478" v="166" actId="22"/>
          <ac:picMkLst>
            <pc:docMk/>
            <pc:sldMk cId="1833041803" sldId="338"/>
            <ac:picMk id="3" creationId="{BDF78526-F1C3-F412-0FC7-0C0C090CF76B}"/>
          </ac:picMkLst>
        </pc:picChg>
        <pc:picChg chg="add">
          <ac:chgData name="Ram Manchem" userId="a86114b943e54fcd" providerId="LiveId" clId="{D7FB919B-5A47-4060-B382-04E0671C285A}" dt="2025-01-06T10:40:05.897" v="168" actId="22"/>
          <ac:picMkLst>
            <pc:docMk/>
            <pc:sldMk cId="1833041803" sldId="338"/>
            <ac:picMk id="5" creationId="{5C555E7E-AAC6-D455-B62E-765CE7F5628B}"/>
          </ac:picMkLst>
        </pc:picChg>
        <pc:picChg chg="del">
          <ac:chgData name="Ram Manchem" userId="a86114b943e54fcd" providerId="LiveId" clId="{D7FB919B-5A47-4060-B382-04E0671C285A}" dt="2025-01-06T10:40:04.499" v="167" actId="478"/>
          <ac:picMkLst>
            <pc:docMk/>
            <pc:sldMk cId="1833041803" sldId="338"/>
            <ac:picMk id="7" creationId="{27F7A4E7-8A04-AC5A-A04E-AECC0757538A}"/>
          </ac:picMkLst>
        </pc:picChg>
      </pc:sldChg>
      <pc:sldChg chg="modSp mod">
        <pc:chgData name="Ram Manchem" userId="a86114b943e54fcd" providerId="LiveId" clId="{D7FB919B-5A47-4060-B382-04E0671C285A}" dt="2025-01-06T10:11:59.405" v="7" actId="255"/>
        <pc:sldMkLst>
          <pc:docMk/>
          <pc:sldMk cId="1529597853" sldId="340"/>
        </pc:sldMkLst>
        <pc:spChg chg="mod">
          <ac:chgData name="Ram Manchem" userId="a86114b943e54fcd" providerId="LiveId" clId="{D7FB919B-5A47-4060-B382-04E0671C285A}" dt="2025-01-06T10:11:59.405" v="7" actId="255"/>
          <ac:spMkLst>
            <pc:docMk/>
            <pc:sldMk cId="1529597853" sldId="340"/>
            <ac:spMk id="2" creationId="{6B64221B-D6D4-E382-A91A-99FF908D5475}"/>
          </ac:spMkLst>
        </pc:spChg>
      </pc:sldChg>
      <pc:sldChg chg="addSp delSp modSp mod">
        <pc:chgData name="Ram Manchem" userId="a86114b943e54fcd" providerId="LiveId" clId="{D7FB919B-5A47-4060-B382-04E0671C285A}" dt="2025-01-06T10:41:31.180" v="172" actId="113"/>
        <pc:sldMkLst>
          <pc:docMk/>
          <pc:sldMk cId="2565465705" sldId="343"/>
        </pc:sldMkLst>
        <pc:spChg chg="mod">
          <ac:chgData name="Ram Manchem" userId="a86114b943e54fcd" providerId="LiveId" clId="{D7FB919B-5A47-4060-B382-04E0671C285A}" dt="2025-01-06T10:41:31.180" v="172" actId="113"/>
          <ac:spMkLst>
            <pc:docMk/>
            <pc:sldMk cId="2565465705" sldId="343"/>
            <ac:spMk id="24" creationId="{416D93DF-7E7B-3539-00C9-95827FBA7D83}"/>
          </ac:spMkLst>
        </pc:spChg>
        <pc:picChg chg="add mod">
          <ac:chgData name="Ram Manchem" userId="a86114b943e54fcd" providerId="LiveId" clId="{D7FB919B-5A47-4060-B382-04E0671C285A}" dt="2025-01-06T10:13:39.754" v="35" actId="1036"/>
          <ac:picMkLst>
            <pc:docMk/>
            <pc:sldMk cId="2565465705" sldId="343"/>
            <ac:picMk id="5" creationId="{859ACD84-A874-EEEB-AD3A-33AC999076A4}"/>
          </ac:picMkLst>
        </pc:picChg>
        <pc:picChg chg="del">
          <ac:chgData name="Ram Manchem" userId="a86114b943e54fcd" providerId="LiveId" clId="{D7FB919B-5A47-4060-B382-04E0671C285A}" dt="2025-01-06T10:12:07.224" v="8" actId="478"/>
          <ac:picMkLst>
            <pc:docMk/>
            <pc:sldMk cId="2565465705" sldId="343"/>
            <ac:picMk id="6" creationId="{9D9E4B14-91BC-22B1-BC86-2DF1FBD751BC}"/>
          </ac:picMkLst>
        </pc:picChg>
      </pc:sldChg>
      <pc:sldChg chg="addSp delSp modSp mod">
        <pc:chgData name="Ram Manchem" userId="a86114b943e54fcd" providerId="LiveId" clId="{D7FB919B-5A47-4060-B382-04E0671C285A}" dt="2025-01-06T10:42:06.510" v="173" actId="255"/>
        <pc:sldMkLst>
          <pc:docMk/>
          <pc:sldMk cId="2320957226" sldId="345"/>
        </pc:sldMkLst>
        <pc:spChg chg="mod">
          <ac:chgData name="Ram Manchem" userId="a86114b943e54fcd" providerId="LiveId" clId="{D7FB919B-5A47-4060-B382-04E0671C285A}" dt="2025-01-06T10:42:06.510" v="173" actId="255"/>
          <ac:spMkLst>
            <pc:docMk/>
            <pc:sldMk cId="2320957226" sldId="345"/>
            <ac:spMk id="24" creationId="{96C57680-BB8F-30F7-1159-A5B669558364}"/>
          </ac:spMkLst>
        </pc:spChg>
        <pc:picChg chg="add mod">
          <ac:chgData name="Ram Manchem" userId="a86114b943e54fcd" providerId="LiveId" clId="{D7FB919B-5A47-4060-B382-04E0671C285A}" dt="2025-01-06T10:13:05.622" v="12" actId="1076"/>
          <ac:picMkLst>
            <pc:docMk/>
            <pc:sldMk cId="2320957226" sldId="345"/>
            <ac:picMk id="5" creationId="{C1B5ED6E-52A4-413F-DE54-F60DBFB49BEB}"/>
          </ac:picMkLst>
        </pc:picChg>
        <pc:picChg chg="del">
          <ac:chgData name="Ram Manchem" userId="a86114b943e54fcd" providerId="LiveId" clId="{D7FB919B-5A47-4060-B382-04E0671C285A}" dt="2025-01-06T10:12:55.769" v="10" actId="478"/>
          <ac:picMkLst>
            <pc:docMk/>
            <pc:sldMk cId="2320957226" sldId="345"/>
            <ac:picMk id="8" creationId="{87161103-5264-6457-D447-3C41897A00FC}"/>
          </ac:picMkLst>
        </pc:picChg>
      </pc:sldChg>
      <pc:sldChg chg="addSp delSp modSp mod">
        <pc:chgData name="Ram Manchem" userId="a86114b943e54fcd" providerId="LiveId" clId="{D7FB919B-5A47-4060-B382-04E0671C285A}" dt="2025-01-06T10:30:46.480" v="55" actId="1076"/>
        <pc:sldMkLst>
          <pc:docMk/>
          <pc:sldMk cId="2237307944" sldId="347"/>
        </pc:sldMkLst>
        <pc:spChg chg="mod">
          <ac:chgData name="Ram Manchem" userId="a86114b943e54fcd" providerId="LiveId" clId="{D7FB919B-5A47-4060-B382-04E0671C285A}" dt="2025-01-06T10:30:38.623" v="53" actId="14100"/>
          <ac:spMkLst>
            <pc:docMk/>
            <pc:sldMk cId="2237307944" sldId="347"/>
            <ac:spMk id="3" creationId="{432CD581-9654-5F5C-58AA-52E407F8483C}"/>
          </ac:spMkLst>
        </pc:spChg>
        <pc:spChg chg="add">
          <ac:chgData name="Ram Manchem" userId="a86114b943e54fcd" providerId="LiveId" clId="{D7FB919B-5A47-4060-B382-04E0671C285A}" dt="2025-01-06T10:29:44.915" v="40"/>
          <ac:spMkLst>
            <pc:docMk/>
            <pc:sldMk cId="2237307944" sldId="347"/>
            <ac:spMk id="8" creationId="{2ED806A7-F85D-6FA4-6654-5B0C48924B4F}"/>
          </ac:spMkLst>
        </pc:spChg>
        <pc:spChg chg="add del mod">
          <ac:chgData name="Ram Manchem" userId="a86114b943e54fcd" providerId="LiveId" clId="{D7FB919B-5A47-4060-B382-04E0671C285A}" dt="2025-01-06T10:30:04.902" v="45"/>
          <ac:spMkLst>
            <pc:docMk/>
            <pc:sldMk cId="2237307944" sldId="347"/>
            <ac:spMk id="9" creationId="{98C9C2F1-6073-844C-0912-260E97BF7685}"/>
          </ac:spMkLst>
        </pc:spChg>
        <pc:picChg chg="add mod">
          <ac:chgData name="Ram Manchem" userId="a86114b943e54fcd" providerId="LiveId" clId="{D7FB919B-5A47-4060-B382-04E0671C285A}" dt="2025-01-06T10:30:46.480" v="55" actId="1076"/>
          <ac:picMkLst>
            <pc:docMk/>
            <pc:sldMk cId="2237307944" sldId="347"/>
            <ac:picMk id="7" creationId="{E444A052-1219-2BE2-B36E-D8D12A6156F0}"/>
          </ac:picMkLst>
        </pc:picChg>
        <pc:picChg chg="del">
          <ac:chgData name="Ram Manchem" userId="a86114b943e54fcd" providerId="LiveId" clId="{D7FB919B-5A47-4060-B382-04E0671C285A}" dt="2025-01-06T10:26:59.903" v="36" actId="478"/>
          <ac:picMkLst>
            <pc:docMk/>
            <pc:sldMk cId="2237307944" sldId="347"/>
            <ac:picMk id="10" creationId="{8B16263F-3716-0E89-53AD-FB05E5DF964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06/01/2025</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06/01/2025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817615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98419"/>
            <a:ext cx="10773181" cy="2141295"/>
          </a:xfrm>
        </p:spPr>
        <p:txBody>
          <a:bodyPr>
            <a:normAutofit fontScale="90000"/>
          </a:bodyPr>
          <a:lstStyle/>
          <a:p>
            <a:r>
              <a:rPr lang="en-US" dirty="0"/>
              <a:t>Research Question –</a:t>
            </a:r>
            <a:br>
              <a:rPr lang="en-US" dirty="0"/>
            </a:br>
            <a:br>
              <a:rPr lang="en-US" sz="4000" dirty="0"/>
            </a:br>
            <a:r>
              <a:rPr lang="en-US" sz="2200" dirty="0"/>
              <a:t>Date: 20 -11 - 2024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0914346" cy="360000"/>
          </a:xfrm>
        </p:spPr>
        <p:txBody>
          <a:bodyPr/>
          <a:lstStyle/>
          <a:p>
            <a:r>
              <a:rPr lang="en-US" sz="2000" dirty="0"/>
              <a:t>Group Name:  A97                                                          Name of Student Presenting: Ram Manchem</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118681" cy="1615680"/>
          </a:xfrm>
        </p:spPr>
        <p:txBody>
          <a:bodyPr/>
          <a:lstStyle/>
          <a:p>
            <a:r>
              <a:rPr lang="en-GB" dirty="0"/>
              <a:t>7COM1079-2024  Student Group No: A97                   Names of Student Attendees : Ram Sai Gowri Sankar Manchem  - 23004953</a:t>
            </a:r>
          </a:p>
          <a:p>
            <a:r>
              <a:rPr lang="en-GB" dirty="0"/>
              <a:t>							              Naga Charan </a:t>
            </a:r>
            <a:r>
              <a:rPr lang="en-GB" dirty="0" err="1"/>
              <a:t>Mekala</a:t>
            </a:r>
            <a:r>
              <a:rPr lang="en-GB" dirty="0"/>
              <a:t>                     - 23031774</a:t>
            </a:r>
          </a:p>
          <a:p>
            <a:r>
              <a:rPr lang="en-GB" dirty="0"/>
              <a:t>							              Sai Charan Goud Varkala              - 23018584</a:t>
            </a:r>
          </a:p>
          <a:p>
            <a:r>
              <a:rPr lang="en-GB" dirty="0"/>
              <a:t>							              </a:t>
            </a:r>
            <a:r>
              <a:rPr lang="en-GB" dirty="0" err="1"/>
              <a:t>Prasannanjani</a:t>
            </a:r>
            <a:r>
              <a:rPr lang="en-GB" dirty="0"/>
              <a:t> </a:t>
            </a:r>
            <a:r>
              <a:rPr lang="en-GB" dirty="0" err="1"/>
              <a:t>Marpudi</a:t>
            </a:r>
            <a:r>
              <a:rPr lang="en-GB" dirty="0"/>
              <a:t>                  - 23035962 </a:t>
            </a:r>
          </a:p>
          <a:p>
            <a:r>
              <a:rPr lang="en-GB" dirty="0"/>
              <a:t>							              Madhavi </a:t>
            </a:r>
            <a:r>
              <a:rPr lang="en-GB" dirty="0" err="1"/>
              <a:t>Kommu</a:t>
            </a:r>
            <a:r>
              <a:rPr lang="en-GB" dirty="0"/>
              <a:t>                            - 23035434</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7558279E-33F4-93BB-7C85-835418A04F57}"/>
              </a:ext>
            </a:extLst>
          </p:cNvPr>
          <p:cNvSpPr>
            <a:spLocks noGrp="1"/>
          </p:cNvSpPr>
          <p:nvPr>
            <p:ph type="subTitle" idx="1"/>
          </p:nvPr>
        </p:nvSpPr>
        <p:spPr>
          <a:xfrm>
            <a:off x="954000" y="1890000"/>
            <a:ext cx="10301604" cy="360000"/>
          </a:xfrm>
        </p:spPr>
        <p:txBody>
          <a:bodyPr/>
          <a:lstStyle/>
          <a:p>
            <a:r>
              <a:rPr lang="en-IN" dirty="0"/>
              <a:t>DS074 Snippet          </a:t>
            </a:r>
            <a:r>
              <a:rPr lang="en-IN" sz="2000" b="0" dirty="0"/>
              <a:t>Total Rows :93</a:t>
            </a:r>
          </a:p>
          <a:p>
            <a:endParaRPr lang="en-IN" dirty="0"/>
          </a:p>
        </p:txBody>
      </p:sp>
      <p:pic>
        <p:nvPicPr>
          <p:cNvPr id="5" name="Picture 4">
            <a:extLst>
              <a:ext uri="{FF2B5EF4-FFF2-40B4-BE49-F238E27FC236}">
                <a16:creationId xmlns:a16="http://schemas.microsoft.com/office/drawing/2014/main" id="{5C555E7E-AAC6-D455-B62E-765CE7F5628B}"/>
              </a:ext>
            </a:extLst>
          </p:cNvPr>
          <p:cNvPicPr>
            <a:picLocks noChangeAspect="1"/>
          </p:cNvPicPr>
          <p:nvPr/>
        </p:nvPicPr>
        <p:blipFill>
          <a:blip r:embed="rId3"/>
          <a:stretch>
            <a:fillRect/>
          </a:stretch>
        </p:blipFill>
        <p:spPr>
          <a:xfrm>
            <a:off x="0" y="2895232"/>
            <a:ext cx="12192000" cy="1067536"/>
          </a:xfrm>
          <a:prstGeom prst="rect">
            <a:avLst/>
          </a:prstGeom>
        </p:spPr>
      </p:pic>
    </p:spTree>
    <p:extLst>
      <p:ext uri="{BB962C8B-B14F-4D97-AF65-F5344CB8AC3E}">
        <p14:creationId xmlns:p14="http://schemas.microsoft.com/office/powerpoint/2010/main" val="183304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(DS074) (Food_Cost.csv)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No:A97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3533452"/>
          </a:xfrm>
        </p:spPr>
        <p:txBody>
          <a:bodyPr>
            <a:noAutofit/>
          </a:bodyPr>
          <a:lstStyle/>
          <a:p>
            <a:pPr>
              <a:lnSpc>
                <a:spcPct val="100000"/>
              </a:lnSpc>
            </a:pPr>
            <a:r>
              <a:rPr lang="en-GB" sz="2400" b="0" kern="100" dirty="0">
                <a:latin typeface="Calibri" panose="020F0502020204030204" pitchFamily="34" charset="0"/>
                <a:ea typeface="Calibri" panose="020F0502020204030204" pitchFamily="34" charset="0"/>
                <a:cs typeface="Times New Roman" panose="02020603050405020304" pitchFamily="18" charset="0"/>
              </a:rPr>
              <a:t>This dataset is of interest to us because it allows us to analyse trends in food costs across countries over time.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b="0" dirty="0">
                <a:latin typeface="Calibri"/>
                <a:cs typeface="Calibri"/>
              </a:rPr>
              <a:t>.</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GB" sz="2400" b="0" kern="100" dirty="0">
                <a:solidFill>
                  <a:srgbClr val="FF0000"/>
                </a:solidFill>
                <a:latin typeface="Calibri Light" panose="020F0302020204030204" pitchFamily="34" charset="0"/>
                <a:ea typeface="Calibri" panose="020F0502020204030204" pitchFamily="34" charset="0"/>
                <a:cs typeface="Times New Roman" panose="02020603050405020304" pitchFamily="18" charset="0"/>
              </a:rPr>
              <a:t>Year</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b="0" dirty="0">
                <a:solidFill>
                  <a:srgbClr val="FF0000"/>
                </a:solidFill>
                <a:latin typeface="Calibri"/>
                <a:cs typeface="Calibri"/>
              </a:rPr>
              <a:t>                   </a:t>
            </a:r>
            <a:r>
              <a:rPr lang="en-US" sz="2400" b="0" dirty="0">
                <a:latin typeface="Calibri"/>
                <a:cs typeface="Calibri"/>
              </a:rPr>
              <a:t>This  Independent variable datatype is : </a:t>
            </a:r>
            <a:r>
              <a:rPr lang="en-US" sz="2400" b="0"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rPr>
              <a:t>Nominal.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rPr>
              <a:t>Food Cost</a:t>
            </a:r>
            <a:r>
              <a:rPr lang="en-US" sz="2400" b="0" dirty="0">
                <a:solidFill>
                  <a:srgbClr val="FF0000"/>
                </a:solidFill>
                <a:latin typeface="Calibri"/>
                <a:cs typeface="Calibri"/>
              </a:rPr>
              <a:t>.</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a:t>
            </a:r>
            <a:r>
              <a:rPr lang="en-US" sz="2400" b="0" dirty="0" err="1">
                <a:solidFill>
                  <a:srgbClr val="FF0000"/>
                </a:solidFill>
                <a:latin typeface="Calibri Light" panose="020F0302020204030204" pitchFamily="34" charset="0"/>
                <a:ea typeface="Calibri Light" panose="020F0302020204030204" pitchFamily="34" charset="0"/>
                <a:cs typeface="Calibri Light" panose="020F0302020204030204" pitchFamily="34" charset="0"/>
              </a:rPr>
              <a:t>Continous</a:t>
            </a:r>
            <a:r>
              <a:rPr lang="en-US" sz="2400" b="0"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A97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84487"/>
            <a:ext cx="10640594" cy="2678085"/>
          </a:xfrm>
        </p:spPr>
        <p:txBody>
          <a:bodyPr>
            <a:noAutofit/>
          </a:bodyPr>
          <a:lstStyle/>
          <a:p>
            <a:pPr>
              <a:lnSpc>
                <a:spcPct val="100000"/>
              </a:lnSpc>
            </a:pPr>
            <a:r>
              <a:rPr lang="en-GB" sz="2400" b="0" kern="10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food costs of all countries between the year 2013 and 2014?</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805285"/>
          </a:xfrm>
        </p:spPr>
        <p:txBody>
          <a:bodyPr vert="horz" lIns="0" tIns="0" rIns="0" bIns="0" rtlCol="0" anchor="t">
            <a:noAutofit/>
          </a:bodyPr>
          <a:lstStyle/>
          <a:p>
            <a:pPr>
              <a:lnSpc>
                <a:spcPct val="100000"/>
              </a:lnSpc>
            </a:pPr>
            <a:endParaRPr lang="en-GB" sz="1800" b="0" i="1" dirty="0">
              <a:latin typeface="Arial"/>
              <a:cs typeface="Arial"/>
            </a:endParaRPr>
          </a:p>
          <a:p>
            <a:pPr>
              <a:lnSpc>
                <a:spcPct val="100000"/>
              </a:lnSpc>
            </a:pPr>
            <a:r>
              <a:rPr lang="en-GB" sz="1800" b="0" i="1" dirty="0">
                <a:latin typeface="Arial"/>
                <a:cs typeface="Arial"/>
              </a:rPr>
              <a:t>PRE 7COM1079-2024  Student Group No:  A97</a:t>
            </a:r>
          </a:p>
          <a:p>
            <a:pPr>
              <a:lnSpc>
                <a:spcPct val="100000"/>
              </a:lnSpc>
            </a:pPr>
            <a:endParaRPr lang="en-GB" sz="2000" b="0" dirty="0">
              <a:latin typeface="Arial"/>
              <a:cs typeface="Arial"/>
            </a:endParaRPr>
          </a:p>
          <a:p>
            <a:pPr>
              <a:lnSpc>
                <a:spcPct val="100000"/>
              </a:lnSpc>
            </a:pPr>
            <a:r>
              <a:rPr lang="en-GB" sz="2800" dirty="0">
                <a:latin typeface="Arial"/>
                <a:cs typeface="Arial"/>
              </a:rPr>
              <a:t>Hypothesis</a:t>
            </a:r>
          </a:p>
          <a:p>
            <a:pPr>
              <a:lnSpc>
                <a:spcPct val="100000"/>
              </a:lnSpc>
            </a:pPr>
            <a:endParaRPr lang="en-GB" sz="2000" b="0" dirty="0">
              <a:latin typeface="Arial"/>
              <a:cs typeface="Arial"/>
            </a:endParaRPr>
          </a:p>
          <a:p>
            <a:pPr marL="457200" indent="-457200">
              <a:lnSpc>
                <a:spcPct val="100000"/>
              </a:lnSpc>
              <a:buFont typeface="Arial" panose="020B0604020202020204" pitchFamily="34" charset="0"/>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a:t>
            </a:r>
            <a:r>
              <a:rPr lang="en-GB" sz="2000" b="0" kern="100" dirty="0">
                <a:effectLst/>
                <a:latin typeface="Arial" panose="020B0604020202020204" pitchFamily="34" charset="0"/>
                <a:ea typeface="Calibri" panose="020F0502020204030204" pitchFamily="34" charset="0"/>
                <a:cs typeface="Arial" panose="020B0604020202020204" pitchFamily="34" charset="0"/>
              </a:rPr>
              <a:t>There is no difference in the mean of food costs of all countries between the year 2013 and 2014.</a:t>
            </a:r>
            <a:endParaRPr lang="en-US" sz="2000" b="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0000"/>
              </a:lnSpc>
            </a:pPr>
            <a:r>
              <a:rPr lang="en-GB" sz="2000" b="0" dirty="0">
                <a:latin typeface="Arial"/>
                <a:cs typeface="Arial"/>
              </a:rPr>
              <a:t>.</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a:t>
            </a:r>
            <a:r>
              <a:rPr lang="en-GB" sz="2000" b="0" dirty="0">
                <a:effectLst/>
                <a:latin typeface="Arial" panose="020B0604020202020204" pitchFamily="34" charset="0"/>
                <a:ea typeface="Calibri Light" panose="020F0302020204030204" pitchFamily="34" charset="0"/>
                <a:cs typeface="Arial" panose="020B0604020202020204" pitchFamily="34" charset="0"/>
              </a:rPr>
              <a:t>There is a difference in the mean of food costs of all countries between the year 2013 and 2014.</a:t>
            </a:r>
            <a:r>
              <a:rPr lang="en-IN" sz="2000" b="0" dirty="0">
                <a:effectLst/>
                <a:latin typeface="Arial" panose="020B0604020202020204" pitchFamily="34" charset="0"/>
                <a:ea typeface="Calibri Light" panose="020F0302020204030204" pitchFamily="34" charset="0"/>
                <a:cs typeface="Arial" panose="020B0604020202020204" pitchFamily="34" charset="0"/>
              </a:rPr>
              <a:t>.</a:t>
            </a:r>
            <a:endParaRPr lang="en-GB" sz="2000" b="0" dirty="0">
              <a:solidFill>
                <a:srgbClr val="FF0000"/>
              </a:solidFill>
              <a:latin typeface="Arial" panose="020B0604020202020204" pitchFamily="34" charset="0"/>
              <a:ea typeface="Calibri Light" panose="020F03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52959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07E611D-D19D-EC7A-5F97-A40D125F51A4}"/>
              </a:ext>
            </a:extLst>
          </p:cNvPr>
          <p:cNvSpPr>
            <a:spLocks noGrp="1"/>
          </p:cNvSpPr>
          <p:nvPr>
            <p:ph type="title"/>
          </p:nvPr>
        </p:nvSpPr>
        <p:spPr>
          <a:xfrm>
            <a:off x="332599" y="1865156"/>
            <a:ext cx="5520774" cy="365125"/>
          </a:xfrm>
        </p:spPr>
        <p:txBody>
          <a:bodyPr/>
          <a:lstStyle/>
          <a:p>
            <a:r>
              <a:rPr lang="en-IN" sz="3200" dirty="0"/>
              <a:t>Visualization</a:t>
            </a:r>
            <a:r>
              <a:rPr lang="en-IN" dirty="0"/>
              <a:t> :</a:t>
            </a:r>
            <a:r>
              <a:rPr lang="en-IN" sz="3200" dirty="0"/>
              <a:t>Histogram</a:t>
            </a:r>
            <a:br>
              <a:rPr lang="en-IN" sz="3200" dirty="0"/>
            </a:br>
            <a:br>
              <a:rPr lang="en-IN" sz="3200" dirty="0"/>
            </a:br>
            <a:endParaRPr lang="en-IN" sz="3200" dirty="0"/>
          </a:p>
        </p:txBody>
      </p:sp>
      <p:sp>
        <p:nvSpPr>
          <p:cNvPr id="24" name="Content Placeholder 23">
            <a:extLst>
              <a:ext uri="{FF2B5EF4-FFF2-40B4-BE49-F238E27FC236}">
                <a16:creationId xmlns:a16="http://schemas.microsoft.com/office/drawing/2014/main" id="{416D93DF-7E7B-3539-00C9-95827FBA7D83}"/>
              </a:ext>
            </a:extLst>
          </p:cNvPr>
          <p:cNvSpPr>
            <a:spLocks noGrp="1"/>
          </p:cNvSpPr>
          <p:nvPr>
            <p:ph idx="1"/>
          </p:nvPr>
        </p:nvSpPr>
        <p:spPr>
          <a:xfrm>
            <a:off x="332599" y="2382320"/>
            <a:ext cx="5732135" cy="3175200"/>
          </a:xfrm>
        </p:spPr>
        <p:txBody>
          <a:bodyPr/>
          <a:lstStyle/>
          <a:p>
            <a:pPr algn="just"/>
            <a:r>
              <a:rPr lang="en-GB" dirty="0"/>
              <a:t>The histogram confirms that food costs are heavily right-skewed, with most values clustered at lower costs and a few extreme values at the higher end.</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2" name="Footer Placeholder 1">
            <a:extLst>
              <a:ext uri="{FF2B5EF4-FFF2-40B4-BE49-F238E27FC236}">
                <a16:creationId xmlns:a16="http://schemas.microsoft.com/office/drawing/2014/main" id="{EE56CD5D-A6F4-C1F0-527D-0D94FA696273}"/>
              </a:ext>
            </a:extLst>
          </p:cNvPr>
          <p:cNvSpPr>
            <a:spLocks noGrp="1"/>
          </p:cNvSpPr>
          <p:nvPr>
            <p:ph type="ftr" sz="quarter" idx="11"/>
          </p:nvPr>
        </p:nvSpPr>
        <p:spPr>
          <a:xfrm>
            <a:off x="970139" y="775255"/>
            <a:ext cx="7176911" cy="246221"/>
          </a:xfrm>
        </p:spPr>
        <p:txBody>
          <a:bodyPr/>
          <a:lstStyle/>
          <a:p>
            <a:pPr>
              <a:lnSpc>
                <a:spcPct val="100000"/>
              </a:lnSpc>
            </a:pPr>
            <a:r>
              <a:rPr lang="en-GB" sz="1600" b="0" i="1" dirty="0"/>
              <a:t>PRE 7COM1079-2024  Student Group No:  A97</a:t>
            </a:r>
          </a:p>
        </p:txBody>
      </p:sp>
      <p:sp>
        <p:nvSpPr>
          <p:cNvPr id="3" name="Slide Number Placeholder 2">
            <a:extLst>
              <a:ext uri="{FF2B5EF4-FFF2-40B4-BE49-F238E27FC236}">
                <a16:creationId xmlns:a16="http://schemas.microsoft.com/office/drawing/2014/main" id="{C38DB271-6D19-4A3F-3D12-C12477A05397}"/>
              </a:ext>
            </a:extLst>
          </p:cNvPr>
          <p:cNvSpPr>
            <a:spLocks noGrp="1"/>
          </p:cNvSpPr>
          <p:nvPr>
            <p:ph type="sldNum" sz="quarter" idx="12"/>
          </p:nvPr>
        </p:nvSpPr>
        <p:spPr/>
        <p:txBody>
          <a:bodyPr/>
          <a:lstStyle/>
          <a:p>
            <a:fld id="{E4D355CA-84B7-41B1-B164-8BB439CC7C6B}" type="slidenum">
              <a:rPr lang="en-GB" smtClean="0"/>
              <a:pPr/>
              <a:t>6</a:t>
            </a:fld>
            <a:endParaRPr lang="en-GB"/>
          </a:p>
        </p:txBody>
      </p:sp>
      <p:pic>
        <p:nvPicPr>
          <p:cNvPr id="5" name="Picture 4">
            <a:extLst>
              <a:ext uri="{FF2B5EF4-FFF2-40B4-BE49-F238E27FC236}">
                <a16:creationId xmlns:a16="http://schemas.microsoft.com/office/drawing/2014/main" id="{859ACD84-A874-EEEB-AD3A-33AC99907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734" y="1901470"/>
            <a:ext cx="6127266" cy="3150125"/>
          </a:xfrm>
          <a:prstGeom prst="rect">
            <a:avLst/>
          </a:prstGeom>
        </p:spPr>
      </p:pic>
    </p:spTree>
    <p:extLst>
      <p:ext uri="{BB962C8B-B14F-4D97-AF65-F5344CB8AC3E}">
        <p14:creationId xmlns:p14="http://schemas.microsoft.com/office/powerpoint/2010/main" val="25654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BB461-DA94-E84B-4D5C-DF4C20C71D06}"/>
            </a:ext>
          </a:extLst>
        </p:cNvPr>
        <p:cNvGrpSpPr/>
        <p:nvPr/>
      </p:nvGrpSpPr>
      <p:grpSpPr>
        <a:xfrm>
          <a:off x="0" y="0"/>
          <a:ext cx="0" cy="0"/>
          <a:chOff x="0" y="0"/>
          <a:chExt cx="0" cy="0"/>
        </a:xfrm>
      </p:grpSpPr>
      <p:sp>
        <p:nvSpPr>
          <p:cNvPr id="33" name="Title 32">
            <a:extLst>
              <a:ext uri="{FF2B5EF4-FFF2-40B4-BE49-F238E27FC236}">
                <a16:creationId xmlns:a16="http://schemas.microsoft.com/office/drawing/2014/main" id="{A64834E6-FFB1-F109-9AD3-FE991E513409}"/>
              </a:ext>
            </a:extLst>
          </p:cNvPr>
          <p:cNvSpPr>
            <a:spLocks noGrp="1"/>
          </p:cNvSpPr>
          <p:nvPr>
            <p:ph type="title"/>
          </p:nvPr>
        </p:nvSpPr>
        <p:spPr/>
        <p:txBody>
          <a:bodyPr/>
          <a:lstStyle/>
          <a:p>
            <a:r>
              <a:rPr lang="en-IN" sz="3200" dirty="0"/>
              <a:t>Visualization: Boxplot</a:t>
            </a:r>
          </a:p>
        </p:txBody>
      </p:sp>
      <p:sp>
        <p:nvSpPr>
          <p:cNvPr id="24" name="Content Placeholder 23">
            <a:extLst>
              <a:ext uri="{FF2B5EF4-FFF2-40B4-BE49-F238E27FC236}">
                <a16:creationId xmlns:a16="http://schemas.microsoft.com/office/drawing/2014/main" id="{96C57680-BB8F-30F7-1159-A5B669558364}"/>
              </a:ext>
            </a:extLst>
          </p:cNvPr>
          <p:cNvSpPr>
            <a:spLocks noGrp="1"/>
          </p:cNvSpPr>
          <p:nvPr>
            <p:ph idx="1"/>
          </p:nvPr>
        </p:nvSpPr>
        <p:spPr>
          <a:xfrm>
            <a:off x="970139" y="2717600"/>
            <a:ext cx="5651641" cy="3175200"/>
          </a:xfrm>
        </p:spPr>
        <p:txBody>
          <a:bodyPr/>
          <a:lstStyle/>
          <a:p>
            <a:r>
              <a:rPr lang="en-GB" dirty="0"/>
              <a:t>The boxplot shows that the distribution of food costs for 2014 and 2015 is highly skewed with outliers, but the median and spread (IQR) appear similar for both years.</a:t>
            </a:r>
            <a:endParaRPr lang="en-IN" dirty="0"/>
          </a:p>
        </p:txBody>
      </p:sp>
      <p:sp>
        <p:nvSpPr>
          <p:cNvPr id="2" name="Footer Placeholder 1">
            <a:extLst>
              <a:ext uri="{FF2B5EF4-FFF2-40B4-BE49-F238E27FC236}">
                <a16:creationId xmlns:a16="http://schemas.microsoft.com/office/drawing/2014/main" id="{437D990B-1971-239E-FB77-85FBD063DFD5}"/>
              </a:ext>
            </a:extLst>
          </p:cNvPr>
          <p:cNvSpPr>
            <a:spLocks noGrp="1"/>
          </p:cNvSpPr>
          <p:nvPr>
            <p:ph type="ftr" sz="quarter" idx="11"/>
          </p:nvPr>
        </p:nvSpPr>
        <p:spPr>
          <a:xfrm>
            <a:off x="970139" y="775255"/>
            <a:ext cx="7176911" cy="246221"/>
          </a:xfrm>
        </p:spPr>
        <p:txBody>
          <a:bodyPr/>
          <a:lstStyle/>
          <a:p>
            <a:pPr>
              <a:lnSpc>
                <a:spcPct val="100000"/>
              </a:lnSpc>
            </a:pPr>
            <a:r>
              <a:rPr lang="en-GB" sz="1600" b="0" i="1" dirty="0"/>
              <a:t>PRE 7COM1079-2024  Student Group No:  A97</a:t>
            </a:r>
          </a:p>
        </p:txBody>
      </p:sp>
      <p:sp>
        <p:nvSpPr>
          <p:cNvPr id="3" name="Slide Number Placeholder 2">
            <a:extLst>
              <a:ext uri="{FF2B5EF4-FFF2-40B4-BE49-F238E27FC236}">
                <a16:creationId xmlns:a16="http://schemas.microsoft.com/office/drawing/2014/main" id="{15DD36F7-3043-042D-F521-7E590CDAB6E9}"/>
              </a:ext>
            </a:extLst>
          </p:cNvPr>
          <p:cNvSpPr>
            <a:spLocks noGrp="1"/>
          </p:cNvSpPr>
          <p:nvPr>
            <p:ph type="sldNum" sz="quarter" idx="12"/>
          </p:nvPr>
        </p:nvSpPr>
        <p:spPr/>
        <p:txBody>
          <a:bodyPr/>
          <a:lstStyle/>
          <a:p>
            <a:fld id="{E4D355CA-84B7-41B1-B164-8BB439CC7C6B}" type="slidenum">
              <a:rPr lang="en-GB" smtClean="0"/>
              <a:pPr/>
              <a:t>7</a:t>
            </a:fld>
            <a:endParaRPr lang="en-GB"/>
          </a:p>
        </p:txBody>
      </p:sp>
      <p:pic>
        <p:nvPicPr>
          <p:cNvPr id="5" name="Picture 4">
            <a:extLst>
              <a:ext uri="{FF2B5EF4-FFF2-40B4-BE49-F238E27FC236}">
                <a16:creationId xmlns:a16="http://schemas.microsoft.com/office/drawing/2014/main" id="{C1B5ED6E-52A4-413F-DE54-F60DBFB49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937" y="1780945"/>
            <a:ext cx="4505954" cy="3296110"/>
          </a:xfrm>
          <a:prstGeom prst="rect">
            <a:avLst/>
          </a:prstGeom>
        </p:spPr>
      </p:pic>
    </p:spTree>
    <p:extLst>
      <p:ext uri="{BB962C8B-B14F-4D97-AF65-F5344CB8AC3E}">
        <p14:creationId xmlns:p14="http://schemas.microsoft.com/office/powerpoint/2010/main" val="232095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C437-76FE-EFA7-5B7C-045D130AA835}"/>
              </a:ext>
            </a:extLst>
          </p:cNvPr>
          <p:cNvSpPr>
            <a:spLocks noGrp="1"/>
          </p:cNvSpPr>
          <p:nvPr>
            <p:ph type="title"/>
          </p:nvPr>
        </p:nvSpPr>
        <p:spPr/>
        <p:txBody>
          <a:bodyPr/>
          <a:lstStyle/>
          <a:p>
            <a:r>
              <a:rPr lang="en-IN" dirty="0"/>
              <a:t>Test Conclusion:</a:t>
            </a:r>
          </a:p>
        </p:txBody>
      </p:sp>
      <p:sp>
        <p:nvSpPr>
          <p:cNvPr id="3" name="Content Placeholder 2">
            <a:extLst>
              <a:ext uri="{FF2B5EF4-FFF2-40B4-BE49-F238E27FC236}">
                <a16:creationId xmlns:a16="http://schemas.microsoft.com/office/drawing/2014/main" id="{432CD581-9654-5F5C-58AA-52E407F8483C}"/>
              </a:ext>
            </a:extLst>
          </p:cNvPr>
          <p:cNvSpPr>
            <a:spLocks noGrp="1"/>
          </p:cNvSpPr>
          <p:nvPr>
            <p:ph idx="1"/>
          </p:nvPr>
        </p:nvSpPr>
        <p:spPr>
          <a:xfrm>
            <a:off x="970140" y="2717600"/>
            <a:ext cx="5204418" cy="31752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2000" dirty="0"/>
              <a:t>From the histogram, we observed that the data is not normally distributed. Therefore, </a:t>
            </a:r>
            <a:r>
              <a:rPr kumimoji="0" lang="en-US" altLang="en-US" sz="2000" b="0" i="0" u="none" strike="noStrike" cap="none" normalizeH="0" baseline="0" dirty="0">
                <a:ln>
                  <a:noFill/>
                </a:ln>
                <a:solidFill>
                  <a:schemeClr val="tx1"/>
                </a:solidFill>
                <a:effectLst/>
                <a:latin typeface="Arial" panose="020B0604020202020204" pitchFamily="34" charset="0"/>
              </a:rPr>
              <a:t>Based on the Wilcoxon rank-sum test, there is </a:t>
            </a:r>
            <a:r>
              <a:rPr kumimoji="0" lang="en-US" altLang="en-US" sz="2000" b="1" i="0" u="none" strike="noStrike" cap="none" normalizeH="0" baseline="0" dirty="0">
                <a:ln>
                  <a:noFill/>
                </a:ln>
                <a:solidFill>
                  <a:schemeClr val="tx1"/>
                </a:solidFill>
                <a:effectLst/>
                <a:latin typeface="Arial" panose="020B0604020202020204" pitchFamily="34" charset="0"/>
              </a:rPr>
              <a:t>no significant difference</a:t>
            </a:r>
            <a:r>
              <a:rPr kumimoji="0" lang="en-US" altLang="en-US" sz="2000" b="0" i="0" u="none" strike="noStrike" cap="none" normalizeH="0" baseline="0" dirty="0">
                <a:ln>
                  <a:noFill/>
                </a:ln>
                <a:solidFill>
                  <a:schemeClr val="tx1"/>
                </a:solidFill>
                <a:effectLst/>
                <a:latin typeface="Arial" panose="020B0604020202020204" pitchFamily="34" charset="0"/>
              </a:rPr>
              <a:t> in the food costs between the years 2013 and 2014 for all countries (p-value = 0.6912).</a:t>
            </a:r>
          </a:p>
        </p:txBody>
      </p:sp>
      <p:sp>
        <p:nvSpPr>
          <p:cNvPr id="4" name="Footer Placeholder 3">
            <a:extLst>
              <a:ext uri="{FF2B5EF4-FFF2-40B4-BE49-F238E27FC236}">
                <a16:creationId xmlns:a16="http://schemas.microsoft.com/office/drawing/2014/main" id="{72FBC471-8A1E-A495-25F3-67F5E1DDC1A4}"/>
              </a:ext>
            </a:extLst>
          </p:cNvPr>
          <p:cNvSpPr>
            <a:spLocks noGrp="1"/>
          </p:cNvSpPr>
          <p:nvPr>
            <p:ph type="ftr" sz="quarter" idx="11"/>
          </p:nvPr>
        </p:nvSpPr>
        <p:spPr/>
        <p:txBody>
          <a:bodyPr/>
          <a:lstStyle/>
          <a:p>
            <a:r>
              <a:rPr lang="en-GB"/>
              <a:t>PRESENTATION TITLE (ADD VIA INSERT, HEADER &amp; FOOTER)</a:t>
            </a:r>
            <a:endParaRPr lang="en-GB" dirty="0"/>
          </a:p>
        </p:txBody>
      </p:sp>
      <p:sp>
        <p:nvSpPr>
          <p:cNvPr id="5" name="Slide Number Placeholder 4">
            <a:extLst>
              <a:ext uri="{FF2B5EF4-FFF2-40B4-BE49-F238E27FC236}">
                <a16:creationId xmlns:a16="http://schemas.microsoft.com/office/drawing/2014/main" id="{DA1F9340-4378-495D-A00F-51B43D9E1498}"/>
              </a:ext>
            </a:extLst>
          </p:cNvPr>
          <p:cNvSpPr>
            <a:spLocks noGrp="1"/>
          </p:cNvSpPr>
          <p:nvPr>
            <p:ph type="sldNum" sz="quarter" idx="12"/>
          </p:nvPr>
        </p:nvSpPr>
        <p:spPr/>
        <p:txBody>
          <a:bodyPr/>
          <a:lstStyle/>
          <a:p>
            <a:fld id="{E4D355CA-84B7-41B1-B164-8BB439CC7C6B}" type="slidenum">
              <a:rPr lang="en-GB" smtClean="0"/>
              <a:pPr/>
              <a:t>8</a:t>
            </a:fld>
            <a:endParaRPr lang="en-GB"/>
          </a:p>
        </p:txBody>
      </p:sp>
      <p:pic>
        <p:nvPicPr>
          <p:cNvPr id="7" name="Picture 6">
            <a:extLst>
              <a:ext uri="{FF2B5EF4-FFF2-40B4-BE49-F238E27FC236}">
                <a16:creationId xmlns:a16="http://schemas.microsoft.com/office/drawing/2014/main" id="{E444A052-1219-2BE2-B36E-D8D12A6156F0}"/>
              </a:ext>
            </a:extLst>
          </p:cNvPr>
          <p:cNvPicPr>
            <a:picLocks noChangeAspect="1"/>
          </p:cNvPicPr>
          <p:nvPr/>
        </p:nvPicPr>
        <p:blipFill>
          <a:blip r:embed="rId2"/>
          <a:stretch>
            <a:fillRect/>
          </a:stretch>
        </p:blipFill>
        <p:spPr>
          <a:xfrm>
            <a:off x="6587250" y="2752429"/>
            <a:ext cx="5205211" cy="1554890"/>
          </a:xfrm>
          <a:prstGeom prst="rect">
            <a:avLst/>
          </a:prstGeom>
        </p:spPr>
      </p:pic>
    </p:spTree>
    <p:extLst>
      <p:ext uri="{BB962C8B-B14F-4D97-AF65-F5344CB8AC3E}">
        <p14:creationId xmlns:p14="http://schemas.microsoft.com/office/powerpoint/2010/main" val="2237307944"/>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11973</TotalTime>
  <Words>609</Words>
  <Application>Microsoft Office PowerPoint</Application>
  <PresentationFormat>Widescreen</PresentationFormat>
  <Paragraphs>45</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Herts Theme</vt:lpstr>
      <vt:lpstr>Research Question –  Date: 20 -11 - 2024 </vt:lpstr>
      <vt:lpstr>PowerPoint Presentation</vt:lpstr>
      <vt:lpstr>This dataset is of interest to us because it allows us to analyse trends in food costs across countries over time. . Our  Independent variable is: Year                    This  Independent variable datatype is : Nominal. Our Dependent variable is: Food Cost.                    This Dependent variable datatype is  : Continous.</vt:lpstr>
      <vt:lpstr>Is there a difference in the mean of food costs of all countries between the year 2013 and 2014? </vt:lpstr>
      <vt:lpstr>PowerPoint Presentation</vt:lpstr>
      <vt:lpstr>Visualization :Histogram  </vt:lpstr>
      <vt:lpstr>Visualization: Boxplot</vt:lpstr>
      <vt:lpstr>Test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Ram Manchem</cp:lastModifiedBy>
  <cp:revision>245</cp:revision>
  <dcterms:created xsi:type="dcterms:W3CDTF">2019-10-01T08:37:56Z</dcterms:created>
  <dcterms:modified xsi:type="dcterms:W3CDTF">2025-01-06T10:42:37Z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