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9" r:id="rId5"/>
    <p:sldId id="338" r:id="rId6"/>
    <p:sldId id="329" r:id="rId7"/>
    <p:sldId id="336" r:id="rId8"/>
    <p:sldId id="340" r:id="rId9"/>
    <p:sldId id="343" r:id="rId10"/>
    <p:sldId id="345" r:id="rId11"/>
    <p:sldId id="3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1" d="100"/>
          <a:sy n="81" d="100"/>
        </p:scale>
        <p:origin x="1142"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Manchem" userId="a86114b943e54fcd" providerId="LiveId" clId="{97F2E436-E368-4451-A0F5-667F1B693A8E}"/>
    <pc:docChg chg="modSld">
      <pc:chgData name="Ram Manchem" userId="a86114b943e54fcd" providerId="LiveId" clId="{97F2E436-E368-4451-A0F5-667F1B693A8E}" dt="2024-11-25T00:28:08.623" v="76" actId="20577"/>
      <pc:docMkLst>
        <pc:docMk/>
      </pc:docMkLst>
      <pc:sldChg chg="modSp mod">
        <pc:chgData name="Ram Manchem" userId="a86114b943e54fcd" providerId="LiveId" clId="{97F2E436-E368-4451-A0F5-667F1B693A8E}" dt="2024-11-25T00:28:08.623" v="76" actId="20577"/>
        <pc:sldMkLst>
          <pc:docMk/>
          <pc:sldMk cId="4148532546" sldId="289"/>
        </pc:sldMkLst>
        <pc:spChg chg="mod">
          <ac:chgData name="Ram Manchem" userId="a86114b943e54fcd" providerId="LiveId" clId="{97F2E436-E368-4451-A0F5-667F1B693A8E}" dt="2024-11-25T00:28:08.623" v="76" actId="20577"/>
          <ac:spMkLst>
            <pc:docMk/>
            <pc:sldMk cId="4148532546" sldId="289"/>
            <ac:spMk id="2" creationId="{3440AEE4-CC66-FE42-B0C3-2CC7AFD37D1C}"/>
          </ac:spMkLst>
        </pc:spChg>
      </pc:sldChg>
      <pc:sldChg chg="modSp mod">
        <pc:chgData name="Ram Manchem" userId="a86114b943e54fcd" providerId="LiveId" clId="{97F2E436-E368-4451-A0F5-667F1B693A8E}" dt="2024-11-25T00:25:12.472" v="31" actId="20577"/>
        <pc:sldMkLst>
          <pc:docMk/>
          <pc:sldMk cId="1718004908" sldId="329"/>
        </pc:sldMkLst>
        <pc:spChg chg="mod">
          <ac:chgData name="Ram Manchem" userId="a86114b943e54fcd" providerId="LiveId" clId="{97F2E436-E368-4451-A0F5-667F1B693A8E}" dt="2024-11-25T00:25:12.472" v="31" actId="20577"/>
          <ac:spMkLst>
            <pc:docMk/>
            <pc:sldMk cId="1718004908" sldId="329"/>
            <ac:spMk id="5" creationId="{B3FA3829-F12C-214D-8FBA-7E1A740F65CA}"/>
          </ac:spMkLst>
        </pc:spChg>
      </pc:sldChg>
      <pc:sldChg chg="modSp mod">
        <pc:chgData name="Ram Manchem" userId="a86114b943e54fcd" providerId="LiveId" clId="{97F2E436-E368-4451-A0F5-667F1B693A8E}" dt="2024-11-25T00:25:27.778" v="32" actId="20577"/>
        <pc:sldMkLst>
          <pc:docMk/>
          <pc:sldMk cId="32494612" sldId="336"/>
        </pc:sldMkLst>
        <pc:spChg chg="mod">
          <ac:chgData name="Ram Manchem" userId="a86114b943e54fcd" providerId="LiveId" clId="{97F2E436-E368-4451-A0F5-667F1B693A8E}" dt="2024-11-25T00:25:27.778" v="32" actId="20577"/>
          <ac:spMkLst>
            <pc:docMk/>
            <pc:sldMk cId="32494612" sldId="336"/>
            <ac:spMk id="5" creationId="{3440DA25-F620-152B-DE9E-776F7B74DFF0}"/>
          </ac:spMkLst>
        </pc:spChg>
      </pc:sldChg>
      <pc:sldChg chg="modSp mod">
        <pc:chgData name="Ram Manchem" userId="a86114b943e54fcd" providerId="LiveId" clId="{97F2E436-E368-4451-A0F5-667F1B693A8E}" dt="2024-11-25T00:26:13.533" v="64" actId="20577"/>
        <pc:sldMkLst>
          <pc:docMk/>
          <pc:sldMk cId="1529597853" sldId="340"/>
        </pc:sldMkLst>
        <pc:spChg chg="mod">
          <ac:chgData name="Ram Manchem" userId="a86114b943e54fcd" providerId="LiveId" clId="{97F2E436-E368-4451-A0F5-667F1B693A8E}" dt="2024-11-25T00:26:13.533" v="64" actId="20577"/>
          <ac:spMkLst>
            <pc:docMk/>
            <pc:sldMk cId="1529597853" sldId="340"/>
            <ac:spMk id="2" creationId="{6B64221B-D6D4-E382-A91A-99FF908D5475}"/>
          </ac:spMkLst>
        </pc:spChg>
      </pc:sldChg>
      <pc:sldChg chg="modSp mod">
        <pc:chgData name="Ram Manchem" userId="a86114b943e54fcd" providerId="LiveId" clId="{97F2E436-E368-4451-A0F5-667F1B693A8E}" dt="2024-11-25T00:26:34.099" v="72" actId="20577"/>
        <pc:sldMkLst>
          <pc:docMk/>
          <pc:sldMk cId="2565465705" sldId="343"/>
        </pc:sldMkLst>
        <pc:spChg chg="mod">
          <ac:chgData name="Ram Manchem" userId="a86114b943e54fcd" providerId="LiveId" clId="{97F2E436-E368-4451-A0F5-667F1B693A8E}" dt="2024-11-25T00:26:34.099" v="72" actId="20577"/>
          <ac:spMkLst>
            <pc:docMk/>
            <pc:sldMk cId="2565465705" sldId="343"/>
            <ac:spMk id="24" creationId="{416D93DF-7E7B-3539-00C9-95827FBA7D83}"/>
          </ac:spMkLst>
        </pc:spChg>
      </pc:sldChg>
      <pc:sldChg chg="modSp mod">
        <pc:chgData name="Ram Manchem" userId="a86114b943e54fcd" providerId="LiveId" clId="{97F2E436-E368-4451-A0F5-667F1B693A8E}" dt="2024-11-25T00:26:41.956" v="73" actId="20577"/>
        <pc:sldMkLst>
          <pc:docMk/>
          <pc:sldMk cId="2320957226" sldId="345"/>
        </pc:sldMkLst>
        <pc:spChg chg="mod">
          <ac:chgData name="Ram Manchem" userId="a86114b943e54fcd" providerId="LiveId" clId="{97F2E436-E368-4451-A0F5-667F1B693A8E}" dt="2024-11-25T00:26:41.956" v="73" actId="20577"/>
          <ac:spMkLst>
            <pc:docMk/>
            <pc:sldMk cId="2320957226" sldId="345"/>
            <ac:spMk id="24" creationId="{96C57680-BB8F-30F7-1159-A5B669558364}"/>
          </ac:spMkLst>
        </pc:spChg>
      </pc:sldChg>
      <pc:sldChg chg="modSp mod">
        <pc:chgData name="Ram Manchem" userId="a86114b943e54fcd" providerId="LiveId" clId="{97F2E436-E368-4451-A0F5-667F1B693A8E}" dt="2024-11-25T00:27:15.937" v="74"/>
        <pc:sldMkLst>
          <pc:docMk/>
          <pc:sldMk cId="2237307944" sldId="347"/>
        </pc:sldMkLst>
        <pc:spChg chg="mod">
          <ac:chgData name="Ram Manchem" userId="a86114b943e54fcd" providerId="LiveId" clId="{97F2E436-E368-4451-A0F5-667F1B693A8E}" dt="2024-11-25T00:27:15.937" v="74"/>
          <ac:spMkLst>
            <pc:docMk/>
            <pc:sldMk cId="2237307944" sldId="347"/>
            <ac:spMk id="4" creationId="{72FBC471-8A1E-A495-25F3-67F5E1DDC1A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817615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dirty="0"/>
              <a:t>Research Question –</a:t>
            </a:r>
            <a:br>
              <a:rPr lang="en-US" dirty="0"/>
            </a:br>
            <a:br>
              <a:rPr lang="en-US" sz="4000" dirty="0"/>
            </a:br>
            <a:r>
              <a:rPr lang="en-US" sz="2200" dirty="0"/>
              <a:t>Date</a:t>
            </a:r>
            <a:r>
              <a:rPr lang="en-US" sz="2200"/>
              <a:t>: 24 </a:t>
            </a:r>
            <a:r>
              <a:rPr lang="en-US" sz="2200" dirty="0"/>
              <a:t>-11 - 2024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A97                                                          Name of Student Presenting: Ram Manchem</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118681" cy="1615680"/>
          </a:xfrm>
        </p:spPr>
        <p:txBody>
          <a:bodyPr/>
          <a:lstStyle/>
          <a:p>
            <a:r>
              <a:rPr lang="en-GB" dirty="0"/>
              <a:t>7COM1079-2024  Student Group No: A97                   Names of Student Attendees : Ram Sai Gowri Sankar Manchem  - 23004953</a:t>
            </a:r>
          </a:p>
          <a:p>
            <a:r>
              <a:rPr lang="en-GB" dirty="0"/>
              <a:t>							              Naga Charan </a:t>
            </a:r>
            <a:r>
              <a:rPr lang="en-GB" dirty="0" err="1"/>
              <a:t>Mekala</a:t>
            </a:r>
            <a:r>
              <a:rPr lang="en-GB" dirty="0"/>
              <a:t>                     - 23031774</a:t>
            </a:r>
          </a:p>
          <a:p>
            <a:r>
              <a:rPr lang="en-GB" dirty="0"/>
              <a:t>							              Sai Charan Goud Varkala              - 23018584</a:t>
            </a:r>
          </a:p>
          <a:p>
            <a:r>
              <a:rPr lang="en-GB" dirty="0"/>
              <a:t>							              </a:t>
            </a:r>
            <a:r>
              <a:rPr lang="en-GB" dirty="0" err="1"/>
              <a:t>Prasannanjani</a:t>
            </a:r>
            <a:r>
              <a:rPr lang="en-GB" dirty="0"/>
              <a:t> </a:t>
            </a:r>
            <a:r>
              <a:rPr lang="en-GB" dirty="0" err="1"/>
              <a:t>Marpudi</a:t>
            </a:r>
            <a:r>
              <a:rPr lang="en-GB" dirty="0"/>
              <a:t>                  - 23035962 </a:t>
            </a:r>
          </a:p>
          <a:p>
            <a:r>
              <a:rPr lang="en-GB" dirty="0"/>
              <a:t>							              Madhavi </a:t>
            </a:r>
            <a:r>
              <a:rPr lang="en-GB" dirty="0" err="1"/>
              <a:t>Kommu</a:t>
            </a:r>
            <a:r>
              <a:rPr lang="en-GB" dirty="0"/>
              <a:t>                            - 23035434</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954000" y="1890000"/>
            <a:ext cx="10301604" cy="360000"/>
          </a:xfrm>
        </p:spPr>
        <p:txBody>
          <a:bodyPr/>
          <a:lstStyle/>
          <a:p>
            <a:r>
              <a:rPr lang="en-IN" dirty="0"/>
              <a:t>DS074 Snippet          </a:t>
            </a:r>
            <a:r>
              <a:rPr lang="en-IN" sz="2000" b="0" dirty="0"/>
              <a:t>Total Rows :93</a:t>
            </a:r>
          </a:p>
          <a:p>
            <a:endParaRPr lang="en-IN" dirty="0"/>
          </a:p>
        </p:txBody>
      </p:sp>
      <p:pic>
        <p:nvPicPr>
          <p:cNvPr id="7" name="Picture 6">
            <a:extLst>
              <a:ext uri="{FF2B5EF4-FFF2-40B4-BE49-F238E27FC236}">
                <a16:creationId xmlns:a16="http://schemas.microsoft.com/office/drawing/2014/main" id="{27F7A4E7-8A04-AC5A-A04E-AECC0757538A}"/>
              </a:ext>
            </a:extLst>
          </p:cNvPr>
          <p:cNvPicPr>
            <a:picLocks noChangeAspect="1"/>
          </p:cNvPicPr>
          <p:nvPr/>
        </p:nvPicPr>
        <p:blipFill>
          <a:blip r:embed="rId3"/>
          <a:stretch>
            <a:fillRect/>
          </a:stretch>
        </p:blipFill>
        <p:spPr>
          <a:xfrm>
            <a:off x="0" y="2846965"/>
            <a:ext cx="12009748" cy="1182005"/>
          </a:xfrm>
          <a:prstGeom prst="rect">
            <a:avLst/>
          </a:prstGeom>
        </p:spPr>
      </p:pic>
    </p:spTree>
    <p:extLst>
      <p:ext uri="{BB962C8B-B14F-4D97-AF65-F5344CB8AC3E}">
        <p14:creationId xmlns:p14="http://schemas.microsoft.com/office/powerpoint/2010/main" val="183304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(DS074) (Food_Cost.csv)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No:A97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533452"/>
          </a:xfrm>
        </p:spPr>
        <p:txBody>
          <a:bodyPr>
            <a:noAutofit/>
          </a:bodyPr>
          <a:lstStyle/>
          <a:p>
            <a:pPr>
              <a:lnSpc>
                <a:spcPct val="100000"/>
              </a:lnSpc>
            </a:pPr>
            <a:r>
              <a:rPr lang="en-GB" sz="2400" b="0" kern="100" dirty="0">
                <a:latin typeface="Calibri" panose="020F0502020204030204" pitchFamily="34" charset="0"/>
                <a:ea typeface="Calibri" panose="020F0502020204030204" pitchFamily="34" charset="0"/>
                <a:cs typeface="Times New Roman" panose="02020603050405020304" pitchFamily="18" charset="0"/>
              </a:rPr>
              <a:t>This dataset is of interest to us because it provides insights into how food costs vary between states over a period of time.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a:cs typeface="Calibri"/>
              </a:rPr>
              <a:t>.</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GB" sz="2400" b="0" kern="100" dirty="0">
                <a:solidFill>
                  <a:srgbClr val="FF0000"/>
                </a:solidFill>
                <a:effectLst/>
                <a:latin typeface="Calibri Light" panose="020F0302020204030204" pitchFamily="34" charset="0"/>
                <a:ea typeface="Calibri" panose="020F0502020204030204" pitchFamily="34" charset="0"/>
                <a:cs typeface="Times New Roman" panose="02020603050405020304" pitchFamily="18" charset="0"/>
              </a:rPr>
              <a:t>State Agency.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Nominal.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Cumulative Cost</a:t>
            </a:r>
            <a:r>
              <a:rPr lang="en-US" sz="2400" b="0" dirty="0">
                <a:solidFill>
                  <a:srgbClr val="FF0000"/>
                </a:solidFill>
                <a:latin typeface="Calibri"/>
                <a:cs typeface="Calibri"/>
              </a:rPr>
              <a: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Interval.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A97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84487"/>
            <a:ext cx="10640594" cy="2678085"/>
          </a:xfrm>
        </p:spPr>
        <p:txBody>
          <a:bodyPr>
            <a:noAutofit/>
          </a:bodyPr>
          <a:lstStyle/>
          <a:p>
            <a:pPr>
              <a:lnSpc>
                <a:spcPct val="100000"/>
              </a:lnSpc>
            </a:pPr>
            <a:r>
              <a:rPr lang="en-IN" sz="2400" b="0" kern="100" dirty="0">
                <a:effectLst/>
                <a:latin typeface="Calibri" panose="020F0502020204030204" pitchFamily="34" charset="0"/>
                <a:ea typeface="Calibri" panose="020F0502020204030204" pitchFamily="34" charset="0"/>
                <a:cs typeface="Times New Roman" panose="02020603050405020304" pitchFamily="18" charset="0"/>
              </a:rPr>
              <a:t>“Which states incurred the highest and lowest cumulative costs during this time period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805285"/>
          </a:xfrm>
        </p:spPr>
        <p:txBody>
          <a:bodyPr vert="horz" lIns="0" tIns="0" rIns="0" bIns="0" rtlCol="0" anchor="t">
            <a:noAutofit/>
          </a:bodyPr>
          <a:lstStyle/>
          <a:p>
            <a:pPr>
              <a:lnSpc>
                <a:spcPct val="100000"/>
              </a:lnSpc>
            </a:pPr>
            <a:endParaRPr lang="en-GB" sz="1800" b="0" i="1" dirty="0">
              <a:latin typeface="Arial"/>
              <a:cs typeface="Arial"/>
            </a:endParaRPr>
          </a:p>
          <a:p>
            <a:pPr>
              <a:lnSpc>
                <a:spcPct val="100000"/>
              </a:lnSpc>
            </a:pPr>
            <a:r>
              <a:rPr lang="en-GB" sz="1800" b="0" i="1" dirty="0">
                <a:latin typeface="Arial"/>
                <a:cs typeface="Arial"/>
              </a:rPr>
              <a:t>PRE 7COM1079-2024  Student Group No:  A97</a:t>
            </a:r>
          </a:p>
          <a:p>
            <a:pPr>
              <a:lnSpc>
                <a:spcPct val="100000"/>
              </a:lnSpc>
            </a:pPr>
            <a:endParaRPr lang="en-GB" sz="2000" b="0" dirty="0">
              <a:latin typeface="Arial"/>
              <a:cs typeface="Arial"/>
            </a:endParaRPr>
          </a:p>
          <a:p>
            <a:pPr>
              <a:lnSpc>
                <a:spcPct val="100000"/>
              </a:lnSpc>
            </a:pPr>
            <a:r>
              <a:rPr lang="en-GB" sz="2800" dirty="0">
                <a:latin typeface="Arial"/>
                <a:cs typeface="Arial"/>
              </a:rPr>
              <a:t>Hypothesis</a:t>
            </a:r>
          </a:p>
          <a:p>
            <a:pPr>
              <a:lnSpc>
                <a:spcPct val="100000"/>
              </a:lnSpc>
            </a:pPr>
            <a:endParaRPr lang="en-GB" sz="2000" b="0" dirty="0">
              <a:latin typeface="Arial"/>
              <a:cs typeface="Arial"/>
            </a:endParaRPr>
          </a:p>
          <a:p>
            <a:pPr marL="457200" indent="-457200">
              <a:lnSpc>
                <a:spcPct val="100000"/>
              </a:lnSpc>
              <a:buFont typeface="Arial" panose="020B0604020202020204" pitchFamily="34" charset="0"/>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a:t>
            </a:r>
            <a:r>
              <a:rPr lang="en-IN" sz="2400" b="0" kern="100" dirty="0">
                <a:effectLst/>
                <a:latin typeface="Calibri Light" panose="020F0302020204030204" pitchFamily="34" charset="0"/>
                <a:ea typeface="Calibri" panose="020F0502020204030204" pitchFamily="34" charset="0"/>
                <a:cs typeface="Times New Roman" panose="02020603050405020304" pitchFamily="18" charset="0"/>
              </a:rPr>
              <a:t>There is no significant difference in cumulative costs between states.</a:t>
            </a:r>
            <a:endParaRPr lang="en-US" sz="2400" b="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GB" sz="2000" b="0" dirty="0">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a:t>
            </a:r>
            <a:r>
              <a:rPr lang="en-IN" sz="2400" b="0" dirty="0">
                <a:effectLst/>
                <a:latin typeface="Calibri Light" panose="020F0302020204030204" pitchFamily="34" charset="0"/>
                <a:ea typeface="Calibri Light" panose="020F0302020204030204" pitchFamily="34" charset="0"/>
                <a:cs typeface="Calibri Light" panose="020F0302020204030204" pitchFamily="34" charset="0"/>
              </a:rPr>
              <a:t>There is a significant difference in cumulative costs between states.  </a:t>
            </a:r>
            <a:endParaRPr lang="en-GB" sz="2400" b="0"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52959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332599" y="1865156"/>
            <a:ext cx="5520774" cy="365125"/>
          </a:xfrm>
        </p:spPr>
        <p:txBody>
          <a:bodyPr/>
          <a:lstStyle/>
          <a:p>
            <a:r>
              <a:rPr lang="en-IN" sz="3200" dirty="0"/>
              <a:t>Visualization</a:t>
            </a:r>
            <a:r>
              <a:rPr lang="en-IN" dirty="0"/>
              <a:t> :</a:t>
            </a:r>
            <a:r>
              <a:rPr lang="en-IN" sz="3200" dirty="0"/>
              <a:t>Histogram</a:t>
            </a:r>
            <a:br>
              <a:rPr lang="en-IN" sz="3200" dirty="0"/>
            </a:br>
            <a:br>
              <a:rPr lang="en-IN" sz="3200" dirty="0"/>
            </a:br>
            <a:endParaRPr lang="en-IN" sz="3200"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332599" y="2382320"/>
            <a:ext cx="5732135" cy="3175200"/>
          </a:xfrm>
        </p:spPr>
        <p:txBody>
          <a:bodyPr/>
          <a:lstStyle/>
          <a:p>
            <a:pPr algn="just"/>
            <a:endParaRPr lang="en-GB" dirty="0">
              <a:latin typeface="Calibri" panose="020F0502020204030204" pitchFamily="34" charset="0"/>
              <a:ea typeface="Calibri" panose="020F0502020204030204" pitchFamily="34" charset="0"/>
              <a:cs typeface="Calibri" panose="020F0502020204030204" pitchFamily="34" charset="0"/>
            </a:endParaRPr>
          </a:p>
          <a:p>
            <a:pPr algn="just"/>
            <a:r>
              <a:rPr lang="en-GB" dirty="0">
                <a:latin typeface="Calibri" panose="020F0502020204030204" pitchFamily="34" charset="0"/>
                <a:ea typeface="Calibri" panose="020F0502020204030204" pitchFamily="34" charset="0"/>
                <a:cs typeface="Calibri" panose="020F0502020204030204" pitchFamily="34" charset="0"/>
              </a:rPr>
              <a:t>The histogram indicates that the data is not normally distributed and is positively skewed, meaning that most states have relatively low cumulative costs, with a few having significantly higher costs.</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  A97</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a:p>
        </p:txBody>
      </p:sp>
      <p:pic>
        <p:nvPicPr>
          <p:cNvPr id="6" name="Picture 5">
            <a:extLst>
              <a:ext uri="{FF2B5EF4-FFF2-40B4-BE49-F238E27FC236}">
                <a16:creationId xmlns:a16="http://schemas.microsoft.com/office/drawing/2014/main" id="{9D9E4B14-91BC-22B1-BC86-2DF1FBD751BC}"/>
              </a:ext>
            </a:extLst>
          </p:cNvPr>
          <p:cNvPicPr>
            <a:picLocks noChangeAspect="1"/>
          </p:cNvPicPr>
          <p:nvPr/>
        </p:nvPicPr>
        <p:blipFill>
          <a:blip r:embed="rId3"/>
          <a:stretch>
            <a:fillRect/>
          </a:stretch>
        </p:blipFill>
        <p:spPr>
          <a:xfrm>
            <a:off x="6064734" y="1249680"/>
            <a:ext cx="6127266" cy="4013040"/>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p:txBody>
          <a:bodyPr/>
          <a:lstStyle/>
          <a:p>
            <a:r>
              <a:rPr lang="en-IN" sz="3200" dirty="0"/>
              <a:t>Visualization: Boxplot</a:t>
            </a:r>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39" y="2717600"/>
            <a:ext cx="5651641" cy="3175200"/>
          </a:xfrm>
        </p:spPr>
        <p:txBody>
          <a:bodyPr/>
          <a:lstStyle/>
          <a:p>
            <a:pPr algn="just"/>
            <a:r>
              <a:rPr lang="en-IN" dirty="0"/>
              <a:t>The box plot represents that </a:t>
            </a:r>
            <a:r>
              <a:rPr lang="en-IN" b="0" kern="100" dirty="0">
                <a:effectLst/>
                <a:latin typeface="Calibri" panose="020F0502020204030204" pitchFamily="34" charset="0"/>
                <a:ea typeface="Calibri" panose="020F0502020204030204" pitchFamily="34" charset="0"/>
                <a:cs typeface="Times New Roman" panose="02020603050405020304" pitchFamily="18" charset="0"/>
              </a:rPr>
              <a:t>states incurred the highest and lowest cumulative costs during this period, with a higher  concentration of data with in the interquartile range.</a:t>
            </a:r>
          </a:p>
          <a:p>
            <a:pPr algn="just"/>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IN" sz="2000" dirty="0"/>
          </a:p>
          <a:p>
            <a:endParaRPr lang="en-IN" sz="2000" dirty="0"/>
          </a:p>
          <a:p>
            <a:endParaRPr lang="en-IN" sz="2000"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PRE 7COM1079-2024  Student Group No:  A97</a:t>
            </a:r>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7</a:t>
            </a:fld>
            <a:endParaRPr lang="en-GB"/>
          </a:p>
        </p:txBody>
      </p:sp>
      <p:pic>
        <p:nvPicPr>
          <p:cNvPr id="8" name="Picture 7">
            <a:extLst>
              <a:ext uri="{FF2B5EF4-FFF2-40B4-BE49-F238E27FC236}">
                <a16:creationId xmlns:a16="http://schemas.microsoft.com/office/drawing/2014/main" id="{87161103-5264-6457-D447-3C41897A00FC}"/>
              </a:ext>
            </a:extLst>
          </p:cNvPr>
          <p:cNvPicPr>
            <a:picLocks noChangeAspect="1"/>
          </p:cNvPicPr>
          <p:nvPr/>
        </p:nvPicPr>
        <p:blipFill>
          <a:blip r:embed="rId2"/>
          <a:stretch>
            <a:fillRect/>
          </a:stretch>
        </p:blipFill>
        <p:spPr>
          <a:xfrm>
            <a:off x="6621780" y="1890000"/>
            <a:ext cx="5446362" cy="3574175"/>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C437-76FE-EFA7-5B7C-045D130AA835}"/>
              </a:ext>
            </a:extLst>
          </p:cNvPr>
          <p:cNvSpPr>
            <a:spLocks noGrp="1"/>
          </p:cNvSpPr>
          <p:nvPr>
            <p:ph type="title"/>
          </p:nvPr>
        </p:nvSpPr>
        <p:spPr/>
        <p:txBody>
          <a:bodyPr/>
          <a:lstStyle/>
          <a:p>
            <a:r>
              <a:rPr lang="en-IN" dirty="0"/>
              <a:t>Test Conclusion:</a:t>
            </a:r>
          </a:p>
        </p:txBody>
      </p:sp>
      <p:sp>
        <p:nvSpPr>
          <p:cNvPr id="3" name="Content Placeholder 2">
            <a:extLst>
              <a:ext uri="{FF2B5EF4-FFF2-40B4-BE49-F238E27FC236}">
                <a16:creationId xmlns:a16="http://schemas.microsoft.com/office/drawing/2014/main" id="{432CD581-9654-5F5C-58AA-52E407F8483C}"/>
              </a:ext>
            </a:extLst>
          </p:cNvPr>
          <p:cNvSpPr>
            <a:spLocks noGrp="1"/>
          </p:cNvSpPr>
          <p:nvPr>
            <p:ph idx="1"/>
          </p:nvPr>
        </p:nvSpPr>
        <p:spPr>
          <a:xfrm>
            <a:off x="970139" y="2717600"/>
            <a:ext cx="6974981" cy="3175200"/>
          </a:xfrm>
        </p:spPr>
        <p:txBody>
          <a:bodyPr/>
          <a:lstStyle/>
          <a:p>
            <a:pPr algn="just"/>
            <a:r>
              <a:rPr lang="en-GB" sz="2000" dirty="0"/>
              <a:t>From the histogram, we observed that the data is not normally distributed. Therefore, we selected the 5 states with the minimum and maximum cumulative costs and performed the Wilcoxon rank-sum test (Mann-Whitney U test). The resulting p-value was 0.09524, which is greater than the significance level (α = 0.05).</a:t>
            </a:r>
          </a:p>
          <a:p>
            <a:pPr algn="just"/>
            <a:r>
              <a:rPr lang="en-GB" sz="2000" dirty="0"/>
              <a:t>As a result, we fail to reject the null hypothesis. This means that there is no significant difference in cumulative costs between the states with the highest and lowest costs.</a:t>
            </a:r>
          </a:p>
        </p:txBody>
      </p:sp>
      <p:sp>
        <p:nvSpPr>
          <p:cNvPr id="4" name="Footer Placeholder 3">
            <a:extLst>
              <a:ext uri="{FF2B5EF4-FFF2-40B4-BE49-F238E27FC236}">
                <a16:creationId xmlns:a16="http://schemas.microsoft.com/office/drawing/2014/main" id="{72FBC471-8A1E-A495-25F3-67F5E1DDC1A4}"/>
              </a:ext>
            </a:extLst>
          </p:cNvPr>
          <p:cNvSpPr>
            <a:spLocks noGrp="1"/>
          </p:cNvSpPr>
          <p:nvPr>
            <p:ph type="ftr" sz="quarter" idx="11"/>
          </p:nvPr>
        </p:nvSpPr>
        <p:spPr>
          <a:xfrm>
            <a:off x="970139" y="775255"/>
            <a:ext cx="7176911" cy="215444"/>
          </a:xfrm>
        </p:spPr>
        <p:txBody>
          <a:bodyPr/>
          <a:lstStyle/>
          <a:p>
            <a:pPr>
              <a:lnSpc>
                <a:spcPct val="100000"/>
              </a:lnSpc>
            </a:pPr>
            <a:r>
              <a:rPr lang="en-GB" sz="1400" b="0" i="1" dirty="0"/>
              <a:t>PRE 7COM1079-2024  Student Group No:  A97</a:t>
            </a:r>
          </a:p>
        </p:txBody>
      </p:sp>
      <p:sp>
        <p:nvSpPr>
          <p:cNvPr id="5" name="Slide Number Placeholder 4">
            <a:extLst>
              <a:ext uri="{FF2B5EF4-FFF2-40B4-BE49-F238E27FC236}">
                <a16:creationId xmlns:a16="http://schemas.microsoft.com/office/drawing/2014/main" id="{DA1F9340-4378-495D-A00F-51B43D9E1498}"/>
              </a:ext>
            </a:extLst>
          </p:cNvPr>
          <p:cNvSpPr>
            <a:spLocks noGrp="1"/>
          </p:cNvSpPr>
          <p:nvPr>
            <p:ph type="sldNum" sz="quarter" idx="12"/>
          </p:nvPr>
        </p:nvSpPr>
        <p:spPr/>
        <p:txBody>
          <a:bodyPr/>
          <a:lstStyle/>
          <a:p>
            <a:fld id="{E4D355CA-84B7-41B1-B164-8BB439CC7C6B}" type="slidenum">
              <a:rPr lang="en-GB" smtClean="0"/>
              <a:pPr/>
              <a:t>8</a:t>
            </a:fld>
            <a:endParaRPr lang="en-GB"/>
          </a:p>
        </p:txBody>
      </p:sp>
      <p:pic>
        <p:nvPicPr>
          <p:cNvPr id="10" name="Picture 9">
            <a:extLst>
              <a:ext uri="{FF2B5EF4-FFF2-40B4-BE49-F238E27FC236}">
                <a16:creationId xmlns:a16="http://schemas.microsoft.com/office/drawing/2014/main" id="{8B16263F-3716-0E89-53AD-FB05E5DF9640}"/>
              </a:ext>
            </a:extLst>
          </p:cNvPr>
          <p:cNvPicPr>
            <a:picLocks noChangeAspect="1"/>
          </p:cNvPicPr>
          <p:nvPr/>
        </p:nvPicPr>
        <p:blipFill>
          <a:blip r:embed="rId2"/>
          <a:stretch>
            <a:fillRect/>
          </a:stretch>
        </p:blipFill>
        <p:spPr>
          <a:xfrm>
            <a:off x="6943838" y="1381367"/>
            <a:ext cx="5248162" cy="1104996"/>
          </a:xfrm>
          <a:prstGeom prst="rect">
            <a:avLst/>
          </a:prstGeom>
        </p:spPr>
      </p:pic>
    </p:spTree>
    <p:extLst>
      <p:ext uri="{BB962C8B-B14F-4D97-AF65-F5344CB8AC3E}">
        <p14:creationId xmlns:p14="http://schemas.microsoft.com/office/powerpoint/2010/main" val="2237307944"/>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11942</TotalTime>
  <Words>630</Words>
  <Application>Microsoft Office PowerPoint</Application>
  <PresentationFormat>Widescreen</PresentationFormat>
  <Paragraphs>51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Herts Theme</vt:lpstr>
      <vt:lpstr>Research Question –  Date: 24 -11 - 2024 </vt:lpstr>
      <vt:lpstr>PowerPoint Presentation</vt:lpstr>
      <vt:lpstr>This dataset is of interest to us because it provides insights into how food costs vary between states over a period of time. . Our  Independent variable is: State Agency.                    This  Independent variable datatype is : Nominal. Our Dependent variable is: Cumulative Cost.                    This Dependent variable datatype is  : Interval.</vt:lpstr>
      <vt:lpstr>“Which states incurred the highest and lowest cumulative costs during this time period ?" </vt:lpstr>
      <vt:lpstr>PowerPoint Presentation</vt:lpstr>
      <vt:lpstr>Visualization :Histogram  </vt:lpstr>
      <vt:lpstr>Visualization: Boxplot</vt:lpstr>
      <vt:lpstr>Test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Ram Manchem</cp:lastModifiedBy>
  <cp:revision>245</cp:revision>
  <dcterms:created xsi:type="dcterms:W3CDTF">2019-10-01T08:37:56Z</dcterms:created>
  <dcterms:modified xsi:type="dcterms:W3CDTF">2024-11-25T00:28:11Z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