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1" r:id="rId9"/>
    <p:sldId id="267" r:id="rId10"/>
    <p:sldId id="268" r:id="rId11"/>
    <p:sldId id="269" r:id="rId12"/>
    <p:sldId id="270" r:id="rId13"/>
    <p:sldId id="262" r:id="rId14"/>
    <p:sldId id="271" r:id="rId15"/>
    <p:sldId id="272" r:id="rId16"/>
    <p:sldId id="263" r:id="rId17"/>
    <p:sldId id="273" r:id="rId18"/>
    <p:sldId id="264" r:id="rId19"/>
    <p:sldId id="274"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8F51-940D-4CD0-9C27-899586FB6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981965-A72F-4A08-9FDE-713955932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95DC6D-9C88-4BAC-BF24-8412EF0F2017}"/>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5" name="Footer Placeholder 4">
            <a:extLst>
              <a:ext uri="{FF2B5EF4-FFF2-40B4-BE49-F238E27FC236}">
                <a16:creationId xmlns:a16="http://schemas.microsoft.com/office/drawing/2014/main" id="{108C5000-040F-4BE3-94D1-5F96E1C36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3AE47-B50A-48BC-AF92-66967D4C2C18}"/>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72792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816D-1109-4103-946B-31B16393F3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B062E-3200-4F07-BC69-9A32DD63F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EF2B4-241A-4A7A-8136-B5B26CD9AD55}"/>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5" name="Footer Placeholder 4">
            <a:extLst>
              <a:ext uri="{FF2B5EF4-FFF2-40B4-BE49-F238E27FC236}">
                <a16:creationId xmlns:a16="http://schemas.microsoft.com/office/drawing/2014/main" id="{67AFEE90-5F2E-4452-A514-88EE3731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C194D-2F9C-4601-BE1C-DAE946309EEC}"/>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55416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195AF-1C7D-41FB-8776-40808E0343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3EF07-737F-47E8-9B0D-77780BD3E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B6A1A-E86E-4A59-92E3-DE70DF7B3937}"/>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5" name="Footer Placeholder 4">
            <a:extLst>
              <a:ext uri="{FF2B5EF4-FFF2-40B4-BE49-F238E27FC236}">
                <a16:creationId xmlns:a16="http://schemas.microsoft.com/office/drawing/2014/main" id="{8F0A5CA7-A7CA-4473-8D12-C54636A56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4D46B-03E9-4A76-A367-E578697E4EEF}"/>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34394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1E51-78F9-4467-BF59-3026DD7AF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02ADE-8D3A-4593-AEF7-5E57F3414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2AF39-7051-411F-8D84-C9B70F892B68}"/>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5" name="Footer Placeholder 4">
            <a:extLst>
              <a:ext uri="{FF2B5EF4-FFF2-40B4-BE49-F238E27FC236}">
                <a16:creationId xmlns:a16="http://schemas.microsoft.com/office/drawing/2014/main" id="{0E422795-2695-4555-BEAB-F89D79B5A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C0B2D-E78A-4C1B-936F-D294545E953C}"/>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140611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2495-12A8-4D62-BDF9-83765E8955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24ADA-BC81-43C2-A67A-E2907ACE0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3154D-E341-44BF-BF3A-9B9CB767A0AC}"/>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5" name="Footer Placeholder 4">
            <a:extLst>
              <a:ext uri="{FF2B5EF4-FFF2-40B4-BE49-F238E27FC236}">
                <a16:creationId xmlns:a16="http://schemas.microsoft.com/office/drawing/2014/main" id="{A9407BBA-634C-44E1-9FF3-35E9D9469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0E6C-A47B-4913-BA70-26EA5A8F1417}"/>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386568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15BC-604B-47FA-AD40-27CF48A7E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F73A9-2CD4-48F1-844F-BF7AB14BB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112E6-3925-45F9-B5FA-C2BBBC37FD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3B447-183A-4E28-8FDF-F9FC405B7B1D}"/>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6" name="Footer Placeholder 5">
            <a:extLst>
              <a:ext uri="{FF2B5EF4-FFF2-40B4-BE49-F238E27FC236}">
                <a16:creationId xmlns:a16="http://schemas.microsoft.com/office/drawing/2014/main" id="{2301A154-8D5A-4499-BF19-97063C9B1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3B854-23C9-4D46-BB9F-8506A3F65AEA}"/>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209688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FE27-8DD4-42D5-979D-420EE60B4D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F7E855-EDED-4A77-857E-5FB4921AB4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B3A4E-DE14-4C3B-A195-AFC9987D0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D4BE8-B471-4738-B994-221793B46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AAD59-8DB9-421E-B66D-C23E4DE2C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C452B-EA2C-4FFB-BF11-D68FCC7F32B0}"/>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8" name="Footer Placeholder 7">
            <a:extLst>
              <a:ext uri="{FF2B5EF4-FFF2-40B4-BE49-F238E27FC236}">
                <a16:creationId xmlns:a16="http://schemas.microsoft.com/office/drawing/2014/main" id="{E06553B9-2673-412A-A00D-DE81E8E32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63B4E-4444-4875-AA01-D50C3604563E}"/>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165476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69D5-B034-4E4E-9C6C-2F0615A873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2D6A7-E863-489E-A097-2613568693A5}"/>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4" name="Footer Placeholder 3">
            <a:extLst>
              <a:ext uri="{FF2B5EF4-FFF2-40B4-BE49-F238E27FC236}">
                <a16:creationId xmlns:a16="http://schemas.microsoft.com/office/drawing/2014/main" id="{07A56CD7-8FB8-464B-A999-9156A81C6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2A239-9423-4672-BA6B-69662E185DB4}"/>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374855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FB24C-6520-4091-B1A4-8D5501B1B892}"/>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3" name="Footer Placeholder 2">
            <a:extLst>
              <a:ext uri="{FF2B5EF4-FFF2-40B4-BE49-F238E27FC236}">
                <a16:creationId xmlns:a16="http://schemas.microsoft.com/office/drawing/2014/main" id="{99552BE7-BC5E-4664-80E8-7973AAC2B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FCBFE-7A4D-46F2-9640-E2EB3887CD3A}"/>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162197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0E87-B8B5-43B1-B475-3C2AE522A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E84BAD-E803-432C-87A6-B5F46400B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6B0EDB-EF63-4492-9535-81D06BBDD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8F744-0F22-4DBD-909D-9B028FDAE858}"/>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6" name="Footer Placeholder 5">
            <a:extLst>
              <a:ext uri="{FF2B5EF4-FFF2-40B4-BE49-F238E27FC236}">
                <a16:creationId xmlns:a16="http://schemas.microsoft.com/office/drawing/2014/main" id="{EDB691A0-1772-4DC0-8F40-D50A3D67C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1605C-4207-4CAD-9262-ADFC02E2C8ED}"/>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293888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B864-19D1-4E9E-9425-DF54FE5EB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8722C-E749-4991-AC42-8B7CA32223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18A707-2A4A-4ED3-B246-D2C01E3BA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C4635-B51B-4C45-9B97-4F18C8AC95B2}"/>
              </a:ext>
            </a:extLst>
          </p:cNvPr>
          <p:cNvSpPr>
            <a:spLocks noGrp="1"/>
          </p:cNvSpPr>
          <p:nvPr>
            <p:ph type="dt" sz="half" idx="10"/>
          </p:nvPr>
        </p:nvSpPr>
        <p:spPr/>
        <p:txBody>
          <a:bodyPr/>
          <a:lstStyle/>
          <a:p>
            <a:fld id="{5F515C1A-C0C5-43C0-B5F8-994316244240}" type="datetimeFigureOut">
              <a:rPr lang="en-US" smtClean="0"/>
              <a:t>9/20/2020</a:t>
            </a:fld>
            <a:endParaRPr lang="en-US"/>
          </a:p>
        </p:txBody>
      </p:sp>
      <p:sp>
        <p:nvSpPr>
          <p:cNvPr id="6" name="Footer Placeholder 5">
            <a:extLst>
              <a:ext uri="{FF2B5EF4-FFF2-40B4-BE49-F238E27FC236}">
                <a16:creationId xmlns:a16="http://schemas.microsoft.com/office/drawing/2014/main" id="{CAE905C5-D239-448D-A614-FD4DD9099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F0744-F232-4E1D-82FD-DCBE55E1591E}"/>
              </a:ext>
            </a:extLst>
          </p:cNvPr>
          <p:cNvSpPr>
            <a:spLocks noGrp="1"/>
          </p:cNvSpPr>
          <p:nvPr>
            <p:ph type="sldNum" sz="quarter" idx="12"/>
          </p:nvPr>
        </p:nvSpPr>
        <p:spPr/>
        <p:txBody>
          <a:bodyPr/>
          <a:lstStyle/>
          <a:p>
            <a:fld id="{D60326F1-8ADD-435F-A39B-C10620A802CB}" type="slidenum">
              <a:rPr lang="en-US" smtClean="0"/>
              <a:t>‹#›</a:t>
            </a:fld>
            <a:endParaRPr lang="en-US"/>
          </a:p>
        </p:txBody>
      </p:sp>
    </p:spTree>
    <p:extLst>
      <p:ext uri="{BB962C8B-B14F-4D97-AF65-F5344CB8AC3E}">
        <p14:creationId xmlns:p14="http://schemas.microsoft.com/office/powerpoint/2010/main" val="93592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26AF6-80AA-4476-B7A5-C75574879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B2352A-8D33-4FC9-AD58-36DBB1EE1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C4A50-9701-4DAB-AF4A-BDDD21C18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15C1A-C0C5-43C0-B5F8-994316244240}" type="datetimeFigureOut">
              <a:rPr lang="en-US" smtClean="0"/>
              <a:t>9/20/2020</a:t>
            </a:fld>
            <a:endParaRPr lang="en-US"/>
          </a:p>
        </p:txBody>
      </p:sp>
      <p:sp>
        <p:nvSpPr>
          <p:cNvPr id="5" name="Footer Placeholder 4">
            <a:extLst>
              <a:ext uri="{FF2B5EF4-FFF2-40B4-BE49-F238E27FC236}">
                <a16:creationId xmlns:a16="http://schemas.microsoft.com/office/drawing/2014/main" id="{E78F6ECB-1028-49EF-AEA0-DDF175442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6152E-1940-481D-A9DA-ABD695E20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326F1-8ADD-435F-A39B-C10620A802CB}" type="slidenum">
              <a:rPr lang="en-US" smtClean="0"/>
              <a:t>‹#›</a:t>
            </a:fld>
            <a:endParaRPr lang="en-US"/>
          </a:p>
        </p:txBody>
      </p:sp>
    </p:spTree>
    <p:extLst>
      <p:ext uri="{BB962C8B-B14F-4D97-AF65-F5344CB8AC3E}">
        <p14:creationId xmlns:p14="http://schemas.microsoft.com/office/powerpoint/2010/main" val="389432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p:txBody>
          <a:bodyPr>
            <a:normAutofit/>
          </a:bodyPr>
          <a:lstStyle/>
          <a:p>
            <a:r>
              <a:rPr lang="en-US" sz="4000" dirty="0">
                <a:solidFill>
                  <a:schemeClr val="accent1">
                    <a:lumMod val="75000"/>
                  </a:schemeClr>
                </a:solidFill>
              </a:rPr>
              <a:t>Coursera Capstone Project Report</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t>Project to Predict </a:t>
            </a:r>
          </a:p>
          <a:p>
            <a:pPr marL="0" indent="0" algn="ctr">
              <a:buNone/>
            </a:pPr>
            <a:r>
              <a:rPr lang="en-US" sz="6600" dirty="0"/>
              <a:t>Accident Collision Severity</a:t>
            </a:r>
          </a:p>
        </p:txBody>
      </p:sp>
    </p:spTree>
    <p:extLst>
      <p:ext uri="{BB962C8B-B14F-4D97-AF65-F5344CB8AC3E}">
        <p14:creationId xmlns:p14="http://schemas.microsoft.com/office/powerpoint/2010/main" val="351303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Exploratory Data Analysis                                        …II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8"/>
            <a:ext cx="10515600" cy="876357"/>
          </a:xfrm>
        </p:spPr>
        <p:txBody>
          <a:bodyPr>
            <a:normAutofit/>
          </a:bodyPr>
          <a:lstStyle/>
          <a:p>
            <a:r>
              <a:rPr lang="en-US" sz="2400" dirty="0"/>
              <a:t>Based on the available data, plotting the collision severity against the weekday of collision</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Collision Severity v/s. Weekday of Collision</a:t>
            </a:r>
          </a:p>
        </p:txBody>
      </p:sp>
      <p:pic>
        <p:nvPicPr>
          <p:cNvPr id="6" name="Picture 5">
            <a:extLst>
              <a:ext uri="{FF2B5EF4-FFF2-40B4-BE49-F238E27FC236}">
                <a16:creationId xmlns:a16="http://schemas.microsoft.com/office/drawing/2014/main" id="{0622DE16-9B41-40A1-8AD1-47C9233A0141}"/>
              </a:ext>
            </a:extLst>
          </p:cNvPr>
          <p:cNvPicPr>
            <a:picLocks noChangeAspect="1"/>
          </p:cNvPicPr>
          <p:nvPr/>
        </p:nvPicPr>
        <p:blipFill>
          <a:blip r:embed="rId2"/>
          <a:stretch>
            <a:fillRect/>
          </a:stretch>
        </p:blipFill>
        <p:spPr>
          <a:xfrm>
            <a:off x="1200568" y="3195375"/>
            <a:ext cx="4686300" cy="3371850"/>
          </a:xfrm>
          <a:prstGeom prst="rect">
            <a:avLst/>
          </a:prstGeom>
          <a:ln w="12700">
            <a:solidFill>
              <a:srgbClr val="00B0F0"/>
            </a:solidFill>
          </a:ln>
        </p:spPr>
      </p:pic>
    </p:spTree>
    <p:extLst>
      <p:ext uri="{BB962C8B-B14F-4D97-AF65-F5344CB8AC3E}">
        <p14:creationId xmlns:p14="http://schemas.microsoft.com/office/powerpoint/2010/main" val="157299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Exploratory Data Analysis                                       …III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8"/>
            <a:ext cx="10515600" cy="876357"/>
          </a:xfrm>
        </p:spPr>
        <p:txBody>
          <a:bodyPr>
            <a:normAutofit/>
          </a:bodyPr>
          <a:lstStyle/>
          <a:p>
            <a:r>
              <a:rPr lang="en-US" sz="2400" dirty="0"/>
              <a:t>Based on the available data, plotting the collision severity against the weather conditions</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Collision Severity v/s. Weather Conditions</a:t>
            </a:r>
          </a:p>
        </p:txBody>
      </p:sp>
      <p:pic>
        <p:nvPicPr>
          <p:cNvPr id="7" name="Picture 6">
            <a:extLst>
              <a:ext uri="{FF2B5EF4-FFF2-40B4-BE49-F238E27FC236}">
                <a16:creationId xmlns:a16="http://schemas.microsoft.com/office/drawing/2014/main" id="{23234FAF-A214-4E2F-9514-4380EB986A56}"/>
              </a:ext>
            </a:extLst>
          </p:cNvPr>
          <p:cNvPicPr>
            <a:picLocks noChangeAspect="1"/>
          </p:cNvPicPr>
          <p:nvPr/>
        </p:nvPicPr>
        <p:blipFill>
          <a:blip r:embed="rId2"/>
          <a:stretch>
            <a:fillRect/>
          </a:stretch>
        </p:blipFill>
        <p:spPr>
          <a:xfrm>
            <a:off x="1166192" y="3330575"/>
            <a:ext cx="4562475" cy="3162300"/>
          </a:xfrm>
          <a:prstGeom prst="rect">
            <a:avLst/>
          </a:prstGeom>
          <a:ln w="12700">
            <a:solidFill>
              <a:srgbClr val="00B0F0"/>
            </a:solidFill>
          </a:ln>
        </p:spPr>
      </p:pic>
      <p:pic>
        <p:nvPicPr>
          <p:cNvPr id="11" name="Picture 10">
            <a:extLst>
              <a:ext uri="{FF2B5EF4-FFF2-40B4-BE49-F238E27FC236}">
                <a16:creationId xmlns:a16="http://schemas.microsoft.com/office/drawing/2014/main" id="{ECDE45D6-B05D-429D-9C73-E5E9B56F9849}"/>
              </a:ext>
            </a:extLst>
          </p:cNvPr>
          <p:cNvPicPr>
            <a:picLocks noChangeAspect="1"/>
          </p:cNvPicPr>
          <p:nvPr/>
        </p:nvPicPr>
        <p:blipFill>
          <a:blip r:embed="rId3"/>
          <a:stretch>
            <a:fillRect/>
          </a:stretch>
        </p:blipFill>
        <p:spPr>
          <a:xfrm>
            <a:off x="6006548" y="4517097"/>
            <a:ext cx="3314700" cy="1943100"/>
          </a:xfrm>
          <a:prstGeom prst="rect">
            <a:avLst/>
          </a:prstGeom>
          <a:ln w="12700">
            <a:solidFill>
              <a:srgbClr val="00B0F0"/>
            </a:solidFill>
          </a:ln>
        </p:spPr>
      </p:pic>
    </p:spTree>
    <p:extLst>
      <p:ext uri="{BB962C8B-B14F-4D97-AF65-F5344CB8AC3E}">
        <p14:creationId xmlns:p14="http://schemas.microsoft.com/office/powerpoint/2010/main" val="3008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Exploratory Data Analysis                                      …IV</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8"/>
            <a:ext cx="10515600" cy="876357"/>
          </a:xfrm>
        </p:spPr>
        <p:txBody>
          <a:bodyPr>
            <a:normAutofit/>
          </a:bodyPr>
          <a:lstStyle/>
          <a:p>
            <a:r>
              <a:rPr lang="en-US" sz="2400" dirty="0"/>
              <a:t>Based on the available data, plotting the collision severity against the road surface conditions</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Collision Severity v/s. Road Surface Conditions</a:t>
            </a:r>
          </a:p>
        </p:txBody>
      </p:sp>
      <p:pic>
        <p:nvPicPr>
          <p:cNvPr id="6" name="Picture 5">
            <a:extLst>
              <a:ext uri="{FF2B5EF4-FFF2-40B4-BE49-F238E27FC236}">
                <a16:creationId xmlns:a16="http://schemas.microsoft.com/office/drawing/2014/main" id="{3DC5353E-4A24-4AEC-A603-137275BA9F48}"/>
              </a:ext>
            </a:extLst>
          </p:cNvPr>
          <p:cNvPicPr>
            <a:picLocks noChangeAspect="1"/>
          </p:cNvPicPr>
          <p:nvPr/>
        </p:nvPicPr>
        <p:blipFill>
          <a:blip r:embed="rId2"/>
          <a:stretch>
            <a:fillRect/>
          </a:stretch>
        </p:blipFill>
        <p:spPr>
          <a:xfrm>
            <a:off x="1146313" y="3206750"/>
            <a:ext cx="4610100" cy="3286125"/>
          </a:xfrm>
          <a:prstGeom prst="rect">
            <a:avLst/>
          </a:prstGeom>
          <a:ln w="12700">
            <a:solidFill>
              <a:srgbClr val="00B0F0"/>
            </a:solidFill>
          </a:ln>
        </p:spPr>
      </p:pic>
      <p:pic>
        <p:nvPicPr>
          <p:cNvPr id="9" name="Picture 8">
            <a:extLst>
              <a:ext uri="{FF2B5EF4-FFF2-40B4-BE49-F238E27FC236}">
                <a16:creationId xmlns:a16="http://schemas.microsoft.com/office/drawing/2014/main" id="{B426D19B-3AB7-4F57-BFD5-885E3161371A}"/>
              </a:ext>
            </a:extLst>
          </p:cNvPr>
          <p:cNvPicPr>
            <a:picLocks noChangeAspect="1"/>
          </p:cNvPicPr>
          <p:nvPr/>
        </p:nvPicPr>
        <p:blipFill>
          <a:blip r:embed="rId3"/>
          <a:stretch>
            <a:fillRect/>
          </a:stretch>
        </p:blipFill>
        <p:spPr>
          <a:xfrm>
            <a:off x="6006548" y="4587875"/>
            <a:ext cx="3238500" cy="1905000"/>
          </a:xfrm>
          <a:prstGeom prst="rect">
            <a:avLst/>
          </a:prstGeom>
          <a:ln w="12700">
            <a:solidFill>
              <a:srgbClr val="00B0F0"/>
            </a:solidFill>
          </a:ln>
        </p:spPr>
      </p:pic>
    </p:spTree>
    <p:extLst>
      <p:ext uri="{BB962C8B-B14F-4D97-AF65-F5344CB8AC3E}">
        <p14:creationId xmlns:p14="http://schemas.microsoft.com/office/powerpoint/2010/main" val="32495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solidFill>
                  <a:schemeClr val="accent2">
                    <a:lumMod val="75000"/>
                  </a:schemeClr>
                </a:solidFill>
              </a:rPr>
              <a:t>Modeling</a:t>
            </a:r>
          </a:p>
        </p:txBody>
      </p:sp>
    </p:spTree>
    <p:extLst>
      <p:ext uri="{BB962C8B-B14F-4D97-AF65-F5344CB8AC3E}">
        <p14:creationId xmlns:p14="http://schemas.microsoft.com/office/powerpoint/2010/main" val="335944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Modeling                                                                     …I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9"/>
            <a:ext cx="10515600" cy="1527424"/>
          </a:xfrm>
        </p:spPr>
        <p:txBody>
          <a:bodyPr>
            <a:normAutofit/>
          </a:bodyPr>
          <a:lstStyle/>
          <a:p>
            <a:r>
              <a:rPr lang="en-US" sz="2400" dirty="0"/>
              <a:t>Using the available dataset to train the model and then using the test dataset to evaluate the accuracy for collision severity prediction</a:t>
            </a:r>
          </a:p>
          <a:p>
            <a:r>
              <a:rPr lang="en-US" sz="2400" dirty="0"/>
              <a:t>Different Model Algorithms used are listed below:</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Applying Standard Algorithms</a:t>
            </a:r>
          </a:p>
        </p:txBody>
      </p:sp>
      <p:pic>
        <p:nvPicPr>
          <p:cNvPr id="8" name="Picture 7">
            <a:extLst>
              <a:ext uri="{FF2B5EF4-FFF2-40B4-BE49-F238E27FC236}">
                <a16:creationId xmlns:a16="http://schemas.microsoft.com/office/drawing/2014/main" id="{1EA6A7B6-53C8-4F15-8A0C-057A8E0C0896}"/>
              </a:ext>
            </a:extLst>
          </p:cNvPr>
          <p:cNvPicPr>
            <a:picLocks noChangeAspect="1"/>
          </p:cNvPicPr>
          <p:nvPr/>
        </p:nvPicPr>
        <p:blipFill>
          <a:blip r:embed="rId2"/>
          <a:stretch>
            <a:fillRect/>
          </a:stretch>
        </p:blipFill>
        <p:spPr>
          <a:xfrm>
            <a:off x="967409" y="3846443"/>
            <a:ext cx="2600739" cy="2562225"/>
          </a:xfrm>
          <a:prstGeom prst="rect">
            <a:avLst/>
          </a:prstGeom>
          <a:ln>
            <a:solidFill>
              <a:srgbClr val="00B0F0"/>
            </a:solidFill>
          </a:ln>
        </p:spPr>
      </p:pic>
    </p:spTree>
    <p:extLst>
      <p:ext uri="{BB962C8B-B14F-4D97-AF65-F5344CB8AC3E}">
        <p14:creationId xmlns:p14="http://schemas.microsoft.com/office/powerpoint/2010/main" val="115766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Modeling                                                                    …II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8"/>
            <a:ext cx="4827104" cy="3028233"/>
          </a:xfrm>
        </p:spPr>
        <p:txBody>
          <a:bodyPr>
            <a:normAutofit/>
          </a:bodyPr>
          <a:lstStyle/>
          <a:p>
            <a:r>
              <a:rPr lang="en-US" sz="2400" dirty="0"/>
              <a:t>Result of the evaluation of each model based on test dataset to accurately predict the collision severity</a:t>
            </a:r>
          </a:p>
          <a:p>
            <a:endParaRPr lang="en-US" sz="2400" dirty="0"/>
          </a:p>
          <a:p>
            <a:r>
              <a:rPr lang="en-US" sz="2400" dirty="0"/>
              <a:t>Metric sorted as per model accuracy</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Performances of different Models</a:t>
            </a:r>
          </a:p>
        </p:txBody>
      </p:sp>
      <p:pic>
        <p:nvPicPr>
          <p:cNvPr id="6" name="Picture 5">
            <a:extLst>
              <a:ext uri="{FF2B5EF4-FFF2-40B4-BE49-F238E27FC236}">
                <a16:creationId xmlns:a16="http://schemas.microsoft.com/office/drawing/2014/main" id="{A2D0BD1E-1900-4E53-AE68-71C27ADE3ACA}"/>
              </a:ext>
            </a:extLst>
          </p:cNvPr>
          <p:cNvPicPr>
            <a:picLocks noChangeAspect="1"/>
          </p:cNvPicPr>
          <p:nvPr/>
        </p:nvPicPr>
        <p:blipFill>
          <a:blip r:embed="rId2"/>
          <a:stretch>
            <a:fillRect/>
          </a:stretch>
        </p:blipFill>
        <p:spPr>
          <a:xfrm>
            <a:off x="5695538" y="2408471"/>
            <a:ext cx="5658262" cy="4084404"/>
          </a:xfrm>
          <a:prstGeom prst="rect">
            <a:avLst/>
          </a:prstGeom>
          <a:noFill/>
          <a:ln w="12700">
            <a:solidFill>
              <a:srgbClr val="00B0F0"/>
            </a:solidFill>
          </a:ln>
        </p:spPr>
      </p:pic>
    </p:spTree>
    <p:extLst>
      <p:ext uri="{BB962C8B-B14F-4D97-AF65-F5344CB8AC3E}">
        <p14:creationId xmlns:p14="http://schemas.microsoft.com/office/powerpoint/2010/main" val="313453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solidFill>
                  <a:schemeClr val="accent2">
                    <a:lumMod val="75000"/>
                  </a:schemeClr>
                </a:solidFill>
              </a:rPr>
              <a:t>Conclusion</a:t>
            </a:r>
          </a:p>
        </p:txBody>
      </p:sp>
    </p:spTree>
    <p:extLst>
      <p:ext uri="{BB962C8B-B14F-4D97-AF65-F5344CB8AC3E}">
        <p14:creationId xmlns:p14="http://schemas.microsoft.com/office/powerpoint/2010/main" val="363771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Conclusion</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004853"/>
            <a:ext cx="10515600" cy="1527424"/>
          </a:xfrm>
        </p:spPr>
        <p:txBody>
          <a:bodyPr>
            <a:normAutofit/>
          </a:bodyPr>
          <a:lstStyle/>
          <a:p>
            <a:r>
              <a:rPr lang="en-US" sz="2400" dirty="0"/>
              <a:t>As seen from the results table, XG Boost along with its advantage for execution speed has also given the most accurate results for the model when evaluated against the test data for predicting collision severity</a:t>
            </a:r>
          </a:p>
        </p:txBody>
      </p:sp>
    </p:spTree>
    <p:extLst>
      <p:ext uri="{BB962C8B-B14F-4D97-AF65-F5344CB8AC3E}">
        <p14:creationId xmlns:p14="http://schemas.microsoft.com/office/powerpoint/2010/main" val="259384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solidFill>
                  <a:schemeClr val="accent2">
                    <a:lumMod val="75000"/>
                  </a:schemeClr>
                </a:solidFill>
              </a:rPr>
              <a:t>Future Direction</a:t>
            </a:r>
          </a:p>
        </p:txBody>
      </p:sp>
    </p:spTree>
    <p:extLst>
      <p:ext uri="{BB962C8B-B14F-4D97-AF65-F5344CB8AC3E}">
        <p14:creationId xmlns:p14="http://schemas.microsoft.com/office/powerpoint/2010/main" val="13342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Future Direction</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004853"/>
            <a:ext cx="10515600" cy="4488022"/>
          </a:xfrm>
        </p:spPr>
        <p:txBody>
          <a:bodyPr>
            <a:normAutofit/>
          </a:bodyPr>
          <a:lstStyle/>
          <a:p>
            <a:r>
              <a:rPr lang="en-US" sz="2400" dirty="0"/>
              <a:t>Data analysis can help build useful models to predict the severity of a traffic accident</a:t>
            </a:r>
          </a:p>
          <a:p>
            <a:r>
              <a:rPr lang="en-US" sz="2400" dirty="0"/>
              <a:t>Accuracy of the model has room for improvement and various other factors like speed, travel time, weather conditions, road conditions, peak traffic window can be corelated and </a:t>
            </a:r>
            <a:r>
              <a:rPr lang="en-US" sz="2400" dirty="0" err="1"/>
              <a:t>analysed</a:t>
            </a:r>
            <a:r>
              <a:rPr lang="en-US" sz="2400" dirty="0"/>
              <a:t> for improved results</a:t>
            </a:r>
          </a:p>
          <a:p>
            <a:r>
              <a:rPr lang="en-US" sz="2400" dirty="0"/>
              <a:t>These models can then be enhanced to predict </a:t>
            </a:r>
            <a:r>
              <a:rPr lang="en-US" sz="2400" dirty="0" err="1"/>
              <a:t>potentail</a:t>
            </a:r>
            <a:r>
              <a:rPr lang="en-US" sz="2400" dirty="0"/>
              <a:t> accident spots and time of the day along with the collision severity, which in turn can provide Authorities insight and time to develop procedures and policies for betterment of all</a:t>
            </a:r>
          </a:p>
        </p:txBody>
      </p:sp>
    </p:spTree>
    <p:extLst>
      <p:ext uri="{BB962C8B-B14F-4D97-AF65-F5344CB8AC3E}">
        <p14:creationId xmlns:p14="http://schemas.microsoft.com/office/powerpoint/2010/main" val="97535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solidFill>
                  <a:schemeClr val="accent2">
                    <a:lumMod val="75000"/>
                  </a:schemeClr>
                </a:solidFill>
              </a:rPr>
              <a:t>Introduction</a:t>
            </a:r>
          </a:p>
        </p:txBody>
      </p:sp>
    </p:spTree>
    <p:extLst>
      <p:ext uri="{BB962C8B-B14F-4D97-AF65-F5344CB8AC3E}">
        <p14:creationId xmlns:p14="http://schemas.microsoft.com/office/powerpoint/2010/main" val="126578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Introduction                                                               …I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9"/>
            <a:ext cx="10515600" cy="4351338"/>
          </a:xfrm>
        </p:spPr>
        <p:txBody>
          <a:bodyPr>
            <a:normAutofit/>
          </a:bodyPr>
          <a:lstStyle/>
          <a:p>
            <a:r>
              <a:rPr lang="en-US" sz="2400" dirty="0"/>
              <a:t>Accidents in traffic lead to associated fatalities and economic losses every year and thus is an area of primary concern from loss prevention point of view</a:t>
            </a:r>
          </a:p>
          <a:p>
            <a:r>
              <a:rPr lang="en-US" sz="2400" dirty="0"/>
              <a:t>Road traffic injuries are estimated to be the eighth leading cause of death globally and are predicted to become the seventh leading cause of death by 2030</a:t>
            </a:r>
          </a:p>
          <a:p>
            <a:pPr marL="228600" lvl="1">
              <a:spcBef>
                <a:spcPts val="1000"/>
              </a:spcBef>
            </a:pPr>
            <a:r>
              <a:rPr lang="en-US" dirty="0"/>
              <a:t>The proactive approach includes a collision prevention approach, like, preventing a potential unsafe road conditions from occurring in the first place </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Background</a:t>
            </a:r>
          </a:p>
        </p:txBody>
      </p:sp>
    </p:spTree>
    <p:extLst>
      <p:ext uri="{BB962C8B-B14F-4D97-AF65-F5344CB8AC3E}">
        <p14:creationId xmlns:p14="http://schemas.microsoft.com/office/powerpoint/2010/main" val="10501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Introduction                                                               …II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229567"/>
            <a:ext cx="10515600" cy="2829450"/>
          </a:xfrm>
        </p:spPr>
        <p:txBody>
          <a:bodyPr>
            <a:normAutofit lnSpcReduction="10000"/>
          </a:bodyPr>
          <a:lstStyle/>
          <a:p>
            <a:r>
              <a:rPr lang="en-US" sz="2400" dirty="0"/>
              <a:t>An accurate prediction of the severity of the accidents can be performed by </a:t>
            </a:r>
            <a:r>
              <a:rPr lang="en-US" sz="2400" dirty="0" err="1"/>
              <a:t>analysing</a:t>
            </a:r>
            <a:r>
              <a:rPr lang="en-US" sz="2400" dirty="0"/>
              <a:t> a significant range of factors like:</a:t>
            </a:r>
          </a:p>
          <a:p>
            <a:pPr lvl="1"/>
            <a:r>
              <a:rPr lang="en-US" sz="2000" dirty="0"/>
              <a:t>Weather conditions</a:t>
            </a:r>
          </a:p>
          <a:p>
            <a:pPr lvl="1"/>
            <a:r>
              <a:rPr lang="en-US" sz="2000" dirty="0"/>
              <a:t>Road conditions</a:t>
            </a:r>
          </a:p>
          <a:p>
            <a:pPr lvl="1"/>
            <a:r>
              <a:rPr lang="en-US" sz="2000" dirty="0"/>
              <a:t>Traffic Jams</a:t>
            </a:r>
          </a:p>
          <a:p>
            <a:pPr lvl="1"/>
            <a:r>
              <a:rPr lang="en-US" sz="2000" dirty="0"/>
              <a:t>Travel Time</a:t>
            </a:r>
          </a:p>
          <a:p>
            <a:pPr marL="228600" lvl="1">
              <a:spcBef>
                <a:spcPts val="1000"/>
              </a:spcBef>
            </a:pPr>
            <a:r>
              <a:rPr lang="en-US" dirty="0"/>
              <a:t>Modeling accident severity prediction and improving the model are critical to the effective performance of road traffic systems for improved safety </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70201"/>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Problem</a:t>
            </a:r>
          </a:p>
        </p:txBody>
      </p:sp>
      <p:sp>
        <p:nvSpPr>
          <p:cNvPr id="5" name="Content Placeholder 2">
            <a:extLst>
              <a:ext uri="{FF2B5EF4-FFF2-40B4-BE49-F238E27FC236}">
                <a16:creationId xmlns:a16="http://schemas.microsoft.com/office/drawing/2014/main" id="{D6CAA60A-FF12-4370-A754-818E0200920D}"/>
              </a:ext>
            </a:extLst>
          </p:cNvPr>
          <p:cNvSpPr txBox="1">
            <a:spLocks/>
          </p:cNvSpPr>
          <p:nvPr/>
        </p:nvSpPr>
        <p:spPr>
          <a:xfrm>
            <a:off x="838200" y="5417907"/>
            <a:ext cx="10515600" cy="10749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Insights from the model could allow Government bodies to allocate their resources more effectively in advance and create warning systems / faster reactive processes</a:t>
            </a:r>
          </a:p>
        </p:txBody>
      </p:sp>
      <p:sp>
        <p:nvSpPr>
          <p:cNvPr id="6" name="Title 1">
            <a:extLst>
              <a:ext uri="{FF2B5EF4-FFF2-40B4-BE49-F238E27FC236}">
                <a16:creationId xmlns:a16="http://schemas.microsoft.com/office/drawing/2014/main" id="{AD059301-6B03-499F-9251-BD3AD642F296}"/>
              </a:ext>
            </a:extLst>
          </p:cNvPr>
          <p:cNvSpPr txBox="1">
            <a:spLocks/>
          </p:cNvSpPr>
          <p:nvPr/>
        </p:nvSpPr>
        <p:spPr>
          <a:xfrm>
            <a:off x="748748" y="4879029"/>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Interest</a:t>
            </a:r>
          </a:p>
        </p:txBody>
      </p:sp>
    </p:spTree>
    <p:extLst>
      <p:ext uri="{BB962C8B-B14F-4D97-AF65-F5344CB8AC3E}">
        <p14:creationId xmlns:p14="http://schemas.microsoft.com/office/powerpoint/2010/main" val="130339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solidFill>
                  <a:schemeClr val="accent2">
                    <a:lumMod val="75000"/>
                  </a:schemeClr>
                </a:solidFill>
              </a:rPr>
              <a:t>Data Acquisition and Cleaning</a:t>
            </a:r>
          </a:p>
        </p:txBody>
      </p:sp>
    </p:spTree>
    <p:extLst>
      <p:ext uri="{BB962C8B-B14F-4D97-AF65-F5344CB8AC3E}">
        <p14:creationId xmlns:p14="http://schemas.microsoft.com/office/powerpoint/2010/main" val="363359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Data Acquisition and Cleaning                                 …I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9"/>
            <a:ext cx="10515600" cy="1207952"/>
          </a:xfrm>
        </p:spPr>
        <p:txBody>
          <a:bodyPr>
            <a:normAutofit/>
          </a:bodyPr>
          <a:lstStyle/>
          <a:p>
            <a:r>
              <a:rPr lang="en-US" sz="2400" dirty="0"/>
              <a:t>This project is based on </a:t>
            </a:r>
            <a:r>
              <a:rPr lang="en-US" sz="2400" dirty="0" err="1"/>
              <a:t>kaggle</a:t>
            </a:r>
            <a:r>
              <a:rPr lang="en-US" sz="2400" dirty="0"/>
              <a:t> datasets that contain an extended descriptions of different aspect of the accidents</a:t>
            </a:r>
          </a:p>
          <a:p>
            <a:r>
              <a:rPr lang="en-US" sz="2400" dirty="0"/>
              <a:t>The most relevant and useful data is considered for analysis</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Data Acquisition</a:t>
            </a:r>
          </a:p>
        </p:txBody>
      </p:sp>
      <p:pic>
        <p:nvPicPr>
          <p:cNvPr id="6" name="Picture 5">
            <a:extLst>
              <a:ext uri="{FF2B5EF4-FFF2-40B4-BE49-F238E27FC236}">
                <a16:creationId xmlns:a16="http://schemas.microsoft.com/office/drawing/2014/main" id="{8AE0793B-8DE5-4375-8C91-692BF1B5624C}"/>
              </a:ext>
            </a:extLst>
          </p:cNvPr>
          <p:cNvPicPr>
            <a:picLocks noChangeAspect="1"/>
          </p:cNvPicPr>
          <p:nvPr/>
        </p:nvPicPr>
        <p:blipFill>
          <a:blip r:embed="rId2"/>
          <a:stretch>
            <a:fillRect/>
          </a:stretch>
        </p:blipFill>
        <p:spPr>
          <a:xfrm>
            <a:off x="748748" y="3534206"/>
            <a:ext cx="10515600" cy="3273552"/>
          </a:xfrm>
          <a:prstGeom prst="rect">
            <a:avLst/>
          </a:prstGeom>
          <a:ln w="12700">
            <a:solidFill>
              <a:srgbClr val="00B0F0"/>
            </a:solidFill>
          </a:ln>
        </p:spPr>
      </p:pic>
    </p:spTree>
    <p:extLst>
      <p:ext uri="{BB962C8B-B14F-4D97-AF65-F5344CB8AC3E}">
        <p14:creationId xmlns:p14="http://schemas.microsoft.com/office/powerpoint/2010/main" val="215616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Data Acquisition and Cleaning                                …II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9"/>
            <a:ext cx="10515600" cy="795970"/>
          </a:xfrm>
        </p:spPr>
        <p:txBody>
          <a:bodyPr>
            <a:normAutofit/>
          </a:bodyPr>
          <a:lstStyle/>
          <a:p>
            <a:r>
              <a:rPr lang="en-US" sz="2400" dirty="0"/>
              <a:t>The most relevant and useful data is considered for analysis and encoding used for training and test data</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Data Cleaning</a:t>
            </a:r>
          </a:p>
        </p:txBody>
      </p:sp>
      <p:pic>
        <p:nvPicPr>
          <p:cNvPr id="7" name="Picture 6">
            <a:extLst>
              <a:ext uri="{FF2B5EF4-FFF2-40B4-BE49-F238E27FC236}">
                <a16:creationId xmlns:a16="http://schemas.microsoft.com/office/drawing/2014/main" id="{EDF931A5-DDCF-4C93-8850-07DB325473AA}"/>
              </a:ext>
            </a:extLst>
          </p:cNvPr>
          <p:cNvPicPr>
            <a:picLocks noChangeAspect="1"/>
          </p:cNvPicPr>
          <p:nvPr/>
        </p:nvPicPr>
        <p:blipFill>
          <a:blip r:embed="rId2"/>
          <a:stretch>
            <a:fillRect/>
          </a:stretch>
        </p:blipFill>
        <p:spPr>
          <a:xfrm>
            <a:off x="838200" y="3164459"/>
            <a:ext cx="10515600" cy="3328416"/>
          </a:xfrm>
          <a:prstGeom prst="rect">
            <a:avLst/>
          </a:prstGeom>
          <a:ln w="12700">
            <a:solidFill>
              <a:srgbClr val="00B0F0"/>
            </a:solidFill>
          </a:ln>
        </p:spPr>
      </p:pic>
    </p:spTree>
    <p:extLst>
      <p:ext uri="{BB962C8B-B14F-4D97-AF65-F5344CB8AC3E}">
        <p14:creationId xmlns:p14="http://schemas.microsoft.com/office/powerpoint/2010/main" val="360999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p:txBody>
          <a:bodyPr>
            <a:normAutofit/>
          </a:bodyPr>
          <a:lstStyle/>
          <a:p>
            <a:pPr marL="0" indent="0" algn="ctr">
              <a:buNone/>
            </a:pPr>
            <a:r>
              <a:rPr lang="en-US" sz="6600" dirty="0">
                <a:solidFill>
                  <a:schemeClr val="accent2">
                    <a:lumMod val="75000"/>
                  </a:schemeClr>
                </a:solidFill>
              </a:rPr>
              <a:t>Exploratory Data Analysis</a:t>
            </a:r>
          </a:p>
        </p:txBody>
      </p:sp>
    </p:spTree>
    <p:extLst>
      <p:ext uri="{BB962C8B-B14F-4D97-AF65-F5344CB8AC3E}">
        <p14:creationId xmlns:p14="http://schemas.microsoft.com/office/powerpoint/2010/main" val="311746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EF1E-C334-4966-A1D7-F45F0FFE4349}"/>
              </a:ext>
            </a:extLst>
          </p:cNvPr>
          <p:cNvSpPr>
            <a:spLocks noGrp="1"/>
          </p:cNvSpPr>
          <p:nvPr>
            <p:ph type="title"/>
          </p:nvPr>
        </p:nvSpPr>
        <p:spPr>
          <a:ln w="12700">
            <a:solidFill>
              <a:srgbClr val="00B0F0"/>
            </a:solidFill>
          </a:ln>
        </p:spPr>
        <p:txBody>
          <a:bodyPr>
            <a:normAutofit/>
          </a:bodyPr>
          <a:lstStyle/>
          <a:p>
            <a:r>
              <a:rPr lang="en-US" sz="4000" dirty="0">
                <a:solidFill>
                  <a:schemeClr val="accent1">
                    <a:lumMod val="75000"/>
                  </a:schemeClr>
                </a:solidFill>
              </a:rPr>
              <a:t>Exploratory Data Analysis                                        …I</a:t>
            </a:r>
          </a:p>
        </p:txBody>
      </p:sp>
      <p:sp>
        <p:nvSpPr>
          <p:cNvPr id="3" name="Content Placeholder 2">
            <a:extLst>
              <a:ext uri="{FF2B5EF4-FFF2-40B4-BE49-F238E27FC236}">
                <a16:creationId xmlns:a16="http://schemas.microsoft.com/office/drawing/2014/main" id="{C84FD13D-F95D-46B5-8676-596B415A6884}"/>
              </a:ext>
            </a:extLst>
          </p:cNvPr>
          <p:cNvSpPr>
            <a:spLocks noGrp="1"/>
          </p:cNvSpPr>
          <p:nvPr>
            <p:ph idx="1"/>
          </p:nvPr>
        </p:nvSpPr>
        <p:spPr>
          <a:xfrm>
            <a:off x="838200" y="2319018"/>
            <a:ext cx="10515600" cy="876357"/>
          </a:xfrm>
        </p:spPr>
        <p:txBody>
          <a:bodyPr>
            <a:normAutofit/>
          </a:bodyPr>
          <a:lstStyle/>
          <a:p>
            <a:r>
              <a:rPr lang="en-US" sz="2400" dirty="0"/>
              <a:t>Based on the available data, plotting the collision severity against the hour of collision</a:t>
            </a:r>
          </a:p>
        </p:txBody>
      </p:sp>
      <p:sp>
        <p:nvSpPr>
          <p:cNvPr id="4" name="Title 1">
            <a:extLst>
              <a:ext uri="{FF2B5EF4-FFF2-40B4-BE49-F238E27FC236}">
                <a16:creationId xmlns:a16="http://schemas.microsoft.com/office/drawing/2014/main" id="{B2B32057-C947-4333-89E0-938FB168C044}"/>
              </a:ext>
            </a:extLst>
          </p:cNvPr>
          <p:cNvSpPr txBox="1">
            <a:spLocks/>
          </p:cNvSpPr>
          <p:nvPr/>
        </p:nvSpPr>
        <p:spPr>
          <a:xfrm>
            <a:off x="748748" y="1780140"/>
            <a:ext cx="10515600" cy="538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lumMod val="75000"/>
                  </a:schemeClr>
                </a:solidFill>
              </a:rPr>
              <a:t>Collision Severity v/s. Hour of Collision</a:t>
            </a:r>
          </a:p>
        </p:txBody>
      </p:sp>
      <p:pic>
        <p:nvPicPr>
          <p:cNvPr id="7" name="Picture 6">
            <a:extLst>
              <a:ext uri="{FF2B5EF4-FFF2-40B4-BE49-F238E27FC236}">
                <a16:creationId xmlns:a16="http://schemas.microsoft.com/office/drawing/2014/main" id="{4219101A-C293-480B-BA3D-00CB715407DC}"/>
              </a:ext>
            </a:extLst>
          </p:cNvPr>
          <p:cNvPicPr>
            <a:picLocks noChangeAspect="1"/>
          </p:cNvPicPr>
          <p:nvPr/>
        </p:nvPicPr>
        <p:blipFill>
          <a:blip r:embed="rId2"/>
          <a:stretch>
            <a:fillRect/>
          </a:stretch>
        </p:blipFill>
        <p:spPr>
          <a:xfrm>
            <a:off x="1225167" y="3319899"/>
            <a:ext cx="4619625" cy="3333750"/>
          </a:xfrm>
          <a:prstGeom prst="rect">
            <a:avLst/>
          </a:prstGeom>
          <a:ln w="12700">
            <a:solidFill>
              <a:srgbClr val="00B0F0"/>
            </a:solidFill>
          </a:ln>
        </p:spPr>
      </p:pic>
    </p:spTree>
    <p:extLst>
      <p:ext uri="{BB962C8B-B14F-4D97-AF65-F5344CB8AC3E}">
        <p14:creationId xmlns:p14="http://schemas.microsoft.com/office/powerpoint/2010/main" val="267948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552</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Coursera Capstone Project Report</vt:lpstr>
      <vt:lpstr>PowerPoint Presentation</vt:lpstr>
      <vt:lpstr>Introduction                                                               …I</vt:lpstr>
      <vt:lpstr>Introduction                                                               …II</vt:lpstr>
      <vt:lpstr>PowerPoint Presentation</vt:lpstr>
      <vt:lpstr>Data Acquisition and Cleaning                                 …I</vt:lpstr>
      <vt:lpstr>Data Acquisition and Cleaning                                …II</vt:lpstr>
      <vt:lpstr>PowerPoint Presentation</vt:lpstr>
      <vt:lpstr>Exploratory Data Analysis                                        …I</vt:lpstr>
      <vt:lpstr>Exploratory Data Analysis                                        …II</vt:lpstr>
      <vt:lpstr>Exploratory Data Analysis                                       …III</vt:lpstr>
      <vt:lpstr>Exploratory Data Analysis                                      …IV</vt:lpstr>
      <vt:lpstr>PowerPoint Presentation</vt:lpstr>
      <vt:lpstr>Modeling                                                                     …I</vt:lpstr>
      <vt:lpstr>Modeling                                                                    …II</vt:lpstr>
      <vt:lpstr>PowerPoint Presentation</vt:lpstr>
      <vt:lpstr>Conclusion</vt:lpstr>
      <vt:lpstr>PowerPoint Presentation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Presentation</dc:title>
  <dc:creator>soniya</dc:creator>
  <cp:lastModifiedBy>soniya</cp:lastModifiedBy>
  <cp:revision>34</cp:revision>
  <cp:lastPrinted>2020-09-20T16:46:47Z</cp:lastPrinted>
  <dcterms:created xsi:type="dcterms:W3CDTF">2020-09-20T15:34:59Z</dcterms:created>
  <dcterms:modified xsi:type="dcterms:W3CDTF">2020-09-20T16:47:53Z</dcterms:modified>
</cp:coreProperties>
</file>