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57" r:id="rId4"/>
    <p:sldId id="258" r:id="rId5"/>
    <p:sldId id="259" r:id="rId6"/>
    <p:sldId id="274" r:id="rId7"/>
    <p:sldId id="260" r:id="rId8"/>
    <p:sldId id="261" r:id="rId9"/>
    <p:sldId id="273" r:id="rId10"/>
    <p:sldId id="262" r:id="rId11"/>
    <p:sldId id="263" r:id="rId12"/>
    <p:sldId id="264" r:id="rId13"/>
    <p:sldId id="265" r:id="rId14"/>
    <p:sldId id="266" r:id="rId15"/>
    <p:sldId id="267" r:id="rId16"/>
    <p:sldId id="272"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802B5C-7523-4AD7-9080-AF92361DC54C}">
          <p14:sldIdLst>
            <p14:sldId id="256"/>
            <p14:sldId id="271"/>
            <p14:sldId id="257"/>
            <p14:sldId id="258"/>
            <p14:sldId id="259"/>
          </p14:sldIdLst>
        </p14:section>
        <p14:section name="Untitled Section" id="{8E6C5BE9-0862-419A-8D97-C5380811BDCF}">
          <p14:sldIdLst>
            <p14:sldId id="274"/>
            <p14:sldId id="260"/>
            <p14:sldId id="261"/>
            <p14:sldId id="273"/>
            <p14:sldId id="262"/>
            <p14:sldId id="263"/>
            <p14:sldId id="264"/>
            <p14:sldId id="265"/>
            <p14:sldId id="266"/>
            <p14:sldId id="267"/>
            <p14:sldId id="272"/>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888411FB-1606-4EC5-9BCA-2DC04C2243EA}" type="datetimeFigureOut">
              <a:rPr lang="en-US" dirty="0"/>
              <a:t>10/17/2024</a:t>
            </a:fld>
            <a:endParaRPr lang="en-US" dirty="0"/>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88873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EE1F3D07-6BCF-40BC-A7F7-89BB8FFE98C6}" type="datetimeFigureOut">
              <a:rPr lang="en-US" dirty="0"/>
              <a:t>10/17/2024</a:t>
            </a:fld>
            <a:endParaRPr lang="en-US" dirty="0"/>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425008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CED16D97-0980-426F-BEA7-F6EB2DE3AC08}" type="datetimeFigureOut">
              <a:rPr lang="en-US" dirty="0"/>
              <a:t>10/17/2024</a:t>
            </a:fld>
            <a:endParaRPr lang="en-US" dirty="0"/>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9190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D3BCAA53-8FBA-45E2-8B10-F7DD55E4E759}" type="datetimeFigureOut">
              <a:rPr lang="en-US" dirty="0"/>
              <a:t>10/17/2024</a:t>
            </a:fld>
            <a:endParaRPr lang="en-US" dirty="0"/>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4242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dirty="0"/>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1200">
                <a:solidFill>
                  <a:schemeClr val="tx1">
                    <a:tint val="75000"/>
                  </a:schemeClr>
                </a:solidFill>
              </a:defRPr>
            </a:lvl2pPr>
            <a:lvl3pPr marL="914400" indent="0">
              <a:buNone/>
              <a:defRPr sz="1200">
                <a:solidFill>
                  <a:schemeClr val="tx1">
                    <a:tint val="75000"/>
                  </a:schemeClr>
                </a:solidFill>
              </a:defRPr>
            </a:lvl3pPr>
            <a:lvl4pPr marL="1371600" indent="0">
              <a:buNone/>
              <a:defRPr sz="1200">
                <a:solidFill>
                  <a:schemeClr val="tx1">
                    <a:tint val="75000"/>
                  </a:schemeClr>
                </a:solidFill>
              </a:defRPr>
            </a:lvl4pPr>
            <a:lvl5pPr marL="1828800" indent="0">
              <a:buNone/>
              <a:defRPr sz="1200">
                <a:solidFill>
                  <a:schemeClr val="tx1">
                    <a:tint val="75000"/>
                  </a:schemeClr>
                </a:solidFill>
              </a:defRPr>
            </a:lvl5pPr>
            <a:lvl6pPr marL="2286000" indent="0">
              <a:buNone/>
              <a:defRPr sz="1200">
                <a:solidFill>
                  <a:schemeClr val="tx1">
                    <a:tint val="75000"/>
                  </a:schemeClr>
                </a:solidFill>
              </a:defRPr>
            </a:lvl6pPr>
            <a:lvl7pPr marL="2743200" indent="0">
              <a:buNone/>
              <a:defRPr sz="1200">
                <a:solidFill>
                  <a:schemeClr val="tx1">
                    <a:tint val="75000"/>
                  </a:schemeClr>
                </a:solidFill>
              </a:defRPr>
            </a:lvl7pPr>
            <a:lvl8pPr marL="3200400" indent="0">
              <a:buNone/>
              <a:defRPr sz="1200">
                <a:solidFill>
                  <a:schemeClr val="tx1">
                    <a:tint val="75000"/>
                  </a:schemeClr>
                </a:solidFill>
              </a:defRPr>
            </a:lvl8pPr>
            <a:lvl9pPr marL="36576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2F8C84CF-6F0D-4195-920D-9D6F75893720}" type="datetimeFigureOut">
              <a:rPr lang="en-US" dirty="0"/>
              <a:t>10/17/2024</a:t>
            </a:fld>
            <a:endParaRPr lang="en-US" dirty="0"/>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01897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121B3BBE-A1CF-4CC7-B02C-EBCBBE110242}" type="datetimeFigureOut">
              <a:rPr lang="en-US" dirty="0"/>
              <a:t>10/17/2024</a:t>
            </a:fld>
            <a:endParaRPr lang="en-US" dirty="0"/>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92122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dirty="0"/>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43D63E4-71A5-4C63-9515-748B28B89764}" type="datetimeFigureOut">
              <a:rPr lang="en-US" dirty="0"/>
              <a:t>10/17/2024</a:t>
            </a:fld>
            <a:endParaRPr lang="en-US" dirty="0"/>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45057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dirty="0"/>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C7C92BAC-F228-4DAC-8800-3D810F869187}" type="datetimeFigureOut">
              <a:rPr lang="en-US" dirty="0"/>
              <a:t>10/17/2024</a:t>
            </a:fld>
            <a:endParaRPr lang="en-US" dirty="0"/>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03309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B66EFFE8-7E8E-427A-AB26-E496551AFB7B}" type="datetimeFigureOut">
              <a:rPr lang="en-US" dirty="0"/>
              <a:t>10/17/2024</a:t>
            </a:fld>
            <a:endParaRPr lang="en-US" dirty="0"/>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98271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C0DC8B19-DE76-4E18-BFC7-EB25B8C421E7}" type="datetimeFigureOut">
              <a:rPr lang="en-US" dirty="0"/>
              <a:t>10/17/2024</a:t>
            </a:fld>
            <a:endParaRPr lang="en-US" dirty="0"/>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84139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noChangeAspect="1"/>
          </p:cNvSpPr>
          <p:nvPr>
            <p:ph type="pic" idx="1"/>
          </p:nvPr>
        </p:nvSpPr>
        <p:spPr>
          <a:xfrm>
            <a:off x="5834742" y="858417"/>
            <a:ext cx="5520645" cy="500263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9C10BD94-1F69-4074-BD82-D6EDB89FE74F}" type="datetimeFigureOut">
              <a:rPr lang="en-US" dirty="0"/>
              <a:t>10/17/2024</a:t>
            </a:fld>
            <a:endParaRPr lang="en-US" dirty="0"/>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415497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49C728D-416F-40D5-8F13-55E5DD1CE8D1}" type="datetimeFigureOut">
              <a:rPr lang="en-US" dirty="0"/>
              <a:t>10/17/2024</a:t>
            </a:fld>
            <a:endParaRPr lang="en-US" dirty="0"/>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017DE1FC-E54A-4B87-A814-263D1E8654B2}" type="slidenum">
              <a:rPr lang="en-US" dirty="0"/>
              <a:t>‹#›</a:t>
            </a:fld>
            <a:endParaRPr lang="en-US" dirty="0"/>
          </a:p>
        </p:txBody>
      </p:sp>
    </p:spTree>
    <p:extLst>
      <p:ext uri="{BB962C8B-B14F-4D97-AF65-F5344CB8AC3E}">
        <p14:creationId xmlns:p14="http://schemas.microsoft.com/office/powerpoint/2010/main" val="2591242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88">
          <p15:clr>
            <a:srgbClr val="F26B43"/>
          </p15:clr>
        </p15:guide>
        <p15:guide id="4" pos="288">
          <p15:clr>
            <a:srgbClr val="F26B43"/>
          </p15:clr>
        </p15:guide>
        <p15:guide id="5" orient="horz" pos="4032">
          <p15:clr>
            <a:srgbClr val="F26B43"/>
          </p15:clr>
        </p15:guide>
        <p15:guide id="6" pos="7392">
          <p15:clr>
            <a:srgbClr val="F26B43"/>
          </p15:clr>
        </p15:guide>
        <p15:guide id="7" pos="5112">
          <p15:clr>
            <a:srgbClr val="F26B43"/>
          </p15:clr>
        </p15:guide>
        <p15:guide id="8" pos="2544">
          <p15:clr>
            <a:srgbClr val="F26B43"/>
          </p15:clr>
        </p15:guide>
        <p15:guide id="9" pos="864">
          <p15:clr>
            <a:srgbClr val="F26B43"/>
          </p15:clr>
        </p15:guide>
        <p15:guide id="10" orient="horz" pos="648">
          <p15:clr>
            <a:srgbClr val="F26B43"/>
          </p15:clr>
        </p15:guide>
        <p15:guide id="11" pos="6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azure.microsoft.com/en-in/resources/cloud-computing-dictionary/what-is-edge-computing#:~:text=Edge%20computing%20is%20a%20distributed,the%20edge%20of%20the%20network"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97781C-2234-9564-545A-B6BD981ABCF7}"/>
              </a:ext>
            </a:extLst>
          </p:cNvPr>
          <p:cNvSpPr txBox="1"/>
          <p:nvPr/>
        </p:nvSpPr>
        <p:spPr>
          <a:xfrm>
            <a:off x="1175657" y="1390261"/>
            <a:ext cx="910071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chemeClr val="accent2">
                    <a:lumMod val="75000"/>
                  </a:schemeClr>
                </a:solidFill>
                <a:latin typeface="Times New Roman"/>
                <a:cs typeface="Times New Roman"/>
              </a:rPr>
              <a:t>DEEP LEARING-BASED RESOURCE SHEDULING  </a:t>
            </a:r>
          </a:p>
          <a:p>
            <a:pPr algn="ctr"/>
            <a:r>
              <a:rPr lang="en-US" b="1" dirty="0">
                <a:solidFill>
                  <a:schemeClr val="accent2">
                    <a:lumMod val="75000"/>
                  </a:schemeClr>
                </a:solidFill>
                <a:latin typeface="Times New Roman"/>
                <a:cs typeface="Times New Roman"/>
              </a:rPr>
              <a:t>BY </a:t>
            </a:r>
          </a:p>
          <a:p>
            <a:pPr algn="ctr"/>
            <a:r>
              <a:rPr lang="en-US" sz="4800" b="1" dirty="0">
                <a:solidFill>
                  <a:schemeClr val="accent2">
                    <a:lumMod val="75000"/>
                  </a:schemeClr>
                </a:solidFill>
                <a:latin typeface="Times New Roman"/>
                <a:cs typeface="Times New Roman"/>
              </a:rPr>
              <a:t>USING EDGE COMPUTING IOT NETWORKS</a:t>
            </a:r>
            <a:endParaRPr lang="en-US" sz="1600" b="1" dirty="0">
              <a:solidFill>
                <a:schemeClr val="accent2">
                  <a:lumMod val="75000"/>
                </a:schemeClr>
              </a:solidFill>
              <a:latin typeface="Times New Roman"/>
              <a:cs typeface="Times New Roman"/>
            </a:endParaRPr>
          </a:p>
        </p:txBody>
      </p:sp>
      <p:sp>
        <p:nvSpPr>
          <p:cNvPr id="7" name="TextBox 6">
            <a:extLst>
              <a:ext uri="{FF2B5EF4-FFF2-40B4-BE49-F238E27FC236}">
                <a16:creationId xmlns:a16="http://schemas.microsoft.com/office/drawing/2014/main" id="{9E0CD6BE-F7C4-4B33-8E04-093594BB130B}"/>
              </a:ext>
            </a:extLst>
          </p:cNvPr>
          <p:cNvSpPr txBox="1"/>
          <p:nvPr/>
        </p:nvSpPr>
        <p:spPr>
          <a:xfrm>
            <a:off x="9008978" y="4389156"/>
            <a:ext cx="2980859"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dirty="0">
              <a:latin typeface="Times New Roman"/>
              <a:cs typeface="Times New Roman"/>
            </a:endParaRPr>
          </a:p>
          <a:p>
            <a:pPr algn="just"/>
            <a:r>
              <a:rPr lang="en-US" sz="2400" dirty="0">
                <a:latin typeface="Times New Roman"/>
                <a:cs typeface="Times New Roman"/>
              </a:rPr>
              <a:t>Presented by:</a:t>
            </a:r>
            <a:endParaRPr lang="en-US" dirty="0"/>
          </a:p>
          <a:p>
            <a:pPr algn="just"/>
            <a:r>
              <a:rPr lang="en-US" sz="2400" dirty="0">
                <a:latin typeface="Times New Roman"/>
                <a:cs typeface="Times New Roman"/>
              </a:rPr>
              <a:t>Mr. A. Ramesh</a:t>
            </a:r>
          </a:p>
          <a:p>
            <a:pPr algn="just"/>
            <a:r>
              <a:rPr lang="en-US" sz="2400" dirty="0">
                <a:latin typeface="Times New Roman"/>
                <a:cs typeface="Times New Roman"/>
              </a:rPr>
              <a:t>M Tech., (PhD)</a:t>
            </a:r>
          </a:p>
          <a:p>
            <a:pPr algn="just"/>
            <a:endParaRPr lang="en-US" dirty="0"/>
          </a:p>
        </p:txBody>
      </p:sp>
      <p:pic>
        <p:nvPicPr>
          <p:cNvPr id="3" name="Picture 2">
            <a:extLst>
              <a:ext uri="{FF2B5EF4-FFF2-40B4-BE49-F238E27FC236}">
                <a16:creationId xmlns:a16="http://schemas.microsoft.com/office/drawing/2014/main" id="{3CF74A92-4280-EAF1-DA0C-A71937F1DC2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212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1ED07A-FDC3-920E-A640-98E9C7BD85E8}"/>
              </a:ext>
            </a:extLst>
          </p:cNvPr>
          <p:cNvSpPr>
            <a:spLocks noGrp="1"/>
          </p:cNvSpPr>
          <p:nvPr>
            <p:ph type="dt" sz="half" idx="10"/>
          </p:nvPr>
        </p:nvSpPr>
        <p:spPr/>
        <p:txBody>
          <a:bodyPr/>
          <a:lstStyle/>
          <a:p>
            <a:fld id="{C80276A4-4FF0-4B58-A612-8D595B29CE99}" type="datetime1">
              <a:rPr lang="en-US"/>
              <a:t>10/17/2024</a:t>
            </a:fld>
            <a:endParaRPr lang="en-US" dirty="0"/>
          </a:p>
        </p:txBody>
      </p:sp>
      <p:sp>
        <p:nvSpPr>
          <p:cNvPr id="3" name="Footer Placeholder 2">
            <a:extLst>
              <a:ext uri="{FF2B5EF4-FFF2-40B4-BE49-F238E27FC236}">
                <a16:creationId xmlns:a16="http://schemas.microsoft.com/office/drawing/2014/main" id="{5EE56DCA-B030-65B6-2402-B4C4133C44D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5C8EF4D-F9E4-637D-6B35-39AC00D85E66}"/>
              </a:ext>
            </a:extLst>
          </p:cNvPr>
          <p:cNvSpPr>
            <a:spLocks noGrp="1"/>
          </p:cNvSpPr>
          <p:nvPr>
            <p:ph type="sldNum" sz="quarter" idx="12"/>
          </p:nvPr>
        </p:nvSpPr>
        <p:spPr/>
        <p:txBody>
          <a:bodyPr/>
          <a:lstStyle/>
          <a:p>
            <a:fld id="{017DE1FC-E54A-4B87-A814-263D1E8654B2}" type="slidenum">
              <a:rPr lang="en-US" dirty="0"/>
              <a:t>10</a:t>
            </a:fld>
            <a:endParaRPr lang="en-US" dirty="0"/>
          </a:p>
        </p:txBody>
      </p:sp>
      <p:sp>
        <p:nvSpPr>
          <p:cNvPr id="5" name="TextBox 4">
            <a:extLst>
              <a:ext uri="{FF2B5EF4-FFF2-40B4-BE49-F238E27FC236}">
                <a16:creationId xmlns:a16="http://schemas.microsoft.com/office/drawing/2014/main" id="{16DB46DA-01D2-119C-63F0-1B0EBD30EBF7}"/>
              </a:ext>
            </a:extLst>
          </p:cNvPr>
          <p:cNvSpPr txBox="1"/>
          <p:nvPr/>
        </p:nvSpPr>
        <p:spPr>
          <a:xfrm>
            <a:off x="450926" y="330679"/>
            <a:ext cx="101268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cs typeface="Times New Roman"/>
              </a:rPr>
              <a:t>EDGE COMPUTING TERMS AND DEFINITIONS</a:t>
            </a:r>
          </a:p>
        </p:txBody>
      </p:sp>
      <p:sp>
        <p:nvSpPr>
          <p:cNvPr id="6" name="TextBox 5">
            <a:extLst>
              <a:ext uri="{FF2B5EF4-FFF2-40B4-BE49-F238E27FC236}">
                <a16:creationId xmlns:a16="http://schemas.microsoft.com/office/drawing/2014/main" id="{DAF35A0C-C8D4-1B6B-ADF8-E757972E9A99}"/>
              </a:ext>
            </a:extLst>
          </p:cNvPr>
          <p:cNvSpPr txBox="1"/>
          <p:nvPr/>
        </p:nvSpPr>
        <p:spPr>
          <a:xfrm>
            <a:off x="692727" y="1212272"/>
            <a:ext cx="10596766" cy="3892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Wingdings"/>
              <a:buChar char="Ø"/>
            </a:pPr>
            <a:r>
              <a:rPr lang="en-US" sz="2800" dirty="0">
                <a:latin typeface="Times New Roman"/>
                <a:cs typeface="Times New Roman"/>
              </a:rPr>
              <a:t>Edge</a:t>
            </a:r>
          </a:p>
          <a:p>
            <a:pPr marL="285750" indent="-285750">
              <a:lnSpc>
                <a:spcPct val="150000"/>
              </a:lnSpc>
              <a:buFont typeface="Wingdings"/>
              <a:buChar char="Ø"/>
            </a:pPr>
            <a:r>
              <a:rPr lang="en-US" sz="2800" dirty="0">
                <a:latin typeface="Times New Roman"/>
                <a:cs typeface="Times New Roman"/>
              </a:rPr>
              <a:t>Edge device</a:t>
            </a:r>
          </a:p>
          <a:p>
            <a:pPr marL="285750" indent="-285750">
              <a:lnSpc>
                <a:spcPct val="150000"/>
              </a:lnSpc>
              <a:buFont typeface="Wingdings"/>
              <a:buChar char="Ø"/>
            </a:pPr>
            <a:r>
              <a:rPr lang="en-US" sz="2800" dirty="0">
                <a:latin typeface="Times New Roman"/>
                <a:cs typeface="Times New Roman"/>
              </a:rPr>
              <a:t>Edge Gateway</a:t>
            </a:r>
          </a:p>
          <a:p>
            <a:pPr marL="285750" indent="-285750">
              <a:lnSpc>
                <a:spcPct val="150000"/>
              </a:lnSpc>
              <a:buFont typeface="Wingdings"/>
              <a:buChar char="Ø"/>
            </a:pPr>
            <a:r>
              <a:rPr lang="en-US" sz="2800" dirty="0">
                <a:latin typeface="Times New Roman"/>
                <a:cs typeface="Times New Roman"/>
              </a:rPr>
              <a:t>Edge Server</a:t>
            </a:r>
          </a:p>
          <a:p>
            <a:pPr marL="285750" indent="-285750">
              <a:lnSpc>
                <a:spcPct val="150000"/>
              </a:lnSpc>
              <a:buFont typeface="Wingdings"/>
              <a:buChar char="Ø"/>
            </a:pPr>
            <a:r>
              <a:rPr lang="en-US" sz="2800" dirty="0">
                <a:latin typeface="Times New Roman"/>
                <a:cs typeface="Times New Roman"/>
              </a:rPr>
              <a:t>Edge Node</a:t>
            </a:r>
          </a:p>
          <a:p>
            <a:pPr marL="285750" indent="-285750">
              <a:lnSpc>
                <a:spcPct val="150000"/>
              </a:lnSpc>
              <a:buFont typeface="Wingdings"/>
              <a:buChar char="Ø"/>
            </a:pPr>
            <a:r>
              <a:rPr lang="en-US" sz="2800" dirty="0">
                <a:latin typeface="Times New Roman"/>
                <a:cs typeface="Times New Roman"/>
              </a:rPr>
              <a:t>Cloud</a:t>
            </a:r>
          </a:p>
        </p:txBody>
      </p:sp>
      <p:pic>
        <p:nvPicPr>
          <p:cNvPr id="8" name="Picture 7" descr="Edge computing architecture and use cases - IBM Developer">
            <a:extLst>
              <a:ext uri="{FF2B5EF4-FFF2-40B4-BE49-F238E27FC236}">
                <a16:creationId xmlns:a16="http://schemas.microsoft.com/office/drawing/2014/main" id="{8053D817-1FE4-9995-FED5-86FAB5097B4F}"/>
              </a:ext>
            </a:extLst>
          </p:cNvPr>
          <p:cNvPicPr>
            <a:picLocks noChangeAspect="1"/>
          </p:cNvPicPr>
          <p:nvPr/>
        </p:nvPicPr>
        <p:blipFill>
          <a:blip r:embed="rId2"/>
          <a:stretch>
            <a:fillRect/>
          </a:stretch>
        </p:blipFill>
        <p:spPr>
          <a:xfrm>
            <a:off x="3631721" y="1206459"/>
            <a:ext cx="7832783" cy="3941874"/>
          </a:xfrm>
          <a:prstGeom prst="rect">
            <a:avLst/>
          </a:prstGeom>
        </p:spPr>
      </p:pic>
    </p:spTree>
    <p:extLst>
      <p:ext uri="{BB962C8B-B14F-4D97-AF65-F5344CB8AC3E}">
        <p14:creationId xmlns:p14="http://schemas.microsoft.com/office/powerpoint/2010/main" val="284045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E1CED-E0BA-C650-61EA-8A402EB70FB7}"/>
              </a:ext>
            </a:extLst>
          </p:cNvPr>
          <p:cNvSpPr>
            <a:spLocks noGrp="1"/>
          </p:cNvSpPr>
          <p:nvPr>
            <p:ph type="dt" sz="half" idx="10"/>
          </p:nvPr>
        </p:nvSpPr>
        <p:spPr/>
        <p:txBody>
          <a:bodyPr/>
          <a:lstStyle/>
          <a:p>
            <a:fld id="{C37D2E32-9EC8-48AF-A1A7-A10E34386108}" type="datetime1">
              <a:rPr lang="en-US"/>
              <a:t>10/17/2024</a:t>
            </a:fld>
            <a:endParaRPr lang="en-US" dirty="0"/>
          </a:p>
        </p:txBody>
      </p:sp>
      <p:sp>
        <p:nvSpPr>
          <p:cNvPr id="3" name="Footer Placeholder 2">
            <a:extLst>
              <a:ext uri="{FF2B5EF4-FFF2-40B4-BE49-F238E27FC236}">
                <a16:creationId xmlns:a16="http://schemas.microsoft.com/office/drawing/2014/main" id="{8E5D6175-9281-D18B-1954-FDB8CF637BE3}"/>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5D088302-20BB-5679-9E29-FCAB730C242D}"/>
              </a:ext>
            </a:extLst>
          </p:cNvPr>
          <p:cNvSpPr>
            <a:spLocks noGrp="1"/>
          </p:cNvSpPr>
          <p:nvPr>
            <p:ph type="sldNum" sz="quarter" idx="12"/>
          </p:nvPr>
        </p:nvSpPr>
        <p:spPr/>
        <p:txBody>
          <a:bodyPr/>
          <a:lstStyle/>
          <a:p>
            <a:fld id="{017DE1FC-E54A-4B87-A814-263D1E8654B2}" type="slidenum">
              <a:rPr lang="en-US" dirty="0"/>
              <a:t>11</a:t>
            </a:fld>
            <a:endParaRPr lang="en-US" dirty="0"/>
          </a:p>
        </p:txBody>
      </p:sp>
      <p:sp>
        <p:nvSpPr>
          <p:cNvPr id="5" name="TextBox 4">
            <a:extLst>
              <a:ext uri="{FF2B5EF4-FFF2-40B4-BE49-F238E27FC236}">
                <a16:creationId xmlns:a16="http://schemas.microsoft.com/office/drawing/2014/main" id="{6EF7F738-390E-6FAC-03E0-42E11C7E4969}"/>
              </a:ext>
            </a:extLst>
          </p:cNvPr>
          <p:cNvSpPr txBox="1"/>
          <p:nvPr/>
        </p:nvSpPr>
        <p:spPr>
          <a:xfrm>
            <a:off x="692727" y="623454"/>
            <a:ext cx="1042554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cs typeface="Times New Roman"/>
              </a:rPr>
              <a:t>INTERNET OF THINGS AND EDGE COMPUTING</a:t>
            </a:r>
          </a:p>
        </p:txBody>
      </p:sp>
      <p:sp>
        <p:nvSpPr>
          <p:cNvPr id="7" name="TextBox 6">
            <a:extLst>
              <a:ext uri="{FF2B5EF4-FFF2-40B4-BE49-F238E27FC236}">
                <a16:creationId xmlns:a16="http://schemas.microsoft.com/office/drawing/2014/main" id="{081EDDB5-167B-D6E4-F6EE-763ABBAF549E}"/>
              </a:ext>
            </a:extLst>
          </p:cNvPr>
          <p:cNvSpPr txBox="1"/>
          <p:nvPr/>
        </p:nvSpPr>
        <p:spPr>
          <a:xfrm>
            <a:off x="811667" y="1705023"/>
            <a:ext cx="10844448"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Ø"/>
            </a:pPr>
            <a:r>
              <a:rPr lang="en-US" sz="3200" dirty="0">
                <a:latin typeface="Times New Roman"/>
                <a:cs typeface="Times New Roman"/>
              </a:rPr>
              <a:t>The Internet of Things refers to a system of interrelated internet-connected objects that are able to collect and transfer data over a wireless  network without human intervention.</a:t>
            </a:r>
            <a:endParaRPr lang="en-US" sz="2000" dirty="0"/>
          </a:p>
          <a:p>
            <a:pPr marL="285750" indent="-285750" algn="just">
              <a:lnSpc>
                <a:spcPct val="150000"/>
              </a:lnSpc>
              <a:buFont typeface="Wingdings"/>
              <a:buChar char="Ø"/>
            </a:pPr>
            <a:r>
              <a:rPr lang="en-US" sz="3200" dirty="0">
                <a:latin typeface="Times New Roman"/>
                <a:cs typeface="Times New Roman"/>
              </a:rPr>
              <a:t>The IoT, with the help of edge computing , intelligence moves to the edge.</a:t>
            </a:r>
          </a:p>
          <a:p>
            <a:pPr marL="285750" indent="-285750" algn="just">
              <a:buFont typeface="Wingdings"/>
              <a:buChar char="Ø"/>
            </a:pPr>
            <a:endParaRPr lang="en-US" sz="2800" dirty="0">
              <a:latin typeface="Times New Roman"/>
              <a:cs typeface="Times New Roman"/>
            </a:endParaRPr>
          </a:p>
        </p:txBody>
      </p:sp>
    </p:spTree>
    <p:extLst>
      <p:ext uri="{BB962C8B-B14F-4D97-AF65-F5344CB8AC3E}">
        <p14:creationId xmlns:p14="http://schemas.microsoft.com/office/powerpoint/2010/main" val="298228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0A1F3D-BF8D-5255-3E55-AC88816F2EBC}"/>
              </a:ext>
            </a:extLst>
          </p:cNvPr>
          <p:cNvSpPr>
            <a:spLocks noGrp="1"/>
          </p:cNvSpPr>
          <p:nvPr>
            <p:ph type="dt" sz="half" idx="10"/>
          </p:nvPr>
        </p:nvSpPr>
        <p:spPr/>
        <p:txBody>
          <a:bodyPr/>
          <a:lstStyle/>
          <a:p>
            <a:fld id="{6A9EFF64-2A50-4056-8974-558D77658BB5}" type="datetime1">
              <a:rPr lang="en-US"/>
              <a:t>10/17/2024</a:t>
            </a:fld>
            <a:endParaRPr lang="en-US" dirty="0"/>
          </a:p>
        </p:txBody>
      </p:sp>
      <p:sp>
        <p:nvSpPr>
          <p:cNvPr id="3" name="Footer Placeholder 2">
            <a:extLst>
              <a:ext uri="{FF2B5EF4-FFF2-40B4-BE49-F238E27FC236}">
                <a16:creationId xmlns:a16="http://schemas.microsoft.com/office/drawing/2014/main" id="{572D3408-D145-0698-1D6F-61835C821967}"/>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1E71AE4D-4EAC-2BD7-839C-7CAC8C015807}"/>
              </a:ext>
            </a:extLst>
          </p:cNvPr>
          <p:cNvSpPr>
            <a:spLocks noGrp="1"/>
          </p:cNvSpPr>
          <p:nvPr>
            <p:ph type="sldNum" sz="quarter" idx="12"/>
          </p:nvPr>
        </p:nvSpPr>
        <p:spPr/>
        <p:txBody>
          <a:bodyPr/>
          <a:lstStyle/>
          <a:p>
            <a:fld id="{017DE1FC-E54A-4B87-A814-263D1E8654B2}" type="slidenum">
              <a:rPr lang="en-US" dirty="0"/>
              <a:t>12</a:t>
            </a:fld>
            <a:endParaRPr lang="en-US" dirty="0"/>
          </a:p>
        </p:txBody>
      </p:sp>
      <p:sp>
        <p:nvSpPr>
          <p:cNvPr id="5" name="TextBox 4">
            <a:extLst>
              <a:ext uri="{FF2B5EF4-FFF2-40B4-BE49-F238E27FC236}">
                <a16:creationId xmlns:a16="http://schemas.microsoft.com/office/drawing/2014/main" id="{3436651B-1C6B-8B15-5077-315B46D1FAE7}"/>
              </a:ext>
            </a:extLst>
          </p:cNvPr>
          <p:cNvSpPr txBox="1"/>
          <p:nvPr/>
        </p:nvSpPr>
        <p:spPr>
          <a:xfrm>
            <a:off x="456154" y="399298"/>
            <a:ext cx="97674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cs typeface="Times New Roman"/>
              </a:rPr>
              <a:t>ARCHITECTURE OF EDGE COMPUTING</a:t>
            </a:r>
          </a:p>
        </p:txBody>
      </p:sp>
      <p:sp>
        <p:nvSpPr>
          <p:cNvPr id="6" name="TextBox 5">
            <a:extLst>
              <a:ext uri="{FF2B5EF4-FFF2-40B4-BE49-F238E27FC236}">
                <a16:creationId xmlns:a16="http://schemas.microsoft.com/office/drawing/2014/main" id="{E801748C-5426-7494-8485-17309D60C7B4}"/>
              </a:ext>
            </a:extLst>
          </p:cNvPr>
          <p:cNvSpPr txBox="1"/>
          <p:nvPr/>
        </p:nvSpPr>
        <p:spPr>
          <a:xfrm>
            <a:off x="482296" y="1107709"/>
            <a:ext cx="11227409" cy="1691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lnSpc>
                <a:spcPct val="150000"/>
              </a:lnSpc>
            </a:pPr>
            <a:r>
              <a:rPr lang="en-US" sz="2400" dirty="0">
                <a:latin typeface="Times New Roman"/>
                <a:cs typeface="Times New Roman"/>
              </a:rPr>
              <a:t>Edge solutions are usually multi-layered distributed architectures encompassing and balancing the workload between the edge layer, the edge cloud or Edge network and the enterprise layer.</a:t>
            </a:r>
            <a:endParaRPr lang="en-US" dirty="0"/>
          </a:p>
        </p:txBody>
      </p:sp>
      <p:pic>
        <p:nvPicPr>
          <p:cNvPr id="7" name="Picture 6" descr="What Is Edge Computing? 8 Examples and Architecture You Should Know | FSP  TECHNOLOGY INC.">
            <a:extLst>
              <a:ext uri="{FF2B5EF4-FFF2-40B4-BE49-F238E27FC236}">
                <a16:creationId xmlns:a16="http://schemas.microsoft.com/office/drawing/2014/main" id="{21E2C9CF-F026-9944-7E34-0CAA94E2E348}"/>
              </a:ext>
            </a:extLst>
          </p:cNvPr>
          <p:cNvPicPr>
            <a:picLocks noChangeAspect="1"/>
          </p:cNvPicPr>
          <p:nvPr/>
        </p:nvPicPr>
        <p:blipFill rotWithShape="1">
          <a:blip r:embed="rId2"/>
          <a:srcRect l="-4000" t="-1569" r="1647" b="-392"/>
          <a:stretch/>
        </p:blipFill>
        <p:spPr>
          <a:xfrm>
            <a:off x="2970362" y="2483099"/>
            <a:ext cx="6250810" cy="3738856"/>
          </a:xfrm>
          <a:prstGeom prst="rect">
            <a:avLst/>
          </a:prstGeom>
        </p:spPr>
      </p:pic>
    </p:spTree>
    <p:extLst>
      <p:ext uri="{BB962C8B-B14F-4D97-AF65-F5344CB8AC3E}">
        <p14:creationId xmlns:p14="http://schemas.microsoft.com/office/powerpoint/2010/main" val="417507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44DB5E-D3D6-FBD6-CFCF-141FB15E40CC}"/>
              </a:ext>
            </a:extLst>
          </p:cNvPr>
          <p:cNvSpPr>
            <a:spLocks noGrp="1"/>
          </p:cNvSpPr>
          <p:nvPr>
            <p:ph type="dt" sz="half" idx="10"/>
          </p:nvPr>
        </p:nvSpPr>
        <p:spPr/>
        <p:txBody>
          <a:bodyPr/>
          <a:lstStyle/>
          <a:p>
            <a:fld id="{21E6D922-D99F-4FCE-892E-D73DEF1B61F3}" type="datetime1">
              <a:rPr lang="en-US"/>
              <a:t>10/17/2024</a:t>
            </a:fld>
            <a:endParaRPr lang="en-US" dirty="0"/>
          </a:p>
        </p:txBody>
      </p:sp>
      <p:sp>
        <p:nvSpPr>
          <p:cNvPr id="3" name="Footer Placeholder 2">
            <a:extLst>
              <a:ext uri="{FF2B5EF4-FFF2-40B4-BE49-F238E27FC236}">
                <a16:creationId xmlns:a16="http://schemas.microsoft.com/office/drawing/2014/main" id="{E262DC3A-6F9C-CB4F-8281-496694ED80F0}"/>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B4E72A9-070B-6F55-769B-A49514D12A93}"/>
              </a:ext>
            </a:extLst>
          </p:cNvPr>
          <p:cNvSpPr>
            <a:spLocks noGrp="1"/>
          </p:cNvSpPr>
          <p:nvPr>
            <p:ph type="sldNum" sz="quarter" idx="12"/>
          </p:nvPr>
        </p:nvSpPr>
        <p:spPr/>
        <p:txBody>
          <a:bodyPr/>
          <a:lstStyle/>
          <a:p>
            <a:fld id="{017DE1FC-E54A-4B87-A814-263D1E8654B2}" type="slidenum">
              <a:rPr lang="en-US" dirty="0"/>
              <a:t>13</a:t>
            </a:fld>
            <a:endParaRPr lang="en-US" dirty="0"/>
          </a:p>
        </p:txBody>
      </p:sp>
      <p:sp>
        <p:nvSpPr>
          <p:cNvPr id="6" name="TextBox 5">
            <a:extLst>
              <a:ext uri="{FF2B5EF4-FFF2-40B4-BE49-F238E27FC236}">
                <a16:creationId xmlns:a16="http://schemas.microsoft.com/office/drawing/2014/main" id="{57A9487F-A070-DF4E-8810-0EF88D94C1A8}"/>
              </a:ext>
            </a:extLst>
          </p:cNvPr>
          <p:cNvSpPr txBox="1"/>
          <p:nvPr/>
        </p:nvSpPr>
        <p:spPr>
          <a:xfrm>
            <a:off x="698608" y="1641632"/>
            <a:ext cx="7100454" cy="27959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2400" dirty="0">
                <a:latin typeface="Times New Roman"/>
                <a:cs typeface="Times New Roman"/>
              </a:rPr>
              <a:t>Speed </a:t>
            </a:r>
          </a:p>
          <a:p>
            <a:pPr marL="285750" indent="-285750">
              <a:lnSpc>
                <a:spcPct val="150000"/>
              </a:lnSpc>
              <a:buFont typeface="Wingdings"/>
              <a:buChar char="Ø"/>
            </a:pPr>
            <a:r>
              <a:rPr lang="en-US" sz="2400" dirty="0">
                <a:latin typeface="Times New Roman"/>
                <a:cs typeface="Times New Roman"/>
              </a:rPr>
              <a:t>Scalability</a:t>
            </a:r>
          </a:p>
          <a:p>
            <a:pPr marL="285750" indent="-285750">
              <a:lnSpc>
                <a:spcPct val="150000"/>
              </a:lnSpc>
              <a:buFont typeface="Wingdings"/>
              <a:buChar char="Ø"/>
            </a:pPr>
            <a:r>
              <a:rPr lang="en-US" sz="2400" dirty="0">
                <a:latin typeface="Times New Roman"/>
                <a:cs typeface="Times New Roman"/>
              </a:rPr>
              <a:t>Reliability</a:t>
            </a:r>
          </a:p>
          <a:p>
            <a:pPr marL="285750" indent="-285750">
              <a:lnSpc>
                <a:spcPct val="150000"/>
              </a:lnSpc>
              <a:buFont typeface="Wingdings"/>
              <a:buChar char="Ø"/>
            </a:pPr>
            <a:r>
              <a:rPr lang="en-US" sz="2400" dirty="0">
                <a:latin typeface="Times New Roman"/>
                <a:cs typeface="Times New Roman"/>
              </a:rPr>
              <a:t>Security</a:t>
            </a:r>
          </a:p>
          <a:p>
            <a:pPr marL="285750" indent="-285750">
              <a:lnSpc>
                <a:spcPct val="150000"/>
              </a:lnSpc>
              <a:buFont typeface="Wingdings"/>
              <a:buChar char="Ø"/>
            </a:pPr>
            <a:r>
              <a:rPr lang="en-US" sz="2400" dirty="0">
                <a:latin typeface="Times New Roman"/>
                <a:cs typeface="Times New Roman"/>
              </a:rPr>
              <a:t>Cost Effectiveness</a:t>
            </a:r>
          </a:p>
        </p:txBody>
      </p:sp>
      <p:sp>
        <p:nvSpPr>
          <p:cNvPr id="8" name="Rectangle 7">
            <a:extLst>
              <a:ext uri="{FF2B5EF4-FFF2-40B4-BE49-F238E27FC236}">
                <a16:creationId xmlns:a16="http://schemas.microsoft.com/office/drawing/2014/main" id="{5255F6BC-5702-E650-BEE0-0E3F9BB2711E}"/>
              </a:ext>
            </a:extLst>
          </p:cNvPr>
          <p:cNvSpPr/>
          <p:nvPr/>
        </p:nvSpPr>
        <p:spPr>
          <a:xfrm>
            <a:off x="1240971" y="317241"/>
            <a:ext cx="9451911" cy="727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latin typeface="Times New Roman" panose="02020603050405020304" pitchFamily="18" charset="0"/>
                <a:cs typeface="Times New Roman" panose="02020603050405020304" pitchFamily="18" charset="0"/>
              </a:rPr>
              <a:t>EDGE COMPUTING BENEFITS</a:t>
            </a:r>
          </a:p>
        </p:txBody>
      </p:sp>
      <p:pic>
        <p:nvPicPr>
          <p:cNvPr id="10" name="Picture 9">
            <a:extLst>
              <a:ext uri="{FF2B5EF4-FFF2-40B4-BE49-F238E27FC236}">
                <a16:creationId xmlns:a16="http://schemas.microsoft.com/office/drawing/2014/main" id="{876B94E5-1DB9-ED10-5F11-19058BBA749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3525452" y="1361517"/>
            <a:ext cx="7717936" cy="4731165"/>
          </a:xfrm>
          <a:prstGeom prst="rect">
            <a:avLst/>
          </a:prstGeom>
        </p:spPr>
      </p:pic>
    </p:spTree>
    <p:extLst>
      <p:ext uri="{BB962C8B-B14F-4D97-AF65-F5344CB8AC3E}">
        <p14:creationId xmlns:p14="http://schemas.microsoft.com/office/powerpoint/2010/main" val="184265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76FB6-2F17-55E4-1FED-0C4A4218AB86}"/>
              </a:ext>
            </a:extLst>
          </p:cNvPr>
          <p:cNvSpPr>
            <a:spLocks noGrp="1"/>
          </p:cNvSpPr>
          <p:nvPr>
            <p:ph type="dt" sz="half" idx="10"/>
          </p:nvPr>
        </p:nvSpPr>
        <p:spPr/>
        <p:txBody>
          <a:bodyPr/>
          <a:lstStyle/>
          <a:p>
            <a:fld id="{6E4B69F5-EAF1-4FF4-A6E3-5707B16099CA}" type="datetime1">
              <a:rPr lang="en-US"/>
              <a:t>10/17/2024</a:t>
            </a:fld>
            <a:endParaRPr lang="en-US" dirty="0"/>
          </a:p>
        </p:txBody>
      </p:sp>
      <p:sp>
        <p:nvSpPr>
          <p:cNvPr id="3" name="Footer Placeholder 2">
            <a:extLst>
              <a:ext uri="{FF2B5EF4-FFF2-40B4-BE49-F238E27FC236}">
                <a16:creationId xmlns:a16="http://schemas.microsoft.com/office/drawing/2014/main" id="{FA26CB21-1A71-914B-3CF0-623201C1AA6B}"/>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0A23F30-0362-C4A6-AE41-E098FA9AF3CC}"/>
              </a:ext>
            </a:extLst>
          </p:cNvPr>
          <p:cNvSpPr>
            <a:spLocks noGrp="1"/>
          </p:cNvSpPr>
          <p:nvPr>
            <p:ph type="sldNum" sz="quarter" idx="12"/>
          </p:nvPr>
        </p:nvSpPr>
        <p:spPr/>
        <p:txBody>
          <a:bodyPr/>
          <a:lstStyle/>
          <a:p>
            <a:fld id="{017DE1FC-E54A-4B87-A814-263D1E8654B2}" type="slidenum">
              <a:rPr lang="en-US" dirty="0"/>
              <a:t>14</a:t>
            </a:fld>
            <a:endParaRPr lang="en-US" dirty="0"/>
          </a:p>
        </p:txBody>
      </p:sp>
      <p:sp>
        <p:nvSpPr>
          <p:cNvPr id="5" name="TextBox 4">
            <a:extLst>
              <a:ext uri="{FF2B5EF4-FFF2-40B4-BE49-F238E27FC236}">
                <a16:creationId xmlns:a16="http://schemas.microsoft.com/office/drawing/2014/main" id="{F3E9B6BC-245A-673D-EFFF-AE6C0AD66A0D}"/>
              </a:ext>
            </a:extLst>
          </p:cNvPr>
          <p:cNvSpPr txBox="1"/>
          <p:nvPr/>
        </p:nvSpPr>
        <p:spPr>
          <a:xfrm>
            <a:off x="511835" y="563512"/>
            <a:ext cx="1021772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b="1" dirty="0">
              <a:latin typeface="Times New Roman"/>
              <a:cs typeface="Times New Roman"/>
            </a:endParaRPr>
          </a:p>
          <a:p>
            <a:pPr algn="l"/>
            <a:endParaRPr lang="en-US" sz="3200" b="1" dirty="0">
              <a:latin typeface="Times New Roman"/>
              <a:cs typeface="Times New Roman"/>
            </a:endParaRPr>
          </a:p>
        </p:txBody>
      </p:sp>
      <p:sp>
        <p:nvSpPr>
          <p:cNvPr id="6" name="TextBox 5">
            <a:extLst>
              <a:ext uri="{FF2B5EF4-FFF2-40B4-BE49-F238E27FC236}">
                <a16:creationId xmlns:a16="http://schemas.microsoft.com/office/drawing/2014/main" id="{89866568-F00E-8E6C-278A-3E95D2BBBB1B}"/>
              </a:ext>
            </a:extLst>
          </p:cNvPr>
          <p:cNvSpPr txBox="1"/>
          <p:nvPr/>
        </p:nvSpPr>
        <p:spPr>
          <a:xfrm>
            <a:off x="588818" y="1847122"/>
            <a:ext cx="10252363" cy="2934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200000"/>
              </a:lnSpc>
              <a:buFont typeface="Wingdings"/>
              <a:buChar char="Ø"/>
            </a:pPr>
            <a:r>
              <a:rPr lang="en-US" sz="2400" dirty="0">
                <a:latin typeface="Times New Roman"/>
                <a:cs typeface="Times New Roman"/>
              </a:rPr>
              <a:t>Security</a:t>
            </a:r>
          </a:p>
          <a:p>
            <a:pPr marL="285750" indent="-285750">
              <a:lnSpc>
                <a:spcPct val="200000"/>
              </a:lnSpc>
              <a:buFont typeface="Wingdings"/>
              <a:buChar char="Ø"/>
            </a:pPr>
            <a:r>
              <a:rPr lang="en-US" sz="2400" dirty="0">
                <a:latin typeface="Times New Roman"/>
                <a:cs typeface="Times New Roman"/>
              </a:rPr>
              <a:t>Incomplete data</a:t>
            </a:r>
          </a:p>
          <a:p>
            <a:pPr marL="285750" indent="-285750">
              <a:lnSpc>
                <a:spcPct val="200000"/>
              </a:lnSpc>
              <a:buFont typeface="Wingdings"/>
              <a:buChar char="Ø"/>
            </a:pPr>
            <a:r>
              <a:rPr lang="en-US" sz="2400" dirty="0">
                <a:latin typeface="Times New Roman"/>
                <a:cs typeface="Times New Roman"/>
              </a:rPr>
              <a:t>More storage space</a:t>
            </a:r>
          </a:p>
          <a:p>
            <a:pPr marL="285750" indent="-285750">
              <a:lnSpc>
                <a:spcPct val="200000"/>
              </a:lnSpc>
              <a:buFont typeface="Wingdings"/>
              <a:buChar char="Ø"/>
            </a:pPr>
            <a:r>
              <a:rPr lang="en-US" sz="2400" dirty="0">
                <a:latin typeface="Times New Roman"/>
                <a:cs typeface="Times New Roman"/>
              </a:rPr>
              <a:t>Investment cost</a:t>
            </a:r>
          </a:p>
        </p:txBody>
      </p:sp>
      <p:sp>
        <p:nvSpPr>
          <p:cNvPr id="8" name="Rectangle 7">
            <a:extLst>
              <a:ext uri="{FF2B5EF4-FFF2-40B4-BE49-F238E27FC236}">
                <a16:creationId xmlns:a16="http://schemas.microsoft.com/office/drawing/2014/main" id="{37A782EA-859C-9984-35A3-CA0DD70D036F}"/>
              </a:ext>
            </a:extLst>
          </p:cNvPr>
          <p:cNvSpPr/>
          <p:nvPr/>
        </p:nvSpPr>
        <p:spPr>
          <a:xfrm>
            <a:off x="1390261" y="326571"/>
            <a:ext cx="9393936" cy="597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latin typeface="Times New Roman" panose="02020603050405020304" pitchFamily="18" charset="0"/>
                <a:cs typeface="Times New Roman" panose="02020603050405020304" pitchFamily="18" charset="0"/>
              </a:rPr>
              <a:t>CHALLENGES IN EDGE COMPUTING </a:t>
            </a:r>
          </a:p>
        </p:txBody>
      </p:sp>
      <p:pic>
        <p:nvPicPr>
          <p:cNvPr id="10" name="Picture 9">
            <a:extLst>
              <a:ext uri="{FF2B5EF4-FFF2-40B4-BE49-F238E27FC236}">
                <a16:creationId xmlns:a16="http://schemas.microsoft.com/office/drawing/2014/main" id="{78475413-2FEF-45E2-45BD-9110699D823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3732245" y="1188526"/>
            <a:ext cx="7445828" cy="4409841"/>
          </a:xfrm>
          <a:prstGeom prst="rect">
            <a:avLst/>
          </a:prstGeom>
        </p:spPr>
      </p:pic>
    </p:spTree>
    <p:extLst>
      <p:ext uri="{BB962C8B-B14F-4D97-AF65-F5344CB8AC3E}">
        <p14:creationId xmlns:p14="http://schemas.microsoft.com/office/powerpoint/2010/main" val="379751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0286C-6028-5740-B25E-531085F64A3F}"/>
              </a:ext>
            </a:extLst>
          </p:cNvPr>
          <p:cNvSpPr>
            <a:spLocks noGrp="1"/>
          </p:cNvSpPr>
          <p:nvPr>
            <p:ph type="dt" sz="half" idx="10"/>
          </p:nvPr>
        </p:nvSpPr>
        <p:spPr/>
        <p:txBody>
          <a:bodyPr/>
          <a:lstStyle/>
          <a:p>
            <a:fld id="{225F2B47-684E-471D-93C9-DDEBA17A301E}" type="datetime1">
              <a:rPr lang="en-US"/>
              <a:t>10/17/2024</a:t>
            </a:fld>
            <a:endParaRPr lang="en-US" dirty="0"/>
          </a:p>
        </p:txBody>
      </p:sp>
      <p:sp>
        <p:nvSpPr>
          <p:cNvPr id="3" name="Footer Placeholder 2">
            <a:extLst>
              <a:ext uri="{FF2B5EF4-FFF2-40B4-BE49-F238E27FC236}">
                <a16:creationId xmlns:a16="http://schemas.microsoft.com/office/drawing/2014/main" id="{A579FC9E-8207-87D5-1EA0-B89AC0B336B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ADC5E9F2-F31F-1FC6-FA90-69DAA11C8D7C}"/>
              </a:ext>
            </a:extLst>
          </p:cNvPr>
          <p:cNvSpPr>
            <a:spLocks noGrp="1"/>
          </p:cNvSpPr>
          <p:nvPr>
            <p:ph type="sldNum" sz="quarter" idx="12"/>
          </p:nvPr>
        </p:nvSpPr>
        <p:spPr/>
        <p:txBody>
          <a:bodyPr/>
          <a:lstStyle/>
          <a:p>
            <a:fld id="{017DE1FC-E54A-4B87-A814-263D1E8654B2}" type="slidenum">
              <a:rPr lang="en-US" dirty="0"/>
              <a:t>15</a:t>
            </a:fld>
            <a:endParaRPr lang="en-US" dirty="0"/>
          </a:p>
        </p:txBody>
      </p:sp>
      <p:sp>
        <p:nvSpPr>
          <p:cNvPr id="5" name="TextBox 4">
            <a:extLst>
              <a:ext uri="{FF2B5EF4-FFF2-40B4-BE49-F238E27FC236}">
                <a16:creationId xmlns:a16="http://schemas.microsoft.com/office/drawing/2014/main" id="{113BD52E-D882-9144-6AA7-55CBE52024A3}"/>
              </a:ext>
            </a:extLst>
          </p:cNvPr>
          <p:cNvSpPr txBox="1"/>
          <p:nvPr/>
        </p:nvSpPr>
        <p:spPr>
          <a:xfrm>
            <a:off x="554181" y="588817"/>
            <a:ext cx="973281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cs typeface="Times New Roman"/>
              </a:rPr>
              <a:t>APPLICATIONS</a:t>
            </a:r>
          </a:p>
          <a:p>
            <a:endParaRPr lang="en-US" sz="3200" b="1" dirty="0">
              <a:latin typeface="Times New Roman"/>
              <a:cs typeface="Times New Roman"/>
            </a:endParaRPr>
          </a:p>
        </p:txBody>
      </p:sp>
      <p:sp>
        <p:nvSpPr>
          <p:cNvPr id="6" name="TextBox 5">
            <a:extLst>
              <a:ext uri="{FF2B5EF4-FFF2-40B4-BE49-F238E27FC236}">
                <a16:creationId xmlns:a16="http://schemas.microsoft.com/office/drawing/2014/main" id="{EA68ECA0-3A15-7303-408A-228985076765}"/>
              </a:ext>
            </a:extLst>
          </p:cNvPr>
          <p:cNvSpPr txBox="1"/>
          <p:nvPr/>
        </p:nvSpPr>
        <p:spPr>
          <a:xfrm>
            <a:off x="548952" y="1493938"/>
            <a:ext cx="9455727" cy="36731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200000"/>
              </a:lnSpc>
              <a:buFont typeface="Arial" panose="020B0604020202020204" pitchFamily="34" charset="0"/>
              <a:buChar char="•"/>
            </a:pPr>
            <a:r>
              <a:rPr lang="en-US" sz="2400" dirty="0">
                <a:latin typeface="Times New Roman"/>
                <a:cs typeface="Times New Roman"/>
              </a:rPr>
              <a:t>Manufacturing</a:t>
            </a:r>
            <a:endParaRPr lang="en-US" dirty="0"/>
          </a:p>
          <a:p>
            <a:pPr marL="285750" indent="-285750" algn="just">
              <a:lnSpc>
                <a:spcPct val="200000"/>
              </a:lnSpc>
              <a:buFont typeface="Arial" panose="020B0604020202020204" pitchFamily="34" charset="0"/>
              <a:buChar char="•"/>
            </a:pPr>
            <a:r>
              <a:rPr lang="en-US" sz="2400" dirty="0">
                <a:latin typeface="Times New Roman"/>
                <a:cs typeface="Times New Roman"/>
              </a:rPr>
              <a:t>Farming</a:t>
            </a:r>
          </a:p>
          <a:p>
            <a:pPr marL="285750" indent="-285750" algn="just">
              <a:lnSpc>
                <a:spcPct val="200000"/>
              </a:lnSpc>
              <a:buFont typeface="Arial" panose="020B0604020202020204" pitchFamily="34" charset="0"/>
              <a:buChar char="•"/>
            </a:pPr>
            <a:r>
              <a:rPr lang="en-US" sz="2400" dirty="0">
                <a:latin typeface="Times New Roman"/>
                <a:cs typeface="Times New Roman"/>
              </a:rPr>
              <a:t>Improved  Healthcare</a:t>
            </a:r>
          </a:p>
          <a:p>
            <a:pPr marL="285750" indent="-285750" algn="just">
              <a:lnSpc>
                <a:spcPct val="200000"/>
              </a:lnSpc>
              <a:buFont typeface="Arial" panose="020B0604020202020204" pitchFamily="34" charset="0"/>
              <a:buChar char="•"/>
            </a:pPr>
            <a:r>
              <a:rPr lang="en-US" sz="2400" dirty="0">
                <a:latin typeface="Times New Roman"/>
                <a:cs typeface="Times New Roman"/>
              </a:rPr>
              <a:t>Traffic Management</a:t>
            </a:r>
          </a:p>
          <a:p>
            <a:pPr marL="285750" indent="-285750" algn="just">
              <a:lnSpc>
                <a:spcPct val="200000"/>
              </a:lnSpc>
              <a:buFont typeface="Arial" panose="020B0604020202020204" pitchFamily="34" charset="0"/>
              <a:buChar char="•"/>
            </a:pPr>
            <a:r>
              <a:rPr lang="en-US" sz="2400" dirty="0">
                <a:latin typeface="Times New Roman"/>
                <a:cs typeface="Times New Roman"/>
              </a:rPr>
              <a:t>Smart Homes</a:t>
            </a:r>
          </a:p>
        </p:txBody>
      </p:sp>
      <p:pic>
        <p:nvPicPr>
          <p:cNvPr id="7" name="Picture 6" descr="Edge Computing Applications: these are a few of my favorite Things!">
            <a:extLst>
              <a:ext uri="{FF2B5EF4-FFF2-40B4-BE49-F238E27FC236}">
                <a16:creationId xmlns:a16="http://schemas.microsoft.com/office/drawing/2014/main" id="{AB453B57-B2D9-F110-C37A-AFB2DF85F3F5}"/>
              </a:ext>
            </a:extLst>
          </p:cNvPr>
          <p:cNvPicPr>
            <a:picLocks noChangeAspect="1"/>
          </p:cNvPicPr>
          <p:nvPr/>
        </p:nvPicPr>
        <p:blipFill>
          <a:blip r:embed="rId2"/>
          <a:stretch>
            <a:fillRect/>
          </a:stretch>
        </p:blipFill>
        <p:spPr>
          <a:xfrm>
            <a:off x="3816132" y="1495918"/>
            <a:ext cx="7849656" cy="4345045"/>
          </a:xfrm>
          <a:prstGeom prst="rect">
            <a:avLst/>
          </a:prstGeom>
        </p:spPr>
      </p:pic>
    </p:spTree>
    <p:extLst>
      <p:ext uri="{BB962C8B-B14F-4D97-AF65-F5344CB8AC3E}">
        <p14:creationId xmlns:p14="http://schemas.microsoft.com/office/powerpoint/2010/main" val="47040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08B9E-D7ED-6FF5-E8F0-50BFA0947518}"/>
              </a:ext>
            </a:extLst>
          </p:cNvPr>
          <p:cNvSpPr>
            <a:spLocks noGrp="1"/>
          </p:cNvSpPr>
          <p:nvPr>
            <p:ph type="dt" sz="half" idx="10"/>
          </p:nvPr>
        </p:nvSpPr>
        <p:spPr/>
        <p:txBody>
          <a:bodyPr/>
          <a:lstStyle/>
          <a:p>
            <a:fld id="{52806704-74F3-46D2-8CA5-04CE81568EE0}" type="datetime1">
              <a:rPr lang="en-US" smtClean="0"/>
              <a:t>10/17/2024</a:t>
            </a:fld>
            <a:endParaRPr lang="en-US" dirty="0"/>
          </a:p>
        </p:txBody>
      </p:sp>
      <p:sp>
        <p:nvSpPr>
          <p:cNvPr id="3" name="Footer Placeholder 2">
            <a:extLst>
              <a:ext uri="{FF2B5EF4-FFF2-40B4-BE49-F238E27FC236}">
                <a16:creationId xmlns:a16="http://schemas.microsoft.com/office/drawing/2014/main" id="{6029C4BE-09F2-C769-1D2A-ACDAEB72D3CD}"/>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609E4328-277D-B1D5-1A52-DD8DBFDF205D}"/>
              </a:ext>
            </a:extLst>
          </p:cNvPr>
          <p:cNvSpPr>
            <a:spLocks noGrp="1"/>
          </p:cNvSpPr>
          <p:nvPr>
            <p:ph type="sldNum" sz="quarter" idx="12"/>
          </p:nvPr>
        </p:nvSpPr>
        <p:spPr/>
        <p:txBody>
          <a:bodyPr/>
          <a:lstStyle/>
          <a:p>
            <a:fld id="{017DE1FC-E54A-4B87-A814-263D1E8654B2}" type="slidenum">
              <a:rPr lang="en-US" smtClean="0"/>
              <a:t>16</a:t>
            </a:fld>
            <a:endParaRPr lang="en-US" dirty="0"/>
          </a:p>
        </p:txBody>
      </p:sp>
      <p:sp>
        <p:nvSpPr>
          <p:cNvPr id="5" name="TextBox 4">
            <a:extLst>
              <a:ext uri="{FF2B5EF4-FFF2-40B4-BE49-F238E27FC236}">
                <a16:creationId xmlns:a16="http://schemas.microsoft.com/office/drawing/2014/main" id="{E41E0CEB-E57A-9DBB-861E-3D17C49C4AB8}"/>
              </a:ext>
            </a:extLst>
          </p:cNvPr>
          <p:cNvSpPr txBox="1"/>
          <p:nvPr/>
        </p:nvSpPr>
        <p:spPr>
          <a:xfrm>
            <a:off x="968334" y="385293"/>
            <a:ext cx="10498988"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cs typeface="Times New Roman"/>
              </a:rPr>
              <a:t>PROPOSED SYSTEM</a:t>
            </a:r>
          </a:p>
          <a:p>
            <a:pPr algn="just">
              <a:lnSpc>
                <a:spcPct val="150000"/>
              </a:lnSpc>
            </a:pPr>
            <a:r>
              <a:rPr lang="en-US" sz="3200" dirty="0">
                <a:latin typeface="Times New Roman" panose="02020603050405020304" pitchFamily="18" charset="0"/>
                <a:cs typeface="Times New Roman" panose="02020603050405020304" pitchFamily="18" charset="0"/>
              </a:rPr>
              <a:t>The proposed deep learning presented as a two-phase approach which includes clustering in the first phase and resource scheduling in the second phase. Improved spectral clustering is adopted to reduce the data overlapping Long-Short-Term-Memory (LSTM) is incorporated for resource scheduling to enhance resource utilization and reduce latency. </a:t>
            </a:r>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a:cs typeface="Times New Roman"/>
            </a:endParaRPr>
          </a:p>
        </p:txBody>
      </p:sp>
    </p:spTree>
    <p:extLst>
      <p:ext uri="{BB962C8B-B14F-4D97-AF65-F5344CB8AC3E}">
        <p14:creationId xmlns:p14="http://schemas.microsoft.com/office/powerpoint/2010/main" val="1075674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1C8B6-E765-AC57-EBBD-BE9753F7A46A}"/>
              </a:ext>
            </a:extLst>
          </p:cNvPr>
          <p:cNvSpPr>
            <a:spLocks noGrp="1"/>
          </p:cNvSpPr>
          <p:nvPr>
            <p:ph type="dt" sz="half" idx="10"/>
          </p:nvPr>
        </p:nvSpPr>
        <p:spPr/>
        <p:txBody>
          <a:bodyPr/>
          <a:lstStyle/>
          <a:p>
            <a:fld id="{40097F05-4BCD-4287-B56D-120386519199}" type="datetime1">
              <a:rPr lang="en-US"/>
              <a:t>10/17/2024</a:t>
            </a:fld>
            <a:endParaRPr lang="en-US" dirty="0"/>
          </a:p>
        </p:txBody>
      </p:sp>
      <p:sp>
        <p:nvSpPr>
          <p:cNvPr id="3" name="Footer Placeholder 2">
            <a:extLst>
              <a:ext uri="{FF2B5EF4-FFF2-40B4-BE49-F238E27FC236}">
                <a16:creationId xmlns:a16="http://schemas.microsoft.com/office/drawing/2014/main" id="{6AF45E75-D2C7-4BD8-638D-077CED75057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B693AA85-6423-FF1E-967E-ECB0AE178255}"/>
              </a:ext>
            </a:extLst>
          </p:cNvPr>
          <p:cNvSpPr>
            <a:spLocks noGrp="1"/>
          </p:cNvSpPr>
          <p:nvPr>
            <p:ph type="sldNum" sz="quarter" idx="12"/>
          </p:nvPr>
        </p:nvSpPr>
        <p:spPr/>
        <p:txBody>
          <a:bodyPr/>
          <a:lstStyle/>
          <a:p>
            <a:fld id="{017DE1FC-E54A-4B87-A814-263D1E8654B2}" type="slidenum">
              <a:rPr lang="en-US" dirty="0"/>
              <a:t>17</a:t>
            </a:fld>
            <a:endParaRPr lang="en-US" dirty="0"/>
          </a:p>
        </p:txBody>
      </p:sp>
      <p:sp>
        <p:nvSpPr>
          <p:cNvPr id="5" name="TextBox 4">
            <a:extLst>
              <a:ext uri="{FF2B5EF4-FFF2-40B4-BE49-F238E27FC236}">
                <a16:creationId xmlns:a16="http://schemas.microsoft.com/office/drawing/2014/main" id="{48C55136-7A46-744E-D556-89C47180F755}"/>
              </a:ext>
            </a:extLst>
          </p:cNvPr>
          <p:cNvSpPr txBox="1"/>
          <p:nvPr/>
        </p:nvSpPr>
        <p:spPr>
          <a:xfrm>
            <a:off x="554182" y="554181"/>
            <a:ext cx="1094509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latin typeface="Times New Roman"/>
                <a:cs typeface="Times New Roman"/>
              </a:rPr>
              <a:t>CONCLUSION</a:t>
            </a:r>
          </a:p>
        </p:txBody>
      </p:sp>
      <p:sp>
        <p:nvSpPr>
          <p:cNvPr id="7" name="TextBox 6">
            <a:extLst>
              <a:ext uri="{FF2B5EF4-FFF2-40B4-BE49-F238E27FC236}">
                <a16:creationId xmlns:a16="http://schemas.microsoft.com/office/drawing/2014/main" id="{788CBC59-3CE1-2911-B74D-5503705AF770}"/>
              </a:ext>
            </a:extLst>
          </p:cNvPr>
          <p:cNvSpPr txBox="1"/>
          <p:nvPr/>
        </p:nvSpPr>
        <p:spPr>
          <a:xfrm>
            <a:off x="561370" y="1129929"/>
            <a:ext cx="1093398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cs typeface="Times New Roman"/>
              </a:rPr>
              <a:t>Edge computing gained notice with the rise if IoT and the sudden </a:t>
            </a:r>
            <a:r>
              <a:rPr lang="en-US" sz="2800" dirty="0" err="1">
                <a:latin typeface="Times New Roman"/>
                <a:cs typeface="Times New Roman"/>
              </a:rPr>
              <a:t>gult</a:t>
            </a:r>
            <a:r>
              <a:rPr lang="en-US" sz="2800" dirty="0">
                <a:latin typeface="Times New Roman"/>
                <a:cs typeface="Times New Roman"/>
              </a:rPr>
              <a:t> of data such devices produce. Bringing computation to the network's edge minimizes the amount of long-distance communication that has to happen between a client and server.</a:t>
            </a:r>
            <a:endParaRPr lang="en-US" sz="2000" dirty="0"/>
          </a:p>
        </p:txBody>
      </p:sp>
      <p:pic>
        <p:nvPicPr>
          <p:cNvPr id="6" name="Picture 5" descr="Edge Computing Market trends in Asia">
            <a:extLst>
              <a:ext uri="{FF2B5EF4-FFF2-40B4-BE49-F238E27FC236}">
                <a16:creationId xmlns:a16="http://schemas.microsoft.com/office/drawing/2014/main" id="{0228BB5B-CCFF-37B2-5ADE-DAD9F78777D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855344" y="3019538"/>
            <a:ext cx="5598192" cy="3149823"/>
          </a:xfrm>
          <a:prstGeom prst="rect">
            <a:avLst/>
          </a:prstGeom>
        </p:spPr>
      </p:pic>
    </p:spTree>
    <p:extLst>
      <p:ext uri="{BB962C8B-B14F-4D97-AF65-F5344CB8AC3E}">
        <p14:creationId xmlns:p14="http://schemas.microsoft.com/office/powerpoint/2010/main" val="370156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8098E3-CE51-B9AB-147A-4D7E362FE8AD}"/>
              </a:ext>
            </a:extLst>
          </p:cNvPr>
          <p:cNvSpPr>
            <a:spLocks noGrp="1"/>
          </p:cNvSpPr>
          <p:nvPr>
            <p:ph type="dt" sz="half" idx="10"/>
          </p:nvPr>
        </p:nvSpPr>
        <p:spPr/>
        <p:txBody>
          <a:bodyPr/>
          <a:lstStyle/>
          <a:p>
            <a:fld id="{F2BFE246-BC2C-4489-9892-61348BE8ADBF}" type="datetime1">
              <a:rPr lang="en-US"/>
              <a:t>10/17/2024</a:t>
            </a:fld>
            <a:endParaRPr lang="en-US" dirty="0"/>
          </a:p>
        </p:txBody>
      </p:sp>
      <p:sp>
        <p:nvSpPr>
          <p:cNvPr id="3" name="Footer Placeholder 2">
            <a:extLst>
              <a:ext uri="{FF2B5EF4-FFF2-40B4-BE49-F238E27FC236}">
                <a16:creationId xmlns:a16="http://schemas.microsoft.com/office/drawing/2014/main" id="{5516B978-D974-D25C-0FBA-0A8FCEDB8A5D}"/>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1C607302-5234-79DE-0128-2B78DDC5410E}"/>
              </a:ext>
            </a:extLst>
          </p:cNvPr>
          <p:cNvSpPr>
            <a:spLocks noGrp="1"/>
          </p:cNvSpPr>
          <p:nvPr>
            <p:ph type="sldNum" sz="quarter" idx="12"/>
          </p:nvPr>
        </p:nvSpPr>
        <p:spPr/>
        <p:txBody>
          <a:bodyPr/>
          <a:lstStyle/>
          <a:p>
            <a:fld id="{017DE1FC-E54A-4B87-A814-263D1E8654B2}" type="slidenum">
              <a:rPr lang="en-US" dirty="0"/>
              <a:t>18</a:t>
            </a:fld>
            <a:endParaRPr lang="en-US" dirty="0"/>
          </a:p>
        </p:txBody>
      </p:sp>
      <p:sp>
        <p:nvSpPr>
          <p:cNvPr id="5" name="TextBox 4">
            <a:extLst>
              <a:ext uri="{FF2B5EF4-FFF2-40B4-BE49-F238E27FC236}">
                <a16:creationId xmlns:a16="http://schemas.microsoft.com/office/drawing/2014/main" id="{ED2E60AE-150C-B477-8469-BA4DFEE4D506}"/>
              </a:ext>
            </a:extLst>
          </p:cNvPr>
          <p:cNvSpPr txBox="1"/>
          <p:nvPr/>
        </p:nvSpPr>
        <p:spPr>
          <a:xfrm>
            <a:off x="496956" y="579782"/>
            <a:ext cx="70899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latin typeface="Times New Roman"/>
                <a:cs typeface="Times New Roman"/>
              </a:rPr>
              <a:t>REFERENCES</a:t>
            </a:r>
          </a:p>
        </p:txBody>
      </p:sp>
      <p:sp>
        <p:nvSpPr>
          <p:cNvPr id="6" name="TextBox 5">
            <a:extLst>
              <a:ext uri="{FF2B5EF4-FFF2-40B4-BE49-F238E27FC236}">
                <a16:creationId xmlns:a16="http://schemas.microsoft.com/office/drawing/2014/main" id="{24825E8B-B496-1513-5B05-4CDFF8898FB2}"/>
              </a:ext>
            </a:extLst>
          </p:cNvPr>
          <p:cNvSpPr txBox="1"/>
          <p:nvPr/>
        </p:nvSpPr>
        <p:spPr>
          <a:xfrm>
            <a:off x="679173" y="1474304"/>
            <a:ext cx="10994927" cy="44117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200000"/>
              </a:lnSpc>
              <a:buFont typeface="Arial"/>
              <a:buChar char="•"/>
            </a:pPr>
            <a:r>
              <a:rPr lang="en-US" sz="2400" dirty="0">
                <a:latin typeface="Times New Roman"/>
                <a:ea typeface="+mn-lt"/>
                <a:cs typeface="+mn-lt"/>
                <a:hlinkClick r:id="rId2"/>
              </a:rPr>
              <a:t>https://azure.microsoft.com/en-in/resources/cloud-computing-dictionary/what-is-edge computing#:~:text=Edge%20computing%20is%20a%20distributed,the%20edge%20of%20the%20network</a:t>
            </a:r>
            <a:r>
              <a:rPr lang="en-US" sz="2400" dirty="0">
                <a:latin typeface="Times New Roman"/>
                <a:ea typeface="+mn-lt"/>
                <a:cs typeface="+mn-lt"/>
              </a:rPr>
              <a:t>.</a:t>
            </a:r>
            <a:endParaRPr lang="en-US" dirty="0"/>
          </a:p>
          <a:p>
            <a:pPr algn="just">
              <a:lnSpc>
                <a:spcPct val="200000"/>
              </a:lnSpc>
              <a:buFont typeface="Arial"/>
              <a:buChar char="•"/>
            </a:pPr>
            <a:r>
              <a:rPr lang="en-US" sz="2400" dirty="0">
                <a:latin typeface="Times New Roman"/>
                <a:ea typeface="+mn-lt"/>
                <a:cs typeface="+mn-lt"/>
              </a:rPr>
              <a:t> K. Cao, Y. Liu, G. Meng and Q. Sun, "An Overview on Edge Computing Research," in    IEEE Access, vol. 8, pp. 85714-85728, 2020, </a:t>
            </a:r>
            <a:r>
              <a:rPr lang="en-US" sz="2400" dirty="0" err="1">
                <a:latin typeface="Times New Roman"/>
                <a:ea typeface="+mn-lt"/>
                <a:cs typeface="+mn-lt"/>
              </a:rPr>
              <a:t>doi</a:t>
            </a:r>
            <a:r>
              <a:rPr lang="en-US" sz="2400" dirty="0">
                <a:latin typeface="Times New Roman"/>
                <a:ea typeface="+mn-lt"/>
                <a:cs typeface="+mn-lt"/>
              </a:rPr>
              <a:t>: 10.1109/ACCESS.2020.2991734.</a:t>
            </a:r>
            <a:endParaRPr lang="en-US" sz="2400" dirty="0">
              <a:latin typeface="Times New Roman"/>
              <a:cs typeface="Times New Roman"/>
            </a:endParaRPr>
          </a:p>
          <a:p>
            <a:pPr marL="285750" indent="-285750" algn="just">
              <a:lnSpc>
                <a:spcPct val="200000"/>
              </a:lnSpc>
              <a:buFont typeface="Arial"/>
              <a:buChar char="•"/>
            </a:pPr>
            <a:r>
              <a:rPr lang="en-US" sz="2400" dirty="0">
                <a:latin typeface="Times New Roman"/>
                <a:ea typeface="+mn-lt"/>
                <a:cs typeface="+mn-lt"/>
              </a:rPr>
              <a:t>https://doi.org/10.1016/j.future.2019.02.050</a:t>
            </a:r>
            <a:endParaRPr lang="en-US" sz="2400" dirty="0">
              <a:latin typeface="Times New Roman"/>
              <a:cs typeface="Times New Roman"/>
            </a:endParaRPr>
          </a:p>
        </p:txBody>
      </p:sp>
    </p:spTree>
    <p:extLst>
      <p:ext uri="{BB962C8B-B14F-4D97-AF65-F5344CB8AC3E}">
        <p14:creationId xmlns:p14="http://schemas.microsoft.com/office/powerpoint/2010/main" val="398357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5E47E-38A2-6162-F468-3F9FB245F1B1}"/>
              </a:ext>
            </a:extLst>
          </p:cNvPr>
          <p:cNvSpPr>
            <a:spLocks noGrp="1"/>
          </p:cNvSpPr>
          <p:nvPr>
            <p:ph type="dt" sz="half" idx="10"/>
          </p:nvPr>
        </p:nvSpPr>
        <p:spPr/>
        <p:txBody>
          <a:bodyPr/>
          <a:lstStyle/>
          <a:p>
            <a:fld id="{C2E4DB57-703B-43B3-B330-5845F1D8D44B}" type="datetime1">
              <a:rPr lang="en-US"/>
              <a:t>10/17/2024</a:t>
            </a:fld>
            <a:endParaRPr lang="en-US" dirty="0"/>
          </a:p>
        </p:txBody>
      </p:sp>
      <p:sp>
        <p:nvSpPr>
          <p:cNvPr id="3" name="Footer Placeholder 2">
            <a:extLst>
              <a:ext uri="{FF2B5EF4-FFF2-40B4-BE49-F238E27FC236}">
                <a16:creationId xmlns:a16="http://schemas.microsoft.com/office/drawing/2014/main" id="{77009EBC-7C99-13C0-D32A-F36387EFE1B3}"/>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095055CF-5E7E-DC06-D614-31E45A450AB7}"/>
              </a:ext>
            </a:extLst>
          </p:cNvPr>
          <p:cNvSpPr>
            <a:spLocks noGrp="1"/>
          </p:cNvSpPr>
          <p:nvPr>
            <p:ph type="sldNum" sz="quarter" idx="12"/>
          </p:nvPr>
        </p:nvSpPr>
        <p:spPr/>
        <p:txBody>
          <a:bodyPr/>
          <a:lstStyle/>
          <a:p>
            <a:fld id="{017DE1FC-E54A-4B87-A814-263D1E8654B2}" type="slidenum">
              <a:rPr lang="en-US" dirty="0"/>
              <a:t>19</a:t>
            </a:fld>
            <a:endParaRPr lang="en-US" dirty="0"/>
          </a:p>
        </p:txBody>
      </p:sp>
    </p:spTree>
    <p:extLst>
      <p:ext uri="{BB962C8B-B14F-4D97-AF65-F5344CB8AC3E}">
        <p14:creationId xmlns:p14="http://schemas.microsoft.com/office/powerpoint/2010/main" val="56432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9168C-8CB7-A52F-3812-A6DDE90CBE57}"/>
              </a:ext>
            </a:extLst>
          </p:cNvPr>
          <p:cNvSpPr>
            <a:spLocks noGrp="1"/>
          </p:cNvSpPr>
          <p:nvPr>
            <p:ph type="dt" sz="half" idx="10"/>
          </p:nvPr>
        </p:nvSpPr>
        <p:spPr/>
        <p:txBody>
          <a:bodyPr/>
          <a:lstStyle/>
          <a:p>
            <a:fld id="{FA509F02-21E6-4242-8A04-0F7BD322CF35}" type="datetime1">
              <a:rPr lang="en-US" smtClean="0"/>
              <a:t>10/17/2024</a:t>
            </a:fld>
            <a:endParaRPr lang="en-US" dirty="0"/>
          </a:p>
        </p:txBody>
      </p:sp>
      <p:sp>
        <p:nvSpPr>
          <p:cNvPr id="3" name="Footer Placeholder 2">
            <a:extLst>
              <a:ext uri="{FF2B5EF4-FFF2-40B4-BE49-F238E27FC236}">
                <a16:creationId xmlns:a16="http://schemas.microsoft.com/office/drawing/2014/main" id="{B89658EE-420B-793D-B87A-04B8E938C56E}"/>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909A678C-E67C-1032-D322-F619891657EE}"/>
              </a:ext>
            </a:extLst>
          </p:cNvPr>
          <p:cNvSpPr>
            <a:spLocks noGrp="1"/>
          </p:cNvSpPr>
          <p:nvPr>
            <p:ph type="sldNum" sz="quarter" idx="12"/>
          </p:nvPr>
        </p:nvSpPr>
        <p:spPr/>
        <p:txBody>
          <a:bodyPr/>
          <a:lstStyle/>
          <a:p>
            <a:fld id="{017DE1FC-E54A-4B87-A814-263D1E8654B2}" type="slidenum">
              <a:rPr lang="en-US" smtClean="0"/>
              <a:t>2</a:t>
            </a:fld>
            <a:endParaRPr lang="en-US" dirty="0"/>
          </a:p>
        </p:txBody>
      </p:sp>
      <p:sp>
        <p:nvSpPr>
          <p:cNvPr id="6" name="TextBox 5">
            <a:extLst>
              <a:ext uri="{FF2B5EF4-FFF2-40B4-BE49-F238E27FC236}">
                <a16:creationId xmlns:a16="http://schemas.microsoft.com/office/drawing/2014/main" id="{724B43C1-8956-5D5B-4D49-39B6FD4DB551}"/>
              </a:ext>
            </a:extLst>
          </p:cNvPr>
          <p:cNvSpPr txBox="1"/>
          <p:nvPr/>
        </p:nvSpPr>
        <p:spPr>
          <a:xfrm>
            <a:off x="457200" y="1211161"/>
            <a:ext cx="11212478" cy="2246769"/>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rgbClr val="001D35"/>
                </a:solidFill>
                <a:effectLst/>
                <a:latin typeface="Times New Roman" panose="02020603050405020304" pitchFamily="18" charset="0"/>
                <a:cs typeface="Times New Roman" panose="02020603050405020304" pitchFamily="18" charset="0"/>
              </a:rPr>
              <a:t>The Internet of Things (IoT) is </a:t>
            </a:r>
            <a:r>
              <a:rPr lang="en-US" sz="2800" dirty="0">
                <a:latin typeface="Times New Roman" panose="02020603050405020304" pitchFamily="18" charset="0"/>
                <a:cs typeface="Times New Roman" panose="02020603050405020304" pitchFamily="18" charset="0"/>
              </a:rPr>
              <a:t>a network of physical devices that can collect and share data with other devices and systems over the internet.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Internet of Things (IoT) is expected to improve the quality of human lives through billions of Internet-based devices that connect the physical and digital worlds.</a:t>
            </a: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7E172B9-B095-479E-828A-C85E595F39E6}"/>
              </a:ext>
            </a:extLst>
          </p:cNvPr>
          <p:cNvSpPr/>
          <p:nvPr/>
        </p:nvSpPr>
        <p:spPr>
          <a:xfrm>
            <a:off x="1094792" y="289248"/>
            <a:ext cx="5001208" cy="7744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Internet of Things (IoT)</a:t>
            </a:r>
            <a:endParaRPr lang="en-IN" sz="2800" dirty="0"/>
          </a:p>
        </p:txBody>
      </p:sp>
      <p:pic>
        <p:nvPicPr>
          <p:cNvPr id="8" name="Picture 7">
            <a:extLst>
              <a:ext uri="{FF2B5EF4-FFF2-40B4-BE49-F238E27FC236}">
                <a16:creationId xmlns:a16="http://schemas.microsoft.com/office/drawing/2014/main" id="{9163083A-0218-63AC-219A-936F3D3D8CC9}"/>
              </a:ext>
            </a:extLst>
          </p:cNvPr>
          <p:cNvPicPr>
            <a:picLocks noChangeAspect="1"/>
          </p:cNvPicPr>
          <p:nvPr/>
        </p:nvPicPr>
        <p:blipFill>
          <a:blip r:embed="rId2"/>
          <a:stretch>
            <a:fillRect/>
          </a:stretch>
        </p:blipFill>
        <p:spPr>
          <a:xfrm>
            <a:off x="2716799" y="3429000"/>
            <a:ext cx="5360898" cy="2940371"/>
          </a:xfrm>
          <a:prstGeom prst="rect">
            <a:avLst/>
          </a:prstGeom>
        </p:spPr>
      </p:pic>
    </p:spTree>
    <p:extLst>
      <p:ext uri="{BB962C8B-B14F-4D97-AF65-F5344CB8AC3E}">
        <p14:creationId xmlns:p14="http://schemas.microsoft.com/office/powerpoint/2010/main" val="50611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65ECE-2D65-07F4-7D07-B43466361C70}"/>
              </a:ext>
            </a:extLst>
          </p:cNvPr>
          <p:cNvSpPr>
            <a:spLocks noGrp="1"/>
          </p:cNvSpPr>
          <p:nvPr>
            <p:ph type="dt" sz="half" idx="10"/>
          </p:nvPr>
        </p:nvSpPr>
        <p:spPr/>
        <p:txBody>
          <a:bodyPr/>
          <a:lstStyle/>
          <a:p>
            <a:fld id="{2D92F09D-9A77-479D-A451-18A0E6412CB1}" type="datetime1">
              <a:rPr lang="en-US"/>
              <a:t>10/17/2024</a:t>
            </a:fld>
            <a:endParaRPr lang="en-US" dirty="0"/>
          </a:p>
        </p:txBody>
      </p:sp>
      <p:sp>
        <p:nvSpPr>
          <p:cNvPr id="3" name="Footer Placeholder 2">
            <a:extLst>
              <a:ext uri="{FF2B5EF4-FFF2-40B4-BE49-F238E27FC236}">
                <a16:creationId xmlns:a16="http://schemas.microsoft.com/office/drawing/2014/main" id="{D4DE59F9-944F-1A0D-A8FA-DF39F98337EA}"/>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A70E9601-16EE-2010-5F1F-D567E8719EB7}"/>
              </a:ext>
            </a:extLst>
          </p:cNvPr>
          <p:cNvSpPr>
            <a:spLocks noGrp="1"/>
          </p:cNvSpPr>
          <p:nvPr>
            <p:ph type="sldNum" sz="quarter" idx="12"/>
          </p:nvPr>
        </p:nvSpPr>
        <p:spPr/>
        <p:txBody>
          <a:bodyPr/>
          <a:lstStyle/>
          <a:p>
            <a:fld id="{017DE1FC-E54A-4B87-A814-263D1E8654B2}" type="slidenum">
              <a:rPr lang="en-US" dirty="0"/>
              <a:t>3</a:t>
            </a:fld>
            <a:endParaRPr lang="en-US" dirty="0"/>
          </a:p>
        </p:txBody>
      </p:sp>
      <p:sp>
        <p:nvSpPr>
          <p:cNvPr id="5" name="TextBox 4">
            <a:extLst>
              <a:ext uri="{FF2B5EF4-FFF2-40B4-BE49-F238E27FC236}">
                <a16:creationId xmlns:a16="http://schemas.microsoft.com/office/drawing/2014/main" id="{F34E9856-6293-EF87-0565-806C7DB44ECC}"/>
              </a:ext>
            </a:extLst>
          </p:cNvPr>
          <p:cNvSpPr txBox="1"/>
          <p:nvPr/>
        </p:nvSpPr>
        <p:spPr>
          <a:xfrm>
            <a:off x="530087" y="447260"/>
            <a:ext cx="38431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i="0" u="none" strike="noStrike" baseline="0" dirty="0">
                <a:solidFill>
                  <a:srgbClr val="000000"/>
                </a:solidFill>
                <a:latin typeface="Times New Roman"/>
                <a:ea typeface="Times New Roman"/>
                <a:cs typeface="Times New Roman"/>
              </a:rPr>
              <a:t>CONTENTS:</a:t>
            </a:r>
            <a:endParaRPr lang="en-US" dirty="0"/>
          </a:p>
        </p:txBody>
      </p:sp>
      <p:sp>
        <p:nvSpPr>
          <p:cNvPr id="6" name="TextBox 5">
            <a:extLst>
              <a:ext uri="{FF2B5EF4-FFF2-40B4-BE49-F238E27FC236}">
                <a16:creationId xmlns:a16="http://schemas.microsoft.com/office/drawing/2014/main" id="{0618A274-115C-6B0D-1684-7AE6EE311CEA}"/>
              </a:ext>
            </a:extLst>
          </p:cNvPr>
          <p:cNvSpPr txBox="1"/>
          <p:nvPr/>
        </p:nvSpPr>
        <p:spPr>
          <a:xfrm>
            <a:off x="439538" y="939291"/>
            <a:ext cx="6752357"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dirty="0">
                <a:latin typeface="Times New Roman"/>
                <a:cs typeface="Times New Roman"/>
              </a:rPr>
              <a:t>Introduction to Cloud Computing</a:t>
            </a:r>
          </a:p>
          <a:p>
            <a:pPr marL="342900" indent="-342900" algn="just">
              <a:buAutoNum type="arabicPeriod"/>
            </a:pPr>
            <a:r>
              <a:rPr lang="en-US" sz="2800" dirty="0">
                <a:latin typeface="Times New Roman"/>
                <a:cs typeface="Times New Roman"/>
              </a:rPr>
              <a:t>Edge Computing</a:t>
            </a:r>
          </a:p>
          <a:p>
            <a:pPr marL="342900" indent="-342900" algn="just">
              <a:buAutoNum type="arabicPeriod"/>
            </a:pPr>
            <a:r>
              <a:rPr lang="en-US" sz="2800" dirty="0">
                <a:latin typeface="Times New Roman"/>
                <a:cs typeface="Times New Roman"/>
              </a:rPr>
              <a:t>Limitations of Cloud Computing</a:t>
            </a:r>
          </a:p>
          <a:p>
            <a:pPr marL="342900" indent="-342900" algn="just">
              <a:buAutoNum type="arabicPeriod"/>
            </a:pPr>
            <a:r>
              <a:rPr lang="en-US" sz="2800" dirty="0">
                <a:latin typeface="Times New Roman"/>
                <a:cs typeface="Times New Roman"/>
              </a:rPr>
              <a:t>Need for Edge Computing</a:t>
            </a:r>
          </a:p>
          <a:p>
            <a:pPr marL="342900" indent="-342900" algn="just">
              <a:buAutoNum type="arabicPeriod"/>
            </a:pPr>
            <a:r>
              <a:rPr lang="en-US" sz="2800" dirty="0">
                <a:latin typeface="Times New Roman"/>
                <a:cs typeface="Times New Roman"/>
              </a:rPr>
              <a:t>Edge Computing Terms and Definitions</a:t>
            </a:r>
          </a:p>
          <a:p>
            <a:pPr marL="342900" indent="-342900" algn="just">
              <a:buAutoNum type="arabicPeriod"/>
            </a:pPr>
            <a:r>
              <a:rPr lang="en-US" sz="2800" dirty="0">
                <a:latin typeface="Times New Roman"/>
                <a:cs typeface="Times New Roman"/>
              </a:rPr>
              <a:t>IoT and Edge Computing</a:t>
            </a:r>
          </a:p>
          <a:p>
            <a:pPr marL="342900" indent="-342900" algn="just">
              <a:buAutoNum type="arabicPeriod"/>
            </a:pPr>
            <a:r>
              <a:rPr lang="en-US" sz="2800" dirty="0">
                <a:latin typeface="Times New Roman"/>
                <a:cs typeface="Times New Roman"/>
              </a:rPr>
              <a:t>Architecture of Edge Computing</a:t>
            </a:r>
          </a:p>
          <a:p>
            <a:pPr marL="342900" indent="-342900" algn="just">
              <a:buAutoNum type="arabicPeriod"/>
            </a:pPr>
            <a:r>
              <a:rPr lang="en-US" sz="2800" dirty="0">
                <a:latin typeface="Times New Roman"/>
                <a:cs typeface="Times New Roman"/>
              </a:rPr>
              <a:t>Literature review</a:t>
            </a:r>
          </a:p>
          <a:p>
            <a:pPr marL="342900" indent="-342900" algn="just">
              <a:buAutoNum type="arabicPeriod"/>
            </a:pPr>
            <a:r>
              <a:rPr lang="en-US" sz="2800" dirty="0" err="1">
                <a:latin typeface="Times New Roman"/>
                <a:cs typeface="Times New Roman"/>
              </a:rPr>
              <a:t>Challeges</a:t>
            </a:r>
            <a:endParaRPr lang="en-US" sz="2800" dirty="0">
              <a:latin typeface="Times New Roman"/>
              <a:cs typeface="Times New Roman"/>
            </a:endParaRPr>
          </a:p>
          <a:p>
            <a:pPr marL="342900" indent="-342900" algn="just">
              <a:buAutoNum type="arabicPeriod"/>
            </a:pPr>
            <a:r>
              <a:rPr lang="en-US" sz="2800" dirty="0">
                <a:latin typeface="Times New Roman"/>
                <a:cs typeface="Times New Roman"/>
              </a:rPr>
              <a:t>Proposed system</a:t>
            </a:r>
          </a:p>
          <a:p>
            <a:pPr marL="342900" indent="-342900" algn="just">
              <a:buAutoNum type="arabicPeriod"/>
            </a:pPr>
            <a:r>
              <a:rPr lang="en-US" sz="2800" dirty="0">
                <a:latin typeface="Times New Roman"/>
                <a:cs typeface="Times New Roman"/>
              </a:rPr>
              <a:t>Applications </a:t>
            </a:r>
          </a:p>
          <a:p>
            <a:pPr marL="342900" indent="-342900" algn="just">
              <a:buAutoNum type="arabicPeriod"/>
            </a:pPr>
            <a:r>
              <a:rPr lang="en-US" sz="2800" dirty="0">
                <a:latin typeface="Times New Roman"/>
                <a:cs typeface="Times New Roman"/>
              </a:rPr>
              <a:t>Conclusion</a:t>
            </a:r>
          </a:p>
          <a:p>
            <a:pPr marL="342900" indent="-342900" algn="just">
              <a:buAutoNum type="arabicPeriod"/>
            </a:pPr>
            <a:r>
              <a:rPr lang="en-US" sz="2800" dirty="0">
                <a:latin typeface="Times New Roman"/>
                <a:cs typeface="Times New Roman"/>
              </a:rPr>
              <a:t>References</a:t>
            </a:r>
          </a:p>
        </p:txBody>
      </p:sp>
    </p:spTree>
    <p:extLst>
      <p:ext uri="{BB962C8B-B14F-4D97-AF65-F5344CB8AC3E}">
        <p14:creationId xmlns:p14="http://schemas.microsoft.com/office/powerpoint/2010/main" val="400194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5C318F-B801-FB76-704B-0A69B1F02936}"/>
              </a:ext>
            </a:extLst>
          </p:cNvPr>
          <p:cNvSpPr>
            <a:spLocks noGrp="1"/>
          </p:cNvSpPr>
          <p:nvPr>
            <p:ph type="dt" sz="half" idx="10"/>
          </p:nvPr>
        </p:nvSpPr>
        <p:spPr/>
        <p:txBody>
          <a:bodyPr/>
          <a:lstStyle/>
          <a:p>
            <a:fld id="{01AD6582-F8AC-48B1-B50B-8F1EFF4342AC}" type="datetime1">
              <a:rPr lang="en-US"/>
              <a:t>10/17/2024</a:t>
            </a:fld>
            <a:endParaRPr lang="en-US" dirty="0"/>
          </a:p>
        </p:txBody>
      </p:sp>
      <p:sp>
        <p:nvSpPr>
          <p:cNvPr id="3" name="Footer Placeholder 2">
            <a:extLst>
              <a:ext uri="{FF2B5EF4-FFF2-40B4-BE49-F238E27FC236}">
                <a16:creationId xmlns:a16="http://schemas.microsoft.com/office/drawing/2014/main" id="{AE9158B2-A08E-F965-55D4-0812F2FF86AD}"/>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FB4B5374-0483-B238-B11C-3A273E613F94}"/>
              </a:ext>
            </a:extLst>
          </p:cNvPr>
          <p:cNvSpPr>
            <a:spLocks noGrp="1"/>
          </p:cNvSpPr>
          <p:nvPr>
            <p:ph type="sldNum" sz="quarter" idx="12"/>
          </p:nvPr>
        </p:nvSpPr>
        <p:spPr/>
        <p:txBody>
          <a:bodyPr/>
          <a:lstStyle/>
          <a:p>
            <a:fld id="{017DE1FC-E54A-4B87-A814-263D1E8654B2}" type="slidenum">
              <a:rPr lang="en-US" dirty="0"/>
              <a:t>4</a:t>
            </a:fld>
            <a:endParaRPr lang="en-US" dirty="0"/>
          </a:p>
        </p:txBody>
      </p:sp>
      <p:sp>
        <p:nvSpPr>
          <p:cNvPr id="5" name="TextBox 4">
            <a:extLst>
              <a:ext uri="{FF2B5EF4-FFF2-40B4-BE49-F238E27FC236}">
                <a16:creationId xmlns:a16="http://schemas.microsoft.com/office/drawing/2014/main" id="{804B0D1E-47F4-0D69-BEB9-75A94A6DC207}"/>
              </a:ext>
            </a:extLst>
          </p:cNvPr>
          <p:cNvSpPr txBox="1"/>
          <p:nvPr/>
        </p:nvSpPr>
        <p:spPr>
          <a:xfrm>
            <a:off x="447260" y="381000"/>
            <a:ext cx="110371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a:cs typeface="Times New Roman"/>
              </a:rPr>
              <a:t>INTRODUCTION TO CLOUD COMPUTING</a:t>
            </a:r>
          </a:p>
        </p:txBody>
      </p:sp>
      <p:sp>
        <p:nvSpPr>
          <p:cNvPr id="6" name="TextBox 5">
            <a:extLst>
              <a:ext uri="{FF2B5EF4-FFF2-40B4-BE49-F238E27FC236}">
                <a16:creationId xmlns:a16="http://schemas.microsoft.com/office/drawing/2014/main" id="{1BFF8EF4-C8B8-1D18-C7F7-9C7AB32A6499}"/>
              </a:ext>
            </a:extLst>
          </p:cNvPr>
          <p:cNvSpPr txBox="1"/>
          <p:nvPr/>
        </p:nvSpPr>
        <p:spPr>
          <a:xfrm>
            <a:off x="695738" y="1408043"/>
            <a:ext cx="1078864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800" dirty="0">
                <a:solidFill>
                  <a:srgbClr val="040C28"/>
                </a:solidFill>
                <a:latin typeface="Times New Roman"/>
                <a:cs typeface="Times New Roman"/>
              </a:rPr>
              <a:t>Cloud Computing is an infrastructure and software system that allows for access to shared network of storage, server and application over the internet.</a:t>
            </a:r>
          </a:p>
          <a:p>
            <a:pPr marL="342900" indent="-342900" algn="just">
              <a:buFont typeface="Arial"/>
              <a:buChar char="•"/>
            </a:pPr>
            <a:r>
              <a:rPr lang="en-US" sz="2800" dirty="0">
                <a:solidFill>
                  <a:srgbClr val="040C28"/>
                </a:solidFill>
                <a:latin typeface="Times New Roman"/>
                <a:cs typeface="Times New Roman"/>
              </a:rPr>
              <a:t>With Cloud Computing users can access database resources via the internet from anywhere for as long as they need without worrying about any maintenance and management of actual resources.</a:t>
            </a:r>
          </a:p>
        </p:txBody>
      </p:sp>
    </p:spTree>
    <p:extLst>
      <p:ext uri="{BB962C8B-B14F-4D97-AF65-F5344CB8AC3E}">
        <p14:creationId xmlns:p14="http://schemas.microsoft.com/office/powerpoint/2010/main" val="415368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D884D-EBBC-8DC3-E84C-A4C14F34207D}"/>
              </a:ext>
            </a:extLst>
          </p:cNvPr>
          <p:cNvSpPr>
            <a:spLocks noGrp="1"/>
          </p:cNvSpPr>
          <p:nvPr>
            <p:ph type="dt" sz="half" idx="10"/>
          </p:nvPr>
        </p:nvSpPr>
        <p:spPr/>
        <p:txBody>
          <a:bodyPr/>
          <a:lstStyle/>
          <a:p>
            <a:fld id="{AE4DC751-4F0A-4110-875B-120A56A3C165}" type="datetime1">
              <a:rPr lang="en-US"/>
              <a:t>10/17/2024</a:t>
            </a:fld>
            <a:endParaRPr lang="en-US" dirty="0"/>
          </a:p>
        </p:txBody>
      </p:sp>
      <p:sp>
        <p:nvSpPr>
          <p:cNvPr id="3" name="Footer Placeholder 2">
            <a:extLst>
              <a:ext uri="{FF2B5EF4-FFF2-40B4-BE49-F238E27FC236}">
                <a16:creationId xmlns:a16="http://schemas.microsoft.com/office/drawing/2014/main" id="{6F32C53E-3F66-C27F-AEC2-8E2375B7D99B}"/>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DDF0D6C5-EE52-6B2E-4BEA-F0602C36A6D3}"/>
              </a:ext>
            </a:extLst>
          </p:cNvPr>
          <p:cNvSpPr>
            <a:spLocks noGrp="1"/>
          </p:cNvSpPr>
          <p:nvPr>
            <p:ph type="sldNum" sz="quarter" idx="12"/>
          </p:nvPr>
        </p:nvSpPr>
        <p:spPr/>
        <p:txBody>
          <a:bodyPr/>
          <a:lstStyle/>
          <a:p>
            <a:fld id="{017DE1FC-E54A-4B87-A814-263D1E8654B2}" type="slidenum">
              <a:rPr lang="en-US" dirty="0"/>
              <a:t>5</a:t>
            </a:fld>
            <a:endParaRPr lang="en-US" dirty="0"/>
          </a:p>
        </p:txBody>
      </p:sp>
      <p:sp>
        <p:nvSpPr>
          <p:cNvPr id="5" name="TextBox 4">
            <a:extLst>
              <a:ext uri="{FF2B5EF4-FFF2-40B4-BE49-F238E27FC236}">
                <a16:creationId xmlns:a16="http://schemas.microsoft.com/office/drawing/2014/main" id="{2585AC2A-0C7F-3817-B745-D38D0A057590}"/>
              </a:ext>
            </a:extLst>
          </p:cNvPr>
          <p:cNvSpPr txBox="1"/>
          <p:nvPr/>
        </p:nvSpPr>
        <p:spPr>
          <a:xfrm>
            <a:off x="462689" y="451579"/>
            <a:ext cx="893618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cs typeface="Times New Roman"/>
              </a:rPr>
              <a:t>PROBLEM STATEMENT</a:t>
            </a:r>
          </a:p>
        </p:txBody>
      </p:sp>
      <p:sp>
        <p:nvSpPr>
          <p:cNvPr id="9" name="TextBox 8">
            <a:extLst>
              <a:ext uri="{FF2B5EF4-FFF2-40B4-BE49-F238E27FC236}">
                <a16:creationId xmlns:a16="http://schemas.microsoft.com/office/drawing/2014/main" id="{C4870F79-E3FF-42E0-D63C-7EE0BE966766}"/>
              </a:ext>
            </a:extLst>
          </p:cNvPr>
          <p:cNvSpPr txBox="1"/>
          <p:nvPr/>
        </p:nvSpPr>
        <p:spPr>
          <a:xfrm>
            <a:off x="233266" y="1212980"/>
            <a:ext cx="11308702" cy="4613058"/>
          </a:xfrm>
          <a:prstGeom prst="rect">
            <a:avLst/>
          </a:prstGeom>
          <a:noFill/>
        </p:spPr>
        <p:txBody>
          <a:bodyPr wrap="square">
            <a:spAutoFit/>
          </a:bodyPr>
          <a:lstStyle/>
          <a:p>
            <a:pPr marL="285750" marR="125095"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computational requirements of IoT applications are satisfied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 edge computing which reduces latency, and energy consumption. </a:t>
            </a:r>
          </a:p>
          <a:p>
            <a:pPr marL="285750" marR="125095" indent="-285750">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adopting</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edge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computing</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minimum</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cost</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benefits</a:t>
            </a:r>
            <a:r>
              <a:rPr lang="en-US" sz="1800" spc="3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3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availed</a:t>
            </a:r>
            <a:r>
              <a:rPr lang="en-US" sz="1800" spc="3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3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endParaRPr lang="en-US" sz="1800" spc="345" dirty="0">
              <a:effectLst/>
              <a:latin typeface="Times New Roman" panose="02020603050405020304" pitchFamily="18" charset="0"/>
              <a:ea typeface="Times New Roman" panose="02020603050405020304" pitchFamily="18" charset="0"/>
            </a:endParaRPr>
          </a:p>
          <a:p>
            <a:pPr marL="285750" marR="125095"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However,</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networking protocols, the computational complexity increases in the resource scheduling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Various scheduling algorithms are evolved based on clustering,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 models. However, conventional methods lag in performance due</a:t>
            </a:r>
            <a:r>
              <a:rPr lang="en-US" sz="1800" spc="-3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occurred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dynamic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 Deep learning-based resource scheduling models perform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better than traditional scheduling processes. However, the overviewed results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enough</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scheduling</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leads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inappropriate scheduling.</a:t>
            </a:r>
          </a:p>
          <a:p>
            <a:pPr marR="125095" indent="685800" algn="just">
              <a:lnSpc>
                <a:spcPct val="150000"/>
              </a:lnSpc>
              <a:spcAft>
                <a:spcPts val="0"/>
              </a:spcAft>
            </a:pPr>
            <a:r>
              <a:rPr lang="en-US"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262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BC7DB-1D50-DABC-4164-C98F1AE9C8D2}"/>
              </a:ext>
            </a:extLst>
          </p:cNvPr>
          <p:cNvSpPr>
            <a:spLocks noGrp="1"/>
          </p:cNvSpPr>
          <p:nvPr>
            <p:ph type="dt" sz="half" idx="10"/>
          </p:nvPr>
        </p:nvSpPr>
        <p:spPr/>
        <p:txBody>
          <a:bodyPr/>
          <a:lstStyle/>
          <a:p>
            <a:fld id="{97B1ECB5-4F16-442E-AE38-58B8A94FE605}" type="datetime1">
              <a:rPr lang="en-US" smtClean="0"/>
              <a:t>10/17/2024</a:t>
            </a:fld>
            <a:endParaRPr lang="en-US" dirty="0"/>
          </a:p>
        </p:txBody>
      </p:sp>
      <p:sp>
        <p:nvSpPr>
          <p:cNvPr id="3" name="Footer Placeholder 2">
            <a:extLst>
              <a:ext uri="{FF2B5EF4-FFF2-40B4-BE49-F238E27FC236}">
                <a16:creationId xmlns:a16="http://schemas.microsoft.com/office/drawing/2014/main" id="{EDCEE68D-05C6-F155-B168-4A681AD209B3}"/>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D04B49C-7F99-5D34-82F2-F9D70EFC1737}"/>
              </a:ext>
            </a:extLst>
          </p:cNvPr>
          <p:cNvSpPr>
            <a:spLocks noGrp="1"/>
          </p:cNvSpPr>
          <p:nvPr>
            <p:ph type="sldNum" sz="quarter" idx="12"/>
          </p:nvPr>
        </p:nvSpPr>
        <p:spPr/>
        <p:txBody>
          <a:bodyPr/>
          <a:lstStyle/>
          <a:p>
            <a:fld id="{017DE1FC-E54A-4B87-A814-263D1E8654B2}" type="slidenum">
              <a:rPr lang="en-US" smtClean="0"/>
              <a:t>6</a:t>
            </a:fld>
            <a:endParaRPr lang="en-US" dirty="0"/>
          </a:p>
        </p:txBody>
      </p:sp>
      <p:pic>
        <p:nvPicPr>
          <p:cNvPr id="6" name="Picture 5">
            <a:extLst>
              <a:ext uri="{FF2B5EF4-FFF2-40B4-BE49-F238E27FC236}">
                <a16:creationId xmlns:a16="http://schemas.microsoft.com/office/drawing/2014/main" id="{0B7DE51E-01B4-CB78-2139-5E98A6A2A3B7}"/>
              </a:ext>
            </a:extLst>
          </p:cNvPr>
          <p:cNvPicPr>
            <a:picLocks noChangeAspect="1"/>
          </p:cNvPicPr>
          <p:nvPr/>
        </p:nvPicPr>
        <p:blipFill>
          <a:blip r:embed="rId2"/>
          <a:stretch>
            <a:fillRect/>
          </a:stretch>
        </p:blipFill>
        <p:spPr>
          <a:xfrm>
            <a:off x="615820" y="0"/>
            <a:ext cx="10468947" cy="5831633"/>
          </a:xfrm>
          <a:prstGeom prst="rect">
            <a:avLst/>
          </a:prstGeom>
        </p:spPr>
      </p:pic>
      <p:sp>
        <p:nvSpPr>
          <p:cNvPr id="7" name="Rectangle: Rounded Corners 6">
            <a:extLst>
              <a:ext uri="{FF2B5EF4-FFF2-40B4-BE49-F238E27FC236}">
                <a16:creationId xmlns:a16="http://schemas.microsoft.com/office/drawing/2014/main" id="{5FA73E1B-6311-A9F0-5093-0A95B87FD85F}"/>
              </a:ext>
            </a:extLst>
          </p:cNvPr>
          <p:cNvSpPr/>
          <p:nvPr/>
        </p:nvSpPr>
        <p:spPr>
          <a:xfrm>
            <a:off x="2332653" y="5831633"/>
            <a:ext cx="7526694" cy="4385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Work Flow of Edge Computing </a:t>
            </a:r>
          </a:p>
        </p:txBody>
      </p:sp>
    </p:spTree>
    <p:extLst>
      <p:ext uri="{BB962C8B-B14F-4D97-AF65-F5344CB8AC3E}">
        <p14:creationId xmlns:p14="http://schemas.microsoft.com/office/powerpoint/2010/main" val="127810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025E8-4163-8614-02AE-39415669F9C8}"/>
              </a:ext>
            </a:extLst>
          </p:cNvPr>
          <p:cNvSpPr>
            <a:spLocks noGrp="1"/>
          </p:cNvSpPr>
          <p:nvPr>
            <p:ph type="dt" sz="half" idx="10"/>
          </p:nvPr>
        </p:nvSpPr>
        <p:spPr/>
        <p:txBody>
          <a:bodyPr/>
          <a:lstStyle/>
          <a:p>
            <a:fld id="{E1D81ED6-A458-4959-AE57-0647AB1C69C9}" type="datetime1">
              <a:rPr lang="en-US"/>
              <a:t>10/17/2024</a:t>
            </a:fld>
            <a:endParaRPr lang="en-US" dirty="0"/>
          </a:p>
        </p:txBody>
      </p:sp>
      <p:sp>
        <p:nvSpPr>
          <p:cNvPr id="3" name="Footer Placeholder 2">
            <a:extLst>
              <a:ext uri="{FF2B5EF4-FFF2-40B4-BE49-F238E27FC236}">
                <a16:creationId xmlns:a16="http://schemas.microsoft.com/office/drawing/2014/main" id="{CB12ACA1-C36C-46E0-254F-788BCA08FF50}"/>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2A4ACEB-F8D1-DF8F-F369-68FC9318234F}"/>
              </a:ext>
            </a:extLst>
          </p:cNvPr>
          <p:cNvSpPr>
            <a:spLocks noGrp="1"/>
          </p:cNvSpPr>
          <p:nvPr>
            <p:ph type="sldNum" sz="quarter" idx="12"/>
          </p:nvPr>
        </p:nvSpPr>
        <p:spPr/>
        <p:txBody>
          <a:bodyPr/>
          <a:lstStyle/>
          <a:p>
            <a:fld id="{017DE1FC-E54A-4B87-A814-263D1E8654B2}" type="slidenum">
              <a:rPr lang="en-US" dirty="0"/>
              <a:t>7</a:t>
            </a:fld>
            <a:endParaRPr lang="en-US" dirty="0"/>
          </a:p>
        </p:txBody>
      </p:sp>
      <p:sp>
        <p:nvSpPr>
          <p:cNvPr id="5" name="TextBox 4">
            <a:extLst>
              <a:ext uri="{FF2B5EF4-FFF2-40B4-BE49-F238E27FC236}">
                <a16:creationId xmlns:a16="http://schemas.microsoft.com/office/drawing/2014/main" id="{562D5770-49E3-A838-0820-3AE7FB3E2CC0}"/>
              </a:ext>
            </a:extLst>
          </p:cNvPr>
          <p:cNvSpPr txBox="1"/>
          <p:nvPr/>
        </p:nvSpPr>
        <p:spPr>
          <a:xfrm>
            <a:off x="455501" y="413021"/>
            <a:ext cx="751609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cs typeface="Times New Roman"/>
              </a:rPr>
              <a:t>EDGE COMPUTING</a:t>
            </a:r>
          </a:p>
        </p:txBody>
      </p:sp>
      <p:sp>
        <p:nvSpPr>
          <p:cNvPr id="6" name="TextBox 5">
            <a:extLst>
              <a:ext uri="{FF2B5EF4-FFF2-40B4-BE49-F238E27FC236}">
                <a16:creationId xmlns:a16="http://schemas.microsoft.com/office/drawing/2014/main" id="{A43830A6-A672-378C-EA3F-DFC8D148CF32}"/>
              </a:ext>
            </a:extLst>
          </p:cNvPr>
          <p:cNvSpPr txBox="1"/>
          <p:nvPr/>
        </p:nvSpPr>
        <p:spPr>
          <a:xfrm>
            <a:off x="606463" y="1256057"/>
            <a:ext cx="1096208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lgn="just">
              <a:buFont typeface="Courier New"/>
              <a:buChar char="o"/>
            </a:pPr>
            <a:r>
              <a:rPr lang="en-US" sz="3200" b="1" dirty="0">
                <a:latin typeface="Times New Roman"/>
                <a:ea typeface="+mn-lt"/>
                <a:cs typeface="+mn-lt"/>
              </a:rPr>
              <a:t>Edge computing</a:t>
            </a:r>
            <a:r>
              <a:rPr lang="en-US" sz="3200" dirty="0">
                <a:latin typeface="Times New Roman"/>
                <a:ea typeface="+mn-lt"/>
                <a:cs typeface="+mn-lt"/>
              </a:rPr>
              <a:t> is a distributed computing model that brings computation and data storage closer to the sources of data.</a:t>
            </a:r>
            <a:endParaRPr lang="en-US" sz="2000" dirty="0"/>
          </a:p>
          <a:p>
            <a:pPr marL="914400" lvl="1" indent="-457200" algn="just">
              <a:buFont typeface="Courier New"/>
              <a:buChar char="o"/>
            </a:pPr>
            <a:r>
              <a:rPr lang="en-US" sz="3200" dirty="0">
                <a:latin typeface="Times New Roman"/>
                <a:ea typeface="+mn-lt"/>
                <a:cs typeface="+mn-lt"/>
              </a:rPr>
              <a:t>Edge computing is a distributed IT architecture which moves computing resources from clouds and data centers as close as possible to the originating source. </a:t>
            </a:r>
          </a:p>
          <a:p>
            <a:pPr marL="914400" lvl="1" indent="-457200" algn="just">
              <a:buFont typeface="Courier New"/>
              <a:buChar char="o"/>
            </a:pPr>
            <a:r>
              <a:rPr lang="en-US" sz="3200" dirty="0">
                <a:latin typeface="Times New Roman"/>
                <a:ea typeface="+mn-lt"/>
                <a:cs typeface="+mn-lt"/>
              </a:rPr>
              <a:t>The main goal of edge computing is to reduce latency requirements while processing data and saving network costs.</a:t>
            </a:r>
            <a:endParaRPr lang="en-US" sz="3200" dirty="0">
              <a:latin typeface="Times New Roman"/>
              <a:cs typeface="Times New Roman"/>
            </a:endParaRPr>
          </a:p>
        </p:txBody>
      </p:sp>
    </p:spTree>
    <p:extLst>
      <p:ext uri="{BB962C8B-B14F-4D97-AF65-F5344CB8AC3E}">
        <p14:creationId xmlns:p14="http://schemas.microsoft.com/office/powerpoint/2010/main" val="192514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5828E1-B126-7789-FAE5-3545BFEB40D1}"/>
              </a:ext>
            </a:extLst>
          </p:cNvPr>
          <p:cNvSpPr>
            <a:spLocks noGrp="1"/>
          </p:cNvSpPr>
          <p:nvPr>
            <p:ph type="dt" sz="half" idx="10"/>
          </p:nvPr>
        </p:nvSpPr>
        <p:spPr/>
        <p:txBody>
          <a:bodyPr/>
          <a:lstStyle/>
          <a:p>
            <a:fld id="{C7F5580D-526C-4BAD-B3CD-0E21F80188F2}" type="datetime1">
              <a:rPr lang="en-US"/>
              <a:t>10/17/2024</a:t>
            </a:fld>
            <a:endParaRPr lang="en-US" dirty="0"/>
          </a:p>
        </p:txBody>
      </p:sp>
      <p:sp>
        <p:nvSpPr>
          <p:cNvPr id="3" name="Footer Placeholder 2">
            <a:extLst>
              <a:ext uri="{FF2B5EF4-FFF2-40B4-BE49-F238E27FC236}">
                <a16:creationId xmlns:a16="http://schemas.microsoft.com/office/drawing/2014/main" id="{8B9CCA73-D28A-7255-8CF8-84001DA9E7EE}"/>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D60C0BB9-DD2D-EC87-E469-41509C2E016A}"/>
              </a:ext>
            </a:extLst>
          </p:cNvPr>
          <p:cNvSpPr>
            <a:spLocks noGrp="1"/>
          </p:cNvSpPr>
          <p:nvPr>
            <p:ph type="sldNum" sz="quarter" idx="12"/>
          </p:nvPr>
        </p:nvSpPr>
        <p:spPr/>
        <p:txBody>
          <a:bodyPr/>
          <a:lstStyle/>
          <a:p>
            <a:fld id="{017DE1FC-E54A-4B87-A814-263D1E8654B2}" type="slidenum">
              <a:rPr lang="en-US" dirty="0"/>
              <a:t>8</a:t>
            </a:fld>
            <a:endParaRPr lang="en-US" dirty="0"/>
          </a:p>
        </p:txBody>
      </p:sp>
      <p:sp>
        <p:nvSpPr>
          <p:cNvPr id="5" name="TextBox 4">
            <a:extLst>
              <a:ext uri="{FF2B5EF4-FFF2-40B4-BE49-F238E27FC236}">
                <a16:creationId xmlns:a16="http://schemas.microsoft.com/office/drawing/2014/main" id="{0A473894-16AD-F7FD-C5E9-A98449D76347}"/>
              </a:ext>
            </a:extLst>
          </p:cNvPr>
          <p:cNvSpPr txBox="1"/>
          <p:nvPr/>
        </p:nvSpPr>
        <p:spPr>
          <a:xfrm>
            <a:off x="954769" y="603139"/>
            <a:ext cx="93518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cs typeface="Times New Roman"/>
              </a:rPr>
              <a:t>NEED FOR EDGE COMPUTING</a:t>
            </a:r>
          </a:p>
        </p:txBody>
      </p:sp>
      <p:sp>
        <p:nvSpPr>
          <p:cNvPr id="6" name="TextBox 5">
            <a:extLst>
              <a:ext uri="{FF2B5EF4-FFF2-40B4-BE49-F238E27FC236}">
                <a16:creationId xmlns:a16="http://schemas.microsoft.com/office/drawing/2014/main" id="{A5AD69C8-A3C6-9909-4FBF-60B6973C9D76}"/>
              </a:ext>
            </a:extLst>
          </p:cNvPr>
          <p:cNvSpPr txBox="1"/>
          <p:nvPr/>
        </p:nvSpPr>
        <p:spPr>
          <a:xfrm>
            <a:off x="462689" y="1707636"/>
            <a:ext cx="11213032" cy="3892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gn="just">
              <a:lnSpc>
                <a:spcPct val="150000"/>
              </a:lnSpc>
              <a:buFont typeface="Courier New"/>
              <a:buChar char="o"/>
            </a:pPr>
            <a:r>
              <a:rPr lang="en-US" sz="2800" dirty="0">
                <a:latin typeface="Times New Roman"/>
                <a:cs typeface="Times New Roman"/>
              </a:rPr>
              <a:t>Developed due to the exponential growth of IoT devices, which connect to the internet for managing information over cloud.</a:t>
            </a:r>
            <a:endParaRPr lang="en-US" sz="2800" dirty="0"/>
          </a:p>
          <a:p>
            <a:pPr marL="742950" lvl="1" indent="-285750" algn="just">
              <a:lnSpc>
                <a:spcPct val="150000"/>
              </a:lnSpc>
              <a:buFont typeface="Courier New"/>
              <a:buChar char="o"/>
            </a:pPr>
            <a:r>
              <a:rPr lang="en-US" sz="2800" dirty="0">
                <a:latin typeface="Times New Roman"/>
                <a:cs typeface="Times New Roman"/>
              </a:rPr>
              <a:t>Creates a flexible scalable and more automated technology, systems and core business process environment.</a:t>
            </a:r>
          </a:p>
          <a:p>
            <a:pPr marL="742950" lvl="1" indent="-285750" algn="just">
              <a:lnSpc>
                <a:spcPct val="150000"/>
              </a:lnSpc>
              <a:buFont typeface="Courier New"/>
              <a:buChar char="o"/>
            </a:pPr>
            <a:r>
              <a:rPr lang="en-US" sz="2800" dirty="0">
                <a:latin typeface="Times New Roman"/>
                <a:cs typeface="Times New Roman"/>
              </a:rPr>
              <a:t>Optimizes data capture and analysis at the edge to create actionable business intelligence</a:t>
            </a:r>
          </a:p>
        </p:txBody>
      </p:sp>
    </p:spTree>
    <p:extLst>
      <p:ext uri="{BB962C8B-B14F-4D97-AF65-F5344CB8AC3E}">
        <p14:creationId xmlns:p14="http://schemas.microsoft.com/office/powerpoint/2010/main" val="157186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B836D-39F2-BED3-0081-790F05759C60}"/>
              </a:ext>
            </a:extLst>
          </p:cNvPr>
          <p:cNvSpPr>
            <a:spLocks noGrp="1"/>
          </p:cNvSpPr>
          <p:nvPr>
            <p:ph type="dt" sz="half" idx="10"/>
          </p:nvPr>
        </p:nvSpPr>
        <p:spPr/>
        <p:txBody>
          <a:bodyPr/>
          <a:lstStyle/>
          <a:p>
            <a:fld id="{B3111193-738C-4614-81FA-70BFB473410C}" type="datetime1">
              <a:rPr lang="en-US" smtClean="0"/>
              <a:t>10/17/2024</a:t>
            </a:fld>
            <a:endParaRPr lang="en-US" dirty="0"/>
          </a:p>
        </p:txBody>
      </p:sp>
      <p:sp>
        <p:nvSpPr>
          <p:cNvPr id="3" name="Footer Placeholder 2">
            <a:extLst>
              <a:ext uri="{FF2B5EF4-FFF2-40B4-BE49-F238E27FC236}">
                <a16:creationId xmlns:a16="http://schemas.microsoft.com/office/drawing/2014/main" id="{9B2463EB-2130-9593-0C25-18AE745EC0FD}"/>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FD258657-0522-688F-F9B7-9DD3EA20CFBF}"/>
              </a:ext>
            </a:extLst>
          </p:cNvPr>
          <p:cNvSpPr>
            <a:spLocks noGrp="1"/>
          </p:cNvSpPr>
          <p:nvPr>
            <p:ph type="sldNum" sz="quarter" idx="12"/>
          </p:nvPr>
        </p:nvSpPr>
        <p:spPr/>
        <p:txBody>
          <a:bodyPr/>
          <a:lstStyle/>
          <a:p>
            <a:fld id="{017DE1FC-E54A-4B87-A814-263D1E8654B2}" type="slidenum">
              <a:rPr lang="en-US" smtClean="0"/>
              <a:t>9</a:t>
            </a:fld>
            <a:endParaRPr lang="en-US" dirty="0"/>
          </a:p>
        </p:txBody>
      </p:sp>
      <p:sp>
        <p:nvSpPr>
          <p:cNvPr id="6" name="TextBox 5">
            <a:extLst>
              <a:ext uri="{FF2B5EF4-FFF2-40B4-BE49-F238E27FC236}">
                <a16:creationId xmlns:a16="http://schemas.microsoft.com/office/drawing/2014/main" id="{DC8B93BB-F55B-1110-5ABC-51AAE7141E69}"/>
              </a:ext>
            </a:extLst>
          </p:cNvPr>
          <p:cNvSpPr txBox="1"/>
          <p:nvPr/>
        </p:nvSpPr>
        <p:spPr>
          <a:xfrm>
            <a:off x="772107" y="529125"/>
            <a:ext cx="10840395" cy="5739520"/>
          </a:xfrm>
          <a:prstGeom prst="rect">
            <a:avLst/>
          </a:prstGeom>
          <a:noFill/>
        </p:spPr>
        <p:txBody>
          <a:bodyPr wrap="square">
            <a:spAutoFit/>
          </a:bodyPr>
          <a:lstStyle/>
          <a:p>
            <a:r>
              <a:rPr lang="en-US" sz="3600" b="1" dirty="0">
                <a:latin typeface="Times New Roman"/>
                <a:cs typeface="Times New Roman"/>
              </a:rPr>
              <a:t>Literature Review</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Different machine learning, deep learning, and optimization models are considered for analysis and the observations are presented to highlight the feature merits and demerits.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Apart from the various befits of IOT</a:t>
            </a:r>
            <a:r>
              <a:rPr lang="en-IN" sz="2800" dirty="0">
                <a:latin typeface="Times New Roman" panose="02020603050405020304" pitchFamily="18" charset="0"/>
                <a:cs typeface="Times New Roman" panose="02020603050405020304" pitchFamily="18" charset="0"/>
              </a:rPr>
              <a:t>computation facilities and storage limitation </a:t>
            </a:r>
            <a:r>
              <a:rPr lang="en-US" sz="2800" dirty="0">
                <a:latin typeface="Times New Roman" panose="02020603050405020304" pitchFamily="18" charset="0"/>
                <a:cs typeface="Times New Roman" panose="02020603050405020304" pitchFamily="18" charset="0"/>
              </a:rPr>
              <a:t>devices must acquire proper resources from edge computing to complete the desired tasks. Inappropriate resources lead to increased computation time and energy consumption which may affect the overall quality of services</a:t>
            </a:r>
          </a:p>
        </p:txBody>
      </p:sp>
    </p:spTree>
    <p:extLst>
      <p:ext uri="{BB962C8B-B14F-4D97-AF65-F5344CB8AC3E}">
        <p14:creationId xmlns:p14="http://schemas.microsoft.com/office/powerpoint/2010/main" val="3579764171"/>
      </p:ext>
    </p:extLst>
  </p:cSld>
  <p:clrMapOvr>
    <a:masterClrMapping/>
  </p:clrMapOvr>
</p:sld>
</file>

<file path=ppt/theme/theme1.xml><?xml version="1.0" encoding="utf-8"?>
<a:theme xmlns:a="http://schemas.openxmlformats.org/drawingml/2006/main" name="GradientRiseVTI">
  <a:themeElements>
    <a:clrScheme name="GradientRiseVTI">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GradientRiseVTI">
      <a:majorFont>
        <a:latin typeface="Avenir Next LT Pro"/>
        <a:ea typeface=""/>
        <a:cs typeface=""/>
      </a:majorFont>
      <a:minorFont>
        <a:latin typeface="Avenir Next LT Pro Light"/>
        <a:ea typeface=""/>
        <a:cs typeface=""/>
      </a:minorFont>
    </a:fontScheme>
    <a:fmtScheme name="GradientRis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13C68A69-E745-489A-84EC-B7BCE4AA380B}" vid="{9CF7857A-9412-4E45-AB0D-6EAA5A7DC4C5}"/>
    </a:ext>
  </a:extLst>
</a:theme>
</file>

<file path=docProps/app.xml><?xml version="1.0" encoding="utf-8"?>
<Properties xmlns="http://schemas.openxmlformats.org/officeDocument/2006/extended-properties" xmlns:vt="http://schemas.openxmlformats.org/officeDocument/2006/docPropsVTypes">
  <Template>office theme</Template>
  <TotalTime>335</TotalTime>
  <Words>902</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Avenir Next LT Pro</vt:lpstr>
      <vt:lpstr>Avenir Next LT Pro Light</vt:lpstr>
      <vt:lpstr>Courier New</vt:lpstr>
      <vt:lpstr>Times New Roman</vt:lpstr>
      <vt:lpstr>Wingdings</vt:lpstr>
      <vt:lpstr>GradientRiseVTI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ramesh avula</cp:lastModifiedBy>
  <cp:revision>562</cp:revision>
  <dcterms:created xsi:type="dcterms:W3CDTF">2024-06-23T15:46:59Z</dcterms:created>
  <dcterms:modified xsi:type="dcterms:W3CDTF">2024-10-17T06:13:15Z</dcterms:modified>
</cp:coreProperties>
</file>