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71" r:id="rId8"/>
    <p:sldId id="272" r:id="rId9"/>
    <p:sldId id="273" r:id="rId10"/>
    <p:sldId id="274" r:id="rId11"/>
    <p:sldId id="262" r:id="rId12"/>
    <p:sldId id="263" r:id="rId13"/>
    <p:sldId id="264" r:id="rId14"/>
    <p:sldId id="265" r:id="rId15"/>
    <p:sldId id="266"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4" d="100"/>
          <a:sy n="74"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BA8EBE1-CBBD-4217-B035-3719DB90DB93}"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193C3E-32D6-4602-AD14-EDAEC245A4DF}" type="slidenum">
              <a:rPr lang="en-IN" smtClean="0"/>
              <a:t>‹#›</a:t>
            </a:fld>
            <a:endParaRPr lang="en-IN"/>
          </a:p>
        </p:txBody>
      </p:sp>
    </p:spTree>
    <p:extLst>
      <p:ext uri="{BB962C8B-B14F-4D97-AF65-F5344CB8AC3E}">
        <p14:creationId xmlns:p14="http://schemas.microsoft.com/office/powerpoint/2010/main" val="1905288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BA8EBE1-CBBD-4217-B035-3719DB90DB93}"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193C3E-32D6-4602-AD14-EDAEC245A4DF}" type="slidenum">
              <a:rPr lang="en-IN" smtClean="0"/>
              <a:t>‹#›</a:t>
            </a:fld>
            <a:endParaRPr lang="en-IN"/>
          </a:p>
        </p:txBody>
      </p:sp>
    </p:spTree>
    <p:extLst>
      <p:ext uri="{BB962C8B-B14F-4D97-AF65-F5344CB8AC3E}">
        <p14:creationId xmlns:p14="http://schemas.microsoft.com/office/powerpoint/2010/main" val="2016118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BA8EBE1-CBBD-4217-B035-3719DB90DB93}"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193C3E-32D6-4602-AD14-EDAEC245A4DF}" type="slidenum">
              <a:rPr lang="en-IN" smtClean="0"/>
              <a:t>‹#›</a:t>
            </a:fld>
            <a:endParaRPr lang="en-IN"/>
          </a:p>
        </p:txBody>
      </p:sp>
    </p:spTree>
    <p:extLst>
      <p:ext uri="{BB962C8B-B14F-4D97-AF65-F5344CB8AC3E}">
        <p14:creationId xmlns:p14="http://schemas.microsoft.com/office/powerpoint/2010/main" val="335924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BA8EBE1-CBBD-4217-B035-3719DB90DB93}"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193C3E-32D6-4602-AD14-EDAEC245A4DF}" type="slidenum">
              <a:rPr lang="en-IN" smtClean="0"/>
              <a:t>‹#›</a:t>
            </a:fld>
            <a:endParaRPr lang="en-IN"/>
          </a:p>
        </p:txBody>
      </p:sp>
    </p:spTree>
    <p:extLst>
      <p:ext uri="{BB962C8B-B14F-4D97-AF65-F5344CB8AC3E}">
        <p14:creationId xmlns:p14="http://schemas.microsoft.com/office/powerpoint/2010/main" val="227328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A8EBE1-CBBD-4217-B035-3719DB90DB93}"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193C3E-32D6-4602-AD14-EDAEC245A4DF}" type="slidenum">
              <a:rPr lang="en-IN" smtClean="0"/>
              <a:t>‹#›</a:t>
            </a:fld>
            <a:endParaRPr lang="en-IN"/>
          </a:p>
        </p:txBody>
      </p:sp>
    </p:spTree>
    <p:extLst>
      <p:ext uri="{BB962C8B-B14F-4D97-AF65-F5344CB8AC3E}">
        <p14:creationId xmlns:p14="http://schemas.microsoft.com/office/powerpoint/2010/main" val="1229287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BA8EBE1-CBBD-4217-B035-3719DB90DB93}"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193C3E-32D6-4602-AD14-EDAEC245A4DF}" type="slidenum">
              <a:rPr lang="en-IN" smtClean="0"/>
              <a:t>‹#›</a:t>
            </a:fld>
            <a:endParaRPr lang="en-IN"/>
          </a:p>
        </p:txBody>
      </p:sp>
    </p:spTree>
    <p:extLst>
      <p:ext uri="{BB962C8B-B14F-4D97-AF65-F5344CB8AC3E}">
        <p14:creationId xmlns:p14="http://schemas.microsoft.com/office/powerpoint/2010/main" val="359978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BA8EBE1-CBBD-4217-B035-3719DB90DB93}" type="datetimeFigureOut">
              <a:rPr lang="en-IN" smtClean="0"/>
              <a:t>23-09-2022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193C3E-32D6-4602-AD14-EDAEC245A4DF}" type="slidenum">
              <a:rPr lang="en-IN" smtClean="0"/>
              <a:t>‹#›</a:t>
            </a:fld>
            <a:endParaRPr lang="en-IN"/>
          </a:p>
        </p:txBody>
      </p:sp>
    </p:spTree>
    <p:extLst>
      <p:ext uri="{BB962C8B-B14F-4D97-AF65-F5344CB8AC3E}">
        <p14:creationId xmlns:p14="http://schemas.microsoft.com/office/powerpoint/2010/main" val="2666410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BA8EBE1-CBBD-4217-B035-3719DB90DB93}" type="datetimeFigureOut">
              <a:rPr lang="en-IN" smtClean="0"/>
              <a:t>23-09-2022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193C3E-32D6-4602-AD14-EDAEC245A4DF}" type="slidenum">
              <a:rPr lang="en-IN" smtClean="0"/>
              <a:t>‹#›</a:t>
            </a:fld>
            <a:endParaRPr lang="en-IN"/>
          </a:p>
        </p:txBody>
      </p:sp>
    </p:spTree>
    <p:extLst>
      <p:ext uri="{BB962C8B-B14F-4D97-AF65-F5344CB8AC3E}">
        <p14:creationId xmlns:p14="http://schemas.microsoft.com/office/powerpoint/2010/main" val="368666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8EBE1-CBBD-4217-B035-3719DB90DB93}" type="datetimeFigureOut">
              <a:rPr lang="en-IN" smtClean="0"/>
              <a:t>23-09-2022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193C3E-32D6-4602-AD14-EDAEC245A4DF}" type="slidenum">
              <a:rPr lang="en-IN" smtClean="0"/>
              <a:t>‹#›</a:t>
            </a:fld>
            <a:endParaRPr lang="en-IN"/>
          </a:p>
        </p:txBody>
      </p:sp>
    </p:spTree>
    <p:extLst>
      <p:ext uri="{BB962C8B-B14F-4D97-AF65-F5344CB8AC3E}">
        <p14:creationId xmlns:p14="http://schemas.microsoft.com/office/powerpoint/2010/main" val="3126256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A8EBE1-CBBD-4217-B035-3719DB90DB93}"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193C3E-32D6-4602-AD14-EDAEC245A4DF}" type="slidenum">
              <a:rPr lang="en-IN" smtClean="0"/>
              <a:t>‹#›</a:t>
            </a:fld>
            <a:endParaRPr lang="en-IN"/>
          </a:p>
        </p:txBody>
      </p:sp>
    </p:spTree>
    <p:extLst>
      <p:ext uri="{BB962C8B-B14F-4D97-AF65-F5344CB8AC3E}">
        <p14:creationId xmlns:p14="http://schemas.microsoft.com/office/powerpoint/2010/main" val="11121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A8EBE1-CBBD-4217-B035-3719DB90DB93}"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193C3E-32D6-4602-AD14-EDAEC245A4DF}" type="slidenum">
              <a:rPr lang="en-IN" smtClean="0"/>
              <a:t>‹#›</a:t>
            </a:fld>
            <a:endParaRPr lang="en-IN"/>
          </a:p>
        </p:txBody>
      </p:sp>
    </p:spTree>
    <p:extLst>
      <p:ext uri="{BB962C8B-B14F-4D97-AF65-F5344CB8AC3E}">
        <p14:creationId xmlns:p14="http://schemas.microsoft.com/office/powerpoint/2010/main" val="381081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A8EBE1-CBBD-4217-B035-3719DB90DB93}" type="datetimeFigureOut">
              <a:rPr lang="en-IN" smtClean="0"/>
              <a:t>23-09-2022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93C3E-32D6-4602-AD14-EDAEC245A4DF}" type="slidenum">
              <a:rPr lang="en-IN" smtClean="0"/>
              <a:t>‹#›</a:t>
            </a:fld>
            <a:endParaRPr lang="en-IN"/>
          </a:p>
        </p:txBody>
      </p:sp>
    </p:spTree>
    <p:extLst>
      <p:ext uri="{BB962C8B-B14F-4D97-AF65-F5344CB8AC3E}">
        <p14:creationId xmlns:p14="http://schemas.microsoft.com/office/powerpoint/2010/main" val="666027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73431"/>
            <a:ext cx="9144000" cy="2387600"/>
          </a:xfrm>
        </p:spPr>
        <p:txBody>
          <a:bodyPr>
            <a:normAutofit fontScale="90000"/>
          </a:bodyPr>
          <a:lstStyle/>
          <a:p>
            <a:r>
              <a:rPr lang="en-IN" b="1" dirty="0"/>
              <a:t>VIRTUAL MOUSE CONTROL WITH EYE BALL MOVEMENTS USING OPENCV</a:t>
            </a:r>
            <a:br>
              <a:rPr lang="en-IN" dirty="0"/>
            </a:br>
            <a:endParaRPr lang="en-IN" dirty="0"/>
          </a:p>
        </p:txBody>
      </p:sp>
    </p:spTree>
    <p:extLst>
      <p:ext uri="{BB962C8B-B14F-4D97-AF65-F5344CB8AC3E}">
        <p14:creationId xmlns:p14="http://schemas.microsoft.com/office/powerpoint/2010/main" val="2882212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982F-4C9D-4075-8CDC-58D5A22FA687}"/>
              </a:ext>
            </a:extLst>
          </p:cNvPr>
          <p:cNvSpPr>
            <a:spLocks noGrp="1"/>
          </p:cNvSpPr>
          <p:nvPr>
            <p:ph type="title"/>
          </p:nvPr>
        </p:nvSpPr>
        <p:spPr>
          <a:xfrm>
            <a:off x="2152650" y="1006339"/>
            <a:ext cx="7886700" cy="586409"/>
          </a:xfrm>
        </p:spPr>
        <p:txBody>
          <a:bodyPr>
            <a:normAutofit fontScale="90000"/>
          </a:bodyPr>
          <a:lstStyle/>
          <a:p>
            <a:r>
              <a:rPr lang="en-US" b="1"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Content Placeholder 3">
            <a:extLst>
              <a:ext uri="{FF2B5EF4-FFF2-40B4-BE49-F238E27FC236}">
                <a16:creationId xmlns:a16="http://schemas.microsoft.com/office/drawing/2014/main" id="{D3ED6882-BA50-49AF-BE7E-BF044C39FD58}"/>
              </a:ext>
            </a:extLst>
          </p:cNvPr>
          <p:cNvGraphicFramePr>
            <a:graphicFrameLocks noGrp="1"/>
          </p:cNvGraphicFramePr>
          <p:nvPr>
            <p:ph idx="1"/>
            <p:extLst>
              <p:ext uri="{D42A27DB-BD31-4B8C-83A1-F6EECF244321}">
                <p14:modId xmlns:p14="http://schemas.microsoft.com/office/powerpoint/2010/main" val="531801392"/>
              </p:ext>
            </p:extLst>
          </p:nvPr>
        </p:nvGraphicFramePr>
        <p:xfrm>
          <a:off x="2152651" y="1592745"/>
          <a:ext cx="7886701" cy="4348123"/>
        </p:xfrm>
        <a:graphic>
          <a:graphicData uri="http://schemas.openxmlformats.org/drawingml/2006/table">
            <a:tbl>
              <a:tblPr firstRow="1" bandRow="1">
                <a:tableStyleId>{5940675A-B579-460E-94D1-54222C63F5DA}</a:tableStyleId>
              </a:tblPr>
              <a:tblGrid>
                <a:gridCol w="534228">
                  <a:extLst>
                    <a:ext uri="{9D8B030D-6E8A-4147-A177-3AD203B41FA5}">
                      <a16:colId xmlns:a16="http://schemas.microsoft.com/office/drawing/2014/main" val="661639705"/>
                    </a:ext>
                  </a:extLst>
                </a:gridCol>
                <a:gridCol w="2176670">
                  <a:extLst>
                    <a:ext uri="{9D8B030D-6E8A-4147-A177-3AD203B41FA5}">
                      <a16:colId xmlns:a16="http://schemas.microsoft.com/office/drawing/2014/main" val="1301608767"/>
                    </a:ext>
                  </a:extLst>
                </a:gridCol>
                <a:gridCol w="3399183">
                  <a:extLst>
                    <a:ext uri="{9D8B030D-6E8A-4147-A177-3AD203B41FA5}">
                      <a16:colId xmlns:a16="http://schemas.microsoft.com/office/drawing/2014/main" val="1424060042"/>
                    </a:ext>
                  </a:extLst>
                </a:gridCol>
                <a:gridCol w="983974">
                  <a:extLst>
                    <a:ext uri="{9D8B030D-6E8A-4147-A177-3AD203B41FA5}">
                      <a16:colId xmlns:a16="http://schemas.microsoft.com/office/drawing/2014/main" val="2917329156"/>
                    </a:ext>
                  </a:extLst>
                </a:gridCol>
                <a:gridCol w="792646">
                  <a:extLst>
                    <a:ext uri="{9D8B030D-6E8A-4147-A177-3AD203B41FA5}">
                      <a16:colId xmlns:a16="http://schemas.microsoft.com/office/drawing/2014/main" val="1404935951"/>
                    </a:ext>
                  </a:extLst>
                </a:gridCol>
              </a:tblGrid>
              <a:tr h="406094">
                <a:tc>
                  <a:txBody>
                    <a:bodyPr/>
                    <a:lstStyle/>
                    <a:p>
                      <a:r>
                        <a:rPr lang="en-IN" sz="1400" b="0" dirty="0">
                          <a:latin typeface="Times New Roman" panose="02020603050405020304" pitchFamily="18" charset="0"/>
                          <a:cs typeface="Times New Roman" panose="02020603050405020304" pitchFamily="18" charset="0"/>
                        </a:rPr>
                        <a:t>S.NO</a:t>
                      </a:r>
                    </a:p>
                  </a:txBody>
                  <a:tcPr marL="68580" marR="68580" marT="34290" marB="34290"/>
                </a:tc>
                <a:tc>
                  <a:txBody>
                    <a:bodyPr/>
                    <a:lstStyle/>
                    <a:p>
                      <a:r>
                        <a:rPr lang="en-IN" sz="1400" b="0" dirty="0">
                          <a:latin typeface="Times New Roman" panose="02020603050405020304" pitchFamily="18" charset="0"/>
                          <a:cs typeface="Times New Roman" panose="02020603050405020304" pitchFamily="18" charset="0"/>
                        </a:rPr>
                        <a:t>TITLE</a:t>
                      </a:r>
                    </a:p>
                  </a:txBody>
                  <a:tcPr marL="68580" marR="68580" marT="34290" marB="34290"/>
                </a:tc>
                <a:tc>
                  <a:txBody>
                    <a:bodyPr/>
                    <a:lstStyle/>
                    <a:p>
                      <a:r>
                        <a:rPr lang="en-IN" sz="1400" b="0" dirty="0">
                          <a:latin typeface="Times New Roman" panose="02020603050405020304" pitchFamily="18" charset="0"/>
                          <a:cs typeface="Times New Roman" panose="02020603050405020304" pitchFamily="18" charset="0"/>
                        </a:rPr>
                        <a:t>CONTENT</a:t>
                      </a:r>
                    </a:p>
                  </a:txBody>
                  <a:tcPr marL="68580" marR="68580" marT="34290" marB="34290"/>
                </a:tc>
                <a:tc>
                  <a:txBody>
                    <a:bodyPr/>
                    <a:lstStyle/>
                    <a:p>
                      <a:r>
                        <a:rPr lang="en-IN" sz="1400" b="0" dirty="0">
                          <a:latin typeface="Times New Roman" panose="02020603050405020304" pitchFamily="18" charset="0"/>
                          <a:cs typeface="Times New Roman" panose="02020603050405020304" pitchFamily="18" charset="0"/>
                        </a:rPr>
                        <a:t>AUTHOR</a:t>
                      </a:r>
                    </a:p>
                  </a:txBody>
                  <a:tcPr marL="68580" marR="68580" marT="34290" marB="34290"/>
                </a:tc>
                <a:tc>
                  <a:txBody>
                    <a:bodyPr/>
                    <a:lstStyle/>
                    <a:p>
                      <a:r>
                        <a:rPr lang="en-IN" sz="1400" b="0" dirty="0">
                          <a:latin typeface="Times New Roman" panose="02020603050405020304" pitchFamily="18" charset="0"/>
                          <a:cs typeface="Times New Roman" panose="02020603050405020304" pitchFamily="18" charset="0"/>
                        </a:rPr>
                        <a:t>YEAR</a:t>
                      </a:r>
                    </a:p>
                  </a:txBody>
                  <a:tcPr marL="68580" marR="68580" marT="34290" marB="34290"/>
                </a:tc>
                <a:extLst>
                  <a:ext uri="{0D108BD9-81ED-4DB2-BD59-A6C34878D82A}">
                    <a16:rowId xmlns:a16="http://schemas.microsoft.com/office/drawing/2014/main" val="3299714180"/>
                  </a:ext>
                </a:extLst>
              </a:tr>
              <a:tr h="3852823">
                <a:tc>
                  <a:txBody>
                    <a:bodyPr/>
                    <a:lstStyle/>
                    <a:p>
                      <a:r>
                        <a:rPr lang="en-US" sz="1400" b="0" dirty="0">
                          <a:latin typeface="Times New Roman" panose="02020603050405020304" pitchFamily="18" charset="0"/>
                          <a:cs typeface="Times New Roman" panose="02020603050405020304" pitchFamily="18" charset="0"/>
                        </a:rPr>
                        <a:t>5</a:t>
                      </a:r>
                      <a:endParaRPr lang="en-IN" sz="14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Gesture Recognition Based Virtual Mouse and Keyboard</a:t>
                      </a:r>
                    </a:p>
                    <a:p>
                      <a:endParaRPr lang="en-IN" sz="1400" b="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800" b="0" i="0" kern="1200" dirty="0">
                          <a:solidFill>
                            <a:schemeClr val="tx1"/>
                          </a:solidFill>
                          <a:effectLst/>
                          <a:latin typeface="+mn-lt"/>
                          <a:ea typeface="+mn-ea"/>
                          <a:cs typeface="+mn-cs"/>
                        </a:rPr>
                        <a:t>Nowadays computer vision has reached its pinnacle, where a computer can identify its owner using a simple program of image processing. </a:t>
                      </a:r>
                      <a:endParaRPr lang="en-IN" sz="1400" b="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IN" sz="1800" b="0" i="0" u="none" strike="noStrike" kern="1200" dirty="0" err="1">
                          <a:solidFill>
                            <a:schemeClr val="tx1"/>
                          </a:solidFill>
                          <a:effectLst/>
                          <a:latin typeface="+mn-lt"/>
                          <a:ea typeface="+mn-ea"/>
                          <a:cs typeface="+mn-cs"/>
                        </a:rPr>
                        <a:t>Sugnik</a:t>
                      </a:r>
                      <a:r>
                        <a:rPr lang="en-IN" sz="1800" b="0" i="0" u="none" strike="noStrike" kern="1200" dirty="0">
                          <a:solidFill>
                            <a:schemeClr val="tx1"/>
                          </a:solidFill>
                          <a:effectLst/>
                          <a:latin typeface="+mn-lt"/>
                          <a:ea typeface="+mn-ea"/>
                          <a:cs typeface="+mn-cs"/>
                        </a:rPr>
                        <a:t> Roy Chowdhury,</a:t>
                      </a:r>
                      <a:r>
                        <a:rPr lang="en-IN" sz="1800" b="0" i="0"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Sumit</a:t>
                      </a:r>
                      <a:r>
                        <a:rPr lang="en-IN" sz="1800" b="0" i="0" u="none" strike="noStrike" kern="1200" dirty="0">
                          <a:solidFill>
                            <a:schemeClr val="tx1"/>
                          </a:solidFill>
                          <a:effectLst/>
                          <a:latin typeface="+mn-lt"/>
                          <a:ea typeface="+mn-ea"/>
                          <a:cs typeface="+mn-cs"/>
                        </a:rPr>
                        <a:t> Pathak,</a:t>
                      </a:r>
                      <a:r>
                        <a:rPr lang="en-IN" sz="1800" b="0" i="0" kern="1200" dirty="0">
                          <a:solidFill>
                            <a:schemeClr val="tx1"/>
                          </a:solidFill>
                          <a:effectLst/>
                          <a:latin typeface="+mn-lt"/>
                          <a:ea typeface="+mn-ea"/>
                          <a:cs typeface="+mn-cs"/>
                        </a:rPr>
                        <a:t> </a:t>
                      </a:r>
                      <a:r>
                        <a:rPr lang="en-IN" sz="1800" b="0" i="0" u="none" strike="noStrike" kern="1200" dirty="0">
                          <a:solidFill>
                            <a:schemeClr val="tx1"/>
                          </a:solidFill>
                          <a:effectLst/>
                          <a:latin typeface="+mn-lt"/>
                          <a:ea typeface="+mn-ea"/>
                          <a:cs typeface="+mn-cs"/>
                        </a:rPr>
                        <a:t>M.D. </a:t>
                      </a:r>
                      <a:r>
                        <a:rPr lang="en-IN" sz="1800" b="0" i="0" u="none" strike="noStrike" kern="1200" dirty="0" err="1">
                          <a:solidFill>
                            <a:schemeClr val="tx1"/>
                          </a:solidFill>
                          <a:effectLst/>
                          <a:latin typeface="+mn-lt"/>
                          <a:ea typeface="+mn-ea"/>
                          <a:cs typeface="+mn-cs"/>
                        </a:rPr>
                        <a:t>Anto</a:t>
                      </a:r>
                      <a:r>
                        <a:rPr lang="en-IN" sz="1800" b="0" i="0" u="none" strike="noStrike"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Praveena</a:t>
                      </a:r>
                      <a:endParaRPr lang="en-IN" sz="1400" b="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400" b="0" dirty="0">
                          <a:latin typeface="Times New Roman" panose="02020603050405020304" pitchFamily="18" charset="0"/>
                          <a:cs typeface="Times New Roman" panose="02020603050405020304" pitchFamily="18" charset="0"/>
                        </a:rPr>
                        <a:t>2020</a:t>
                      </a:r>
                      <a:endParaRPr lang="en-IN" sz="1400" b="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4104051224"/>
                  </a:ext>
                </a:extLst>
              </a:tr>
            </a:tbl>
          </a:graphicData>
        </a:graphic>
      </p:graphicFrame>
    </p:spTree>
    <p:extLst>
      <p:ext uri="{BB962C8B-B14F-4D97-AF65-F5344CB8AC3E}">
        <p14:creationId xmlns:p14="http://schemas.microsoft.com/office/powerpoint/2010/main" val="3925462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FEA0-713C-4BB8-8613-A7EE68766CB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D86B1BB-9442-4249-8569-A37492E5A4D1}"/>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Data Collection and Pre-processing</a:t>
            </a:r>
          </a:p>
          <a:p>
            <a:pPr lvl="1"/>
            <a:r>
              <a:rPr lang="en-IN" sz="2600" dirty="0" err="1">
                <a:latin typeface="Times New Roman" panose="02020603050405020304" pitchFamily="18" charset="0"/>
                <a:cs typeface="Times New Roman" panose="02020603050405020304" pitchFamily="18" charset="0"/>
              </a:rPr>
              <a:t>Data</a:t>
            </a:r>
            <a:r>
              <a:rPr lang="en-IN" sz="2800" b="1" dirty="0" err="1">
                <a:latin typeface="Times New Roman" panose="02020603050405020304" pitchFamily="18" charset="0"/>
                <a:cs typeface="Times New Roman" panose="02020603050405020304" pitchFamily="18" charset="0"/>
              </a:rPr>
              <a:t>Modules</a:t>
            </a:r>
            <a:endParaRPr lang="en-IN" sz="2800" dirty="0"/>
          </a:p>
          <a:p>
            <a:pPr lvl="1"/>
            <a:r>
              <a:rPr lang="en-IN" sz="2600" dirty="0">
                <a:latin typeface="Times New Roman" panose="02020603050405020304" pitchFamily="18" charset="0"/>
                <a:cs typeface="Times New Roman" panose="02020603050405020304" pitchFamily="18" charset="0"/>
              </a:rPr>
              <a:t> cleaning</a:t>
            </a:r>
          </a:p>
          <a:p>
            <a:pPr lvl="1"/>
            <a:r>
              <a:rPr lang="en-US" altLang="en-US" sz="2600" dirty="0">
                <a:latin typeface="Times New Roman" panose="02020603050405020304" pitchFamily="18" charset="0"/>
                <a:cs typeface="Times New Roman" panose="02020603050405020304" pitchFamily="18" charset="0"/>
              </a:rPr>
              <a:t>Data transformation</a:t>
            </a:r>
          </a:p>
          <a:p>
            <a:pPr lvl="1"/>
            <a:r>
              <a:rPr lang="en-US" altLang="en-US" sz="2600" dirty="0">
                <a:latin typeface="Times New Roman" panose="02020603050405020304" pitchFamily="18" charset="0"/>
                <a:cs typeface="Times New Roman" panose="02020603050405020304" pitchFamily="18" charset="0"/>
              </a:rPr>
              <a:t>Data selection</a:t>
            </a:r>
            <a:endParaRPr lang="en-IN" sz="26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Data input</a:t>
            </a:r>
          </a:p>
          <a:p>
            <a:r>
              <a:rPr lang="en-IN" dirty="0">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45120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6250-34A5-4865-90B9-3E03875C35E0}"/>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Data Collection and Pre-processing</a:t>
            </a:r>
          </a:p>
        </p:txBody>
      </p:sp>
      <p:sp>
        <p:nvSpPr>
          <p:cNvPr id="3" name="Content Placeholder 2">
            <a:extLst>
              <a:ext uri="{FF2B5EF4-FFF2-40B4-BE49-F238E27FC236}">
                <a16:creationId xmlns:a16="http://schemas.microsoft.com/office/drawing/2014/main" id="{1A38853B-5543-44A5-A0DE-AF49240321AA}"/>
              </a:ext>
            </a:extLst>
          </p:cNvPr>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Information Collection is perhaps the main errands in building an AI model. </a:t>
            </a:r>
          </a:p>
          <a:p>
            <a:r>
              <a:rPr lang="en-US" dirty="0">
                <a:latin typeface="Times New Roman" panose="02020603050405020304" pitchFamily="18" charset="0"/>
                <a:cs typeface="Times New Roman" panose="02020603050405020304" pitchFamily="18" charset="0"/>
              </a:rPr>
              <a:t>It is the social affair of errand related data dependent on some focused on factors to investigate and create some significant result. </a:t>
            </a:r>
          </a:p>
          <a:p>
            <a:r>
              <a:rPr lang="en-US" dirty="0">
                <a:latin typeface="Times New Roman" panose="02020603050405020304" pitchFamily="18" charset="0"/>
                <a:cs typeface="Times New Roman" panose="02020603050405020304" pitchFamily="18" charset="0"/>
              </a:rPr>
              <a:t>In any case, a portion of the information might be uproarious, for example may contain mistaken qualities, inadequate qualities or inaccurate qualities. </a:t>
            </a:r>
          </a:p>
          <a:p>
            <a:r>
              <a:rPr lang="en-US" dirty="0">
                <a:latin typeface="Times New Roman" panose="02020603050405020304" pitchFamily="18" charset="0"/>
                <a:cs typeface="Times New Roman" panose="02020603050405020304" pitchFamily="18" charset="0"/>
              </a:rPr>
              <a:t>Subsequently, it is must to handle the information prior to breaking down it and going to the outcomes. </a:t>
            </a:r>
          </a:p>
          <a:p>
            <a:r>
              <a:rPr lang="en-US" dirty="0">
                <a:latin typeface="Times New Roman" panose="02020603050405020304" pitchFamily="18" charset="0"/>
                <a:cs typeface="Times New Roman" panose="02020603050405020304" pitchFamily="18" charset="0"/>
              </a:rPr>
              <a:t>Information pre-handling should be possible by information cleaning, information change, information determination.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932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A3B38-6037-45AB-B148-2EC6D3410FBF}"/>
              </a:ext>
            </a:extLst>
          </p:cNvPr>
          <p:cNvSpPr>
            <a:spLocks noGrp="1"/>
          </p:cNvSpPr>
          <p:nvPr>
            <p:ph type="title"/>
          </p:nvPr>
        </p:nvSpPr>
        <p:spPr>
          <a:xfrm>
            <a:off x="838200" y="397031"/>
            <a:ext cx="10515600" cy="1325563"/>
          </a:xfrm>
        </p:spPr>
        <p:txBody>
          <a:bodyPr/>
          <a:lstStyle/>
          <a:p>
            <a:r>
              <a:rPr lang="en-IN" b="1" dirty="0">
                <a:latin typeface="Times New Roman" panose="02020603050405020304" pitchFamily="18" charset="0"/>
                <a:cs typeface="Times New Roman" panose="02020603050405020304" pitchFamily="18" charset="0"/>
              </a:rPr>
              <a:t>Data Cleaning</a:t>
            </a:r>
          </a:p>
        </p:txBody>
      </p:sp>
      <p:sp>
        <p:nvSpPr>
          <p:cNvPr id="3" name="Content Placeholder 2">
            <a:extLst>
              <a:ext uri="{FF2B5EF4-FFF2-40B4-BE49-F238E27FC236}">
                <a16:creationId xmlns:a16="http://schemas.microsoft.com/office/drawing/2014/main" id="{625E10EA-3E2E-49BE-B469-C605C5569181}"/>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Information cleaning: Fill in missing qualities, smooth uproarious information, recognize or eliminate exceptions, and resolve irregularities. </a:t>
            </a:r>
          </a:p>
          <a:p>
            <a:r>
              <a:rPr lang="en-US" dirty="0">
                <a:latin typeface="Times New Roman" panose="02020603050405020304" pitchFamily="18" charset="0"/>
                <a:cs typeface="Times New Roman" panose="02020603050405020304" pitchFamily="18" charset="0"/>
              </a:rPr>
              <a:t>Information change may incorporate smoothing, accumulation, speculation, change which improves the nature of the information.</a:t>
            </a:r>
          </a:p>
          <a:p>
            <a:r>
              <a:rPr lang="en-US" dirty="0">
                <a:latin typeface="Times New Roman" panose="02020603050405020304" pitchFamily="18" charset="0"/>
                <a:cs typeface="Times New Roman" panose="02020603050405020304" pitchFamily="18" charset="0"/>
              </a:rPr>
              <a:t>Information choice incorporates a few techniques or capacities which permit us to choose the valuable information for our framework.</a:t>
            </a:r>
            <a:endParaRPr lang="en-US" alt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8637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7E49-2B23-42C7-97DA-68FE0E9681E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 input:</a:t>
            </a:r>
          </a:p>
        </p:txBody>
      </p:sp>
      <p:sp>
        <p:nvSpPr>
          <p:cNvPr id="3" name="Content Placeholder 2">
            <a:extLst>
              <a:ext uri="{FF2B5EF4-FFF2-40B4-BE49-F238E27FC236}">
                <a16:creationId xmlns:a16="http://schemas.microsoft.com/office/drawing/2014/main" id="{3E835A17-01F8-4ED0-8262-8A9C1E68D94E}"/>
              </a:ext>
            </a:extLst>
          </p:cNvPr>
          <p:cNvSpPr>
            <a:spLocks noGrp="1"/>
          </p:cNvSpPr>
          <p:nvPr>
            <p:ph idx="1"/>
          </p:nvPr>
        </p:nvSpPr>
        <p:spPr>
          <a:xfrm>
            <a:off x="2152650" y="2226470"/>
            <a:ext cx="7886700" cy="3691053"/>
          </a:xfrm>
        </p:spPr>
        <p:txBody>
          <a:bodyPr>
            <a:normAutofit/>
          </a:bodyPr>
          <a:lstStyle/>
          <a:p>
            <a:r>
              <a:rPr lang="en-US" dirty="0">
                <a:latin typeface="Times New Roman" panose="02020603050405020304" pitchFamily="18" charset="0"/>
                <a:cs typeface="Times New Roman" panose="02020603050405020304" pitchFamily="18" charset="0"/>
              </a:rPr>
              <a:t>In the wake of finding the best calculation we are utilized that calculation for finding the spam site. </a:t>
            </a:r>
          </a:p>
          <a:p>
            <a:r>
              <a:rPr lang="en-US" dirty="0">
                <a:latin typeface="Times New Roman" panose="02020603050405020304" pitchFamily="18" charset="0"/>
                <a:cs typeface="Times New Roman" panose="02020603050405020304" pitchFamily="18" charset="0"/>
              </a:rPr>
              <a:t>At that point we will give a contribution to the calculation and we will discover the yield dependent on the yield.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332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ALGORITHMS</a:t>
            </a:r>
          </a:p>
        </p:txBody>
      </p:sp>
      <p:sp>
        <p:nvSpPr>
          <p:cNvPr id="3" name="Content Placeholder 2"/>
          <p:cNvSpPr>
            <a:spLocks noGrp="1"/>
          </p:cNvSpPr>
          <p:nvPr>
            <p:ph idx="1"/>
          </p:nvPr>
        </p:nvSpPr>
        <p:spPr/>
        <p:txBody>
          <a:bodyPr/>
          <a:lstStyle/>
          <a:p>
            <a:r>
              <a:rPr lang="en-US" dirty="0">
                <a:solidFill>
                  <a:srgbClr val="202124"/>
                </a:solidFill>
                <a:latin typeface="Times New Roman" panose="02020603050405020304" pitchFamily="18" charset="0"/>
                <a:cs typeface="Times New Roman" panose="02020603050405020304" pitchFamily="18" charset="0"/>
              </a:rPr>
              <a:t>Auto encoded deep learning using CNN algorithm.</a:t>
            </a:r>
            <a:endParaRPr lang="en-US" dirty="0">
              <a:latin typeface="Times New Roman" panose="02020603050405020304" pitchFamily="18" charset="0"/>
              <a:cs typeface="Times New Roman" pitchFamily="18" charset="0"/>
            </a:endParaRPr>
          </a:p>
          <a:p>
            <a:pPr marL="0" indent="0">
              <a:buNone/>
            </a:pP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4153755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C250-B894-4343-A530-566F564631D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29D59EC8-07E6-430B-AB6E-CBAB09CE644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Dataset esteems changed over into exhibit esteems which is going to given to the calculation to discover precision. </a:t>
            </a:r>
          </a:p>
          <a:p>
            <a:r>
              <a:rPr lang="en-US" dirty="0">
                <a:latin typeface="Times New Roman" panose="02020603050405020304" pitchFamily="18" charset="0"/>
                <a:cs typeface="Times New Roman" panose="02020603050405020304" pitchFamily="18" charset="0"/>
              </a:rPr>
              <a:t>Select the calculation dependent on the exactness and dissect the information by utilizing the calculation.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9921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A4832-78EC-4132-896B-9BEF2B81A61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RESULT</a:t>
            </a:r>
            <a:r>
              <a:rPr lang="en-IN" dirty="0"/>
              <a:t> </a:t>
            </a:r>
          </a:p>
        </p:txBody>
      </p:sp>
      <p:sp>
        <p:nvSpPr>
          <p:cNvPr id="3" name="Content Placeholder 2">
            <a:extLst>
              <a:ext uri="{FF2B5EF4-FFF2-40B4-BE49-F238E27FC236}">
                <a16:creationId xmlns:a16="http://schemas.microsoft.com/office/drawing/2014/main" id="{FB9DFE76-0E78-476F-B695-E31DF3EE38E8}"/>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 light of that dataset we can get the outcome utilized our arbitrary timberland calculation to foresee the outcome. </a:t>
            </a:r>
          </a:p>
          <a:p>
            <a:r>
              <a:rPr lang="en-US" dirty="0">
                <a:latin typeface="Times New Roman" panose="02020603050405020304" pitchFamily="18" charset="0"/>
                <a:cs typeface="Times New Roman" panose="02020603050405020304" pitchFamily="18" charset="0"/>
              </a:rPr>
              <a:t>Here we can likewise discover the exactness pace of the forecast. </a:t>
            </a:r>
          </a:p>
          <a:p>
            <a:r>
              <a:rPr lang="en-US" dirty="0">
                <a:latin typeface="Times New Roman" panose="02020603050405020304" pitchFamily="18" charset="0"/>
                <a:cs typeface="Times New Roman" panose="02020603050405020304" pitchFamily="18" charset="0"/>
              </a:rPr>
              <a:t>It will be useful for discovering  movie recommendation.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459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D5C4-A5A2-4010-A073-CF0E6A4A1AF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9AACFD04-8958-45D6-BA68-00F62BA8D2EC}"/>
              </a:ext>
            </a:extLst>
          </p:cNvPr>
          <p:cNvSpPr>
            <a:spLocks noGrp="1"/>
          </p:cNvSpPr>
          <p:nvPr>
            <p:ph idx="1"/>
          </p:nvPr>
        </p:nvSpPr>
        <p:spPr/>
        <p:txBody>
          <a:bodyPr>
            <a:normAutofit fontScale="92500" lnSpcReduction="20000"/>
          </a:bodyPr>
          <a:lstStyle/>
          <a:p>
            <a:pPr marL="0" indent="0">
              <a:buNone/>
            </a:pPr>
            <a:r>
              <a:rPr lang="en-US" sz="2600"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W. Liu, Z. Wang, X. Liu, N. Zeng, Y. Liu, and F. </a:t>
            </a:r>
            <a:r>
              <a:rPr lang="en-US" sz="2600" dirty="0" err="1">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Alsaadi</a:t>
            </a:r>
            <a:r>
              <a:rPr lang="en-US" sz="2600"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 Survey of Deep Neural Network Architectures and Their Applications. </a:t>
            </a:r>
            <a:r>
              <a:rPr lang="en-US" sz="2600" i="1"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Neurocomputing</a:t>
            </a:r>
            <a:r>
              <a:rPr lang="en-US" sz="2600"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234:11–26, 2017.</a:t>
            </a:r>
          </a:p>
          <a:p>
            <a:pPr marL="0" marR="10160" indent="0" algn="just" fontAlgn="base">
              <a:lnSpc>
                <a:spcPct val="104000"/>
              </a:lnSpc>
              <a:spcBef>
                <a:spcPts val="0"/>
              </a:spcBef>
              <a:spcAft>
                <a:spcPts val="745"/>
              </a:spcAft>
              <a:buClr>
                <a:srgbClr val="231F20"/>
              </a:buClr>
              <a:buSzPts val="850"/>
              <a:buNone/>
            </a:pPr>
            <a:r>
              <a:rPr lang="en-US" sz="2600"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C. Gomez-Uribe and N. Hunt. The </a:t>
            </a:r>
            <a:r>
              <a:rPr lang="en-US" sz="2600" dirty="0" err="1">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Netƀix</a:t>
            </a:r>
            <a:r>
              <a:rPr lang="en-US" sz="2600"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Recommender System: Algorithms, Business Value, and Innovation. </a:t>
            </a:r>
            <a:r>
              <a:rPr lang="en-US" sz="2600" i="1"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ACM TMIS</a:t>
            </a:r>
            <a:r>
              <a:rPr lang="en-US" sz="2600"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6(4):Article 13, 2016.</a:t>
            </a:r>
          </a:p>
          <a:p>
            <a:pPr marL="0" marR="10160" indent="0" algn="just" fontAlgn="base">
              <a:lnSpc>
                <a:spcPct val="104000"/>
              </a:lnSpc>
              <a:spcBef>
                <a:spcPts val="0"/>
              </a:spcBef>
              <a:spcAft>
                <a:spcPts val="745"/>
              </a:spcAft>
              <a:buClr>
                <a:srgbClr val="231F20"/>
              </a:buClr>
              <a:buSzPts val="850"/>
              <a:buNone/>
            </a:pPr>
            <a:r>
              <a:rPr lang="en-US" sz="2600"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 F. Harper and J. </a:t>
            </a:r>
            <a:r>
              <a:rPr lang="en-US" sz="2600" dirty="0" err="1">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Konstan</a:t>
            </a:r>
            <a:r>
              <a:rPr lang="en-US" sz="2600"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The </a:t>
            </a:r>
            <a:r>
              <a:rPr lang="en-US" sz="2600" dirty="0" err="1">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Movielens</a:t>
            </a:r>
            <a:r>
              <a:rPr lang="en-US" sz="2600"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Datasets: History and Context. </a:t>
            </a:r>
            <a:r>
              <a:rPr lang="en-US" sz="2600" i="1"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ACM </a:t>
            </a:r>
            <a:r>
              <a:rPr lang="en-US" sz="2600" i="1" dirty="0" err="1">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TiiS</a:t>
            </a:r>
            <a:r>
              <a:rPr lang="en-US" sz="2600"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5(4):Article 19, 2016.</a:t>
            </a:r>
          </a:p>
          <a:p>
            <a:pPr marL="0" marR="10160" indent="0" algn="just" fontAlgn="base">
              <a:lnSpc>
                <a:spcPct val="104000"/>
              </a:lnSpc>
              <a:spcBef>
                <a:spcPts val="0"/>
              </a:spcBef>
              <a:spcAft>
                <a:spcPts val="745"/>
              </a:spcAft>
              <a:buClr>
                <a:srgbClr val="231F20"/>
              </a:buClr>
              <a:buSzPts val="850"/>
              <a:buNone/>
            </a:pPr>
            <a:r>
              <a:rPr lang="en-US" sz="2600"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 H. Wang, N. Wang, and D.-Y. Yeung. Collaborative Deep Learning for Recommender Systems. In </a:t>
            </a:r>
            <a:r>
              <a:rPr lang="en-US" sz="2600" i="1"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KDD</a:t>
            </a:r>
            <a:r>
              <a:rPr lang="en-US" sz="2600"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pages 1235– 1244, 2015.</a:t>
            </a:r>
          </a:p>
          <a:p>
            <a:pPr marL="0" marR="10160" indent="0" algn="just" fontAlgn="base">
              <a:lnSpc>
                <a:spcPct val="104000"/>
              </a:lnSpc>
              <a:spcBef>
                <a:spcPts val="0"/>
              </a:spcBef>
              <a:spcAft>
                <a:spcPts val="745"/>
              </a:spcAft>
              <a:buClr>
                <a:srgbClr val="231F20"/>
              </a:buClr>
              <a:buSzPts val="850"/>
              <a:buNone/>
            </a:pPr>
            <a:r>
              <a:rPr lang="en-US" sz="2600"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[5] </a:t>
            </a:r>
            <a:r>
              <a:rPr lang="en-US"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 </a:t>
            </a:r>
            <a:r>
              <a:rPr lang="en-US" dirty="0" err="1">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Elkahky</a:t>
            </a:r>
            <a:r>
              <a:rPr lang="en-US"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Y. Song, and X. He. A Multi-View Deep Learning Approach for Cross Domain User Modeling in Recommendation Systems. In </a:t>
            </a:r>
            <a:r>
              <a:rPr lang="en-US" i="1"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WWW</a:t>
            </a:r>
            <a:r>
              <a:rPr lang="en-US"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pages 278–288, 2015.</a:t>
            </a:r>
          </a:p>
          <a:p>
            <a:pPr marL="0" marR="10160" indent="0" algn="just" fontAlgn="base">
              <a:lnSpc>
                <a:spcPct val="104000"/>
              </a:lnSpc>
              <a:spcBef>
                <a:spcPts val="0"/>
              </a:spcBef>
              <a:spcAft>
                <a:spcPts val="745"/>
              </a:spcAft>
              <a:buClr>
                <a:srgbClr val="231F20"/>
              </a:buClr>
              <a:buSzPts val="850"/>
              <a:buNone/>
            </a:pPr>
            <a:endParaRPr lang="en-US"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10160" indent="-342900" algn="just" fontAlgn="base">
              <a:lnSpc>
                <a:spcPct val="104000"/>
              </a:lnSpc>
              <a:spcBef>
                <a:spcPts val="0"/>
              </a:spcBef>
              <a:spcAft>
                <a:spcPts val="745"/>
              </a:spcAft>
              <a:buClr>
                <a:srgbClr val="231F20"/>
              </a:buClr>
              <a:buSzPts val="850"/>
              <a:buFont typeface="+mj-lt"/>
              <a:buAutoNum type="arabicPeriod"/>
            </a:pPr>
            <a:endParaRPr lang="en-US" sz="2600"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solidFill>
                <a:srgbClr val="231F2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68579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fontAlgn="base"/>
            <a:r>
              <a:rPr lang="en-IN" dirty="0">
                <a:latin typeface="Times New Roman" panose="02020603050405020304" pitchFamily="18" charset="0"/>
                <a:cs typeface="Times New Roman" panose="02020603050405020304" pitchFamily="18" charset="0"/>
              </a:rPr>
              <a:t>There are different reasons for which people need an artificial of locomotion such as a virtual keyboard.  The number of people, who need to move around with the help of some article means, because of an illness. Moreover, implementing a controlling system in it enables them to move without the help of another person is very helpful. The idea of eye controls of great use to not only the future of natural input but more importantly the handicapped and disabled. Camera is capturing the image of eye movement. First detect pupil centre position of eye. Then the different variation on pupil position get different command set for virtual keyboard.  The signals pass the motor driver to interface with the virtual keyboard itself.  The motor driver will control both speed and direction to enable the virtual keyboard to move forward, left, right and stop.</a:t>
            </a:r>
          </a:p>
          <a:p>
            <a:endParaRPr lang="en-IN" dirty="0"/>
          </a:p>
        </p:txBody>
      </p:sp>
    </p:spTree>
    <p:extLst>
      <p:ext uri="{BB962C8B-B14F-4D97-AF65-F5344CB8AC3E}">
        <p14:creationId xmlns:p14="http://schemas.microsoft.com/office/powerpoint/2010/main" val="856769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br>
              <a:rPr lang="en-IN" b="1" dirty="0"/>
            </a:br>
            <a:endParaRPr lang="en-IN" dirty="0"/>
          </a:p>
        </p:txBody>
      </p:sp>
      <p:sp>
        <p:nvSpPr>
          <p:cNvPr id="3" name="Content Placeholder 2"/>
          <p:cNvSpPr>
            <a:spLocks noGrp="1"/>
          </p:cNvSpPr>
          <p:nvPr>
            <p:ph idx="1"/>
          </p:nvPr>
        </p:nvSpPr>
        <p:spPr/>
        <p:txBody>
          <a:bodyPr/>
          <a:lstStyle/>
          <a:p>
            <a:r>
              <a:rPr lang="en-IN" dirty="0"/>
              <a:t>AS the computer technologies are growing rapidly, the importance of human computer interaction becomes highly notable. Some persons who are disabled cannot be able to use the computers. Eye ball movement control mainly used for disabled people. Incorporating this eye controlling system with the computers will make them to work without the help of other individual. Human-Computer Interface (HCI) is focused on use of computer technology to provide interface between the computer and the human. There is a need for finding the suitable technology that makes the effective communication between human and computer. </a:t>
            </a:r>
          </a:p>
        </p:txBody>
      </p:sp>
    </p:spTree>
    <p:extLst>
      <p:ext uri="{BB962C8B-B14F-4D97-AF65-F5344CB8AC3E}">
        <p14:creationId xmlns:p14="http://schemas.microsoft.com/office/powerpoint/2010/main" val="3864978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EXISTING SYSTEM</a:t>
            </a:r>
            <a:br>
              <a:rPr lang="en-IN" b="1" dirty="0"/>
            </a:br>
            <a:endParaRPr lang="en-IN" dirty="0"/>
          </a:p>
        </p:txBody>
      </p:sp>
      <p:sp>
        <p:nvSpPr>
          <p:cNvPr id="3" name="Content Placeholder 2"/>
          <p:cNvSpPr>
            <a:spLocks noGrp="1"/>
          </p:cNvSpPr>
          <p:nvPr>
            <p:ph idx="1"/>
          </p:nvPr>
        </p:nvSpPr>
        <p:spPr/>
        <p:txBody>
          <a:bodyPr/>
          <a:lstStyle/>
          <a:p>
            <a:r>
              <a:rPr lang="en-IN" dirty="0" err="1"/>
              <a:t>Matlab</a:t>
            </a:r>
            <a:r>
              <a:rPr lang="en-IN" dirty="0"/>
              <a:t> detect the iris and control curser. Eye movement-controlled wheel chair is existing one that controls the wheel chair by monitoring eye </a:t>
            </a:r>
            <a:r>
              <a:rPr lang="en-IN" dirty="0" err="1"/>
              <a:t>movement</a:t>
            </a:r>
            <a:r>
              <a:rPr lang="en-IN" b="1" dirty="0" err="1"/>
              <a:t>.</a:t>
            </a:r>
            <a:r>
              <a:rPr lang="en-IN" dirty="0" err="1"/>
              <a:t>In</a:t>
            </a:r>
            <a:r>
              <a:rPr lang="en-IN" dirty="0"/>
              <a:t> </a:t>
            </a:r>
            <a:r>
              <a:rPr lang="en-IN" dirty="0" err="1"/>
              <a:t>matlab</a:t>
            </a:r>
            <a:r>
              <a:rPr lang="en-IN" dirty="0"/>
              <a:t> is difficult to predict the Centroid of eye so we go for </a:t>
            </a:r>
            <a:r>
              <a:rPr lang="en-IN" dirty="0" err="1"/>
              <a:t>OpenCV</a:t>
            </a:r>
            <a:r>
              <a:rPr lang="en-IN" dirty="0"/>
              <a:t>. The different eye-motions are classified with the help of support vector machine classifier. The eye-movements are eye open, eye close, eyeball left and eyeball right are captured by web camera. SVM can analyze data and used for classification and regression analysis. </a:t>
            </a:r>
          </a:p>
        </p:txBody>
      </p:sp>
    </p:spTree>
    <p:extLst>
      <p:ext uri="{BB962C8B-B14F-4D97-AF65-F5344CB8AC3E}">
        <p14:creationId xmlns:p14="http://schemas.microsoft.com/office/powerpoint/2010/main" val="315931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PROPOSED SYSTEM</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The Exact Position Of The Pupil Is Known By Using Vertical Integral Projection And Horizontal Projection. These Projections Divide The Whole Picture To Homogenous Subsets. The Arbitrary Threshold Is Used In The Proposed Method. The Noise Can Be Removed By Using Gaussian Filter. The Strong Pixel Value Is Based On Minimum Gradient Point. The Lower Threshold Protects Against Splitting Edges In The Contrast Region. Circular Hough Transform Is Used For Finding The Inner And Outer Boundaries. Hough Transform Check All The Edge Points With </a:t>
            </a:r>
            <a:r>
              <a:rPr lang="en-IN" dirty="0" err="1"/>
              <a:t>Center</a:t>
            </a:r>
            <a:r>
              <a:rPr lang="en-IN" dirty="0"/>
              <a:t> Coordinates.</a:t>
            </a:r>
            <a:endParaRPr lang="en-IN" b="1" dirty="0"/>
          </a:p>
          <a:p>
            <a:endParaRPr lang="en-IN" dirty="0"/>
          </a:p>
        </p:txBody>
      </p:sp>
    </p:spTree>
    <p:extLst>
      <p:ext uri="{BB962C8B-B14F-4D97-AF65-F5344CB8AC3E}">
        <p14:creationId xmlns:p14="http://schemas.microsoft.com/office/powerpoint/2010/main" val="365275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982F-4C9D-4075-8CDC-58D5A22FA687}"/>
              </a:ext>
            </a:extLst>
          </p:cNvPr>
          <p:cNvSpPr>
            <a:spLocks noGrp="1"/>
          </p:cNvSpPr>
          <p:nvPr>
            <p:ph type="title"/>
          </p:nvPr>
        </p:nvSpPr>
        <p:spPr>
          <a:xfrm>
            <a:off x="2152650" y="1006339"/>
            <a:ext cx="7886700" cy="586409"/>
          </a:xfrm>
        </p:spPr>
        <p:txBody>
          <a:bodyPr>
            <a:normAutofit fontScale="90000"/>
          </a:bodyPr>
          <a:lstStyle/>
          <a:p>
            <a:r>
              <a:rPr lang="en-US" b="1"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Content Placeholder 3">
            <a:extLst>
              <a:ext uri="{FF2B5EF4-FFF2-40B4-BE49-F238E27FC236}">
                <a16:creationId xmlns:a16="http://schemas.microsoft.com/office/drawing/2014/main" id="{D3ED6882-BA50-49AF-BE7E-BF044C39FD58}"/>
              </a:ext>
            </a:extLst>
          </p:cNvPr>
          <p:cNvGraphicFramePr>
            <a:graphicFrameLocks noGrp="1"/>
          </p:cNvGraphicFramePr>
          <p:nvPr>
            <p:ph idx="1"/>
            <p:extLst>
              <p:ext uri="{D42A27DB-BD31-4B8C-83A1-F6EECF244321}">
                <p14:modId xmlns:p14="http://schemas.microsoft.com/office/powerpoint/2010/main" val="759087152"/>
              </p:ext>
            </p:extLst>
          </p:nvPr>
        </p:nvGraphicFramePr>
        <p:xfrm>
          <a:off x="2152651" y="1592745"/>
          <a:ext cx="7886701" cy="4348123"/>
        </p:xfrm>
        <a:graphic>
          <a:graphicData uri="http://schemas.openxmlformats.org/drawingml/2006/table">
            <a:tbl>
              <a:tblPr firstRow="1" bandRow="1">
                <a:tableStyleId>{5940675A-B579-460E-94D1-54222C63F5DA}</a:tableStyleId>
              </a:tblPr>
              <a:tblGrid>
                <a:gridCol w="534228">
                  <a:extLst>
                    <a:ext uri="{9D8B030D-6E8A-4147-A177-3AD203B41FA5}">
                      <a16:colId xmlns:a16="http://schemas.microsoft.com/office/drawing/2014/main" val="661639705"/>
                    </a:ext>
                  </a:extLst>
                </a:gridCol>
                <a:gridCol w="2176670">
                  <a:extLst>
                    <a:ext uri="{9D8B030D-6E8A-4147-A177-3AD203B41FA5}">
                      <a16:colId xmlns:a16="http://schemas.microsoft.com/office/drawing/2014/main" val="1301608767"/>
                    </a:ext>
                  </a:extLst>
                </a:gridCol>
                <a:gridCol w="3399183">
                  <a:extLst>
                    <a:ext uri="{9D8B030D-6E8A-4147-A177-3AD203B41FA5}">
                      <a16:colId xmlns:a16="http://schemas.microsoft.com/office/drawing/2014/main" val="1424060042"/>
                    </a:ext>
                  </a:extLst>
                </a:gridCol>
                <a:gridCol w="983974">
                  <a:extLst>
                    <a:ext uri="{9D8B030D-6E8A-4147-A177-3AD203B41FA5}">
                      <a16:colId xmlns:a16="http://schemas.microsoft.com/office/drawing/2014/main" val="2917329156"/>
                    </a:ext>
                  </a:extLst>
                </a:gridCol>
                <a:gridCol w="792646">
                  <a:extLst>
                    <a:ext uri="{9D8B030D-6E8A-4147-A177-3AD203B41FA5}">
                      <a16:colId xmlns:a16="http://schemas.microsoft.com/office/drawing/2014/main" val="1404935951"/>
                    </a:ext>
                  </a:extLst>
                </a:gridCol>
              </a:tblGrid>
              <a:tr h="406094">
                <a:tc>
                  <a:txBody>
                    <a:bodyPr/>
                    <a:lstStyle/>
                    <a:p>
                      <a:r>
                        <a:rPr lang="en-IN" sz="1400" b="0" dirty="0">
                          <a:latin typeface="Times New Roman" panose="02020603050405020304" pitchFamily="18" charset="0"/>
                          <a:cs typeface="Times New Roman" panose="02020603050405020304" pitchFamily="18" charset="0"/>
                        </a:rPr>
                        <a:t>S.NO</a:t>
                      </a:r>
                    </a:p>
                  </a:txBody>
                  <a:tcPr marL="68580" marR="68580" marT="34290" marB="34290"/>
                </a:tc>
                <a:tc>
                  <a:txBody>
                    <a:bodyPr/>
                    <a:lstStyle/>
                    <a:p>
                      <a:r>
                        <a:rPr lang="en-IN" sz="1400" b="0" dirty="0">
                          <a:latin typeface="Times New Roman" panose="02020603050405020304" pitchFamily="18" charset="0"/>
                          <a:cs typeface="Times New Roman" panose="02020603050405020304" pitchFamily="18" charset="0"/>
                        </a:rPr>
                        <a:t>TITLE</a:t>
                      </a:r>
                    </a:p>
                  </a:txBody>
                  <a:tcPr marL="68580" marR="68580" marT="34290" marB="34290"/>
                </a:tc>
                <a:tc>
                  <a:txBody>
                    <a:bodyPr/>
                    <a:lstStyle/>
                    <a:p>
                      <a:r>
                        <a:rPr lang="en-IN" sz="1400" b="0" dirty="0">
                          <a:latin typeface="Times New Roman" panose="02020603050405020304" pitchFamily="18" charset="0"/>
                          <a:cs typeface="Times New Roman" panose="02020603050405020304" pitchFamily="18" charset="0"/>
                        </a:rPr>
                        <a:t>CONTENT</a:t>
                      </a:r>
                    </a:p>
                  </a:txBody>
                  <a:tcPr marL="68580" marR="68580" marT="34290" marB="34290"/>
                </a:tc>
                <a:tc>
                  <a:txBody>
                    <a:bodyPr/>
                    <a:lstStyle/>
                    <a:p>
                      <a:r>
                        <a:rPr lang="en-IN" sz="1400" b="0" dirty="0">
                          <a:latin typeface="Times New Roman" panose="02020603050405020304" pitchFamily="18" charset="0"/>
                          <a:cs typeface="Times New Roman" panose="02020603050405020304" pitchFamily="18" charset="0"/>
                        </a:rPr>
                        <a:t>AUTHOR</a:t>
                      </a:r>
                    </a:p>
                  </a:txBody>
                  <a:tcPr marL="68580" marR="68580" marT="34290" marB="34290"/>
                </a:tc>
                <a:tc>
                  <a:txBody>
                    <a:bodyPr/>
                    <a:lstStyle/>
                    <a:p>
                      <a:r>
                        <a:rPr lang="en-IN" sz="1400" b="0" dirty="0">
                          <a:latin typeface="Times New Roman" panose="02020603050405020304" pitchFamily="18" charset="0"/>
                          <a:cs typeface="Times New Roman" panose="02020603050405020304" pitchFamily="18" charset="0"/>
                        </a:rPr>
                        <a:t>YEAR</a:t>
                      </a:r>
                    </a:p>
                  </a:txBody>
                  <a:tcPr marL="68580" marR="68580" marT="34290" marB="34290"/>
                </a:tc>
                <a:extLst>
                  <a:ext uri="{0D108BD9-81ED-4DB2-BD59-A6C34878D82A}">
                    <a16:rowId xmlns:a16="http://schemas.microsoft.com/office/drawing/2014/main" val="3299714180"/>
                  </a:ext>
                </a:extLst>
              </a:tr>
              <a:tr h="3852823">
                <a:tc>
                  <a:txBody>
                    <a:bodyPr/>
                    <a:lstStyle/>
                    <a:p>
                      <a:r>
                        <a:rPr lang="en-IN" sz="1400" b="0" dirty="0">
                          <a:latin typeface="Times New Roman" panose="02020603050405020304" pitchFamily="18" charset="0"/>
                          <a:cs typeface="Times New Roman" panose="02020603050405020304" pitchFamily="18" charset="0"/>
                        </a:rPr>
                        <a:t>1</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Hand Gesture Recognition Based Virtual Mouse Events</a:t>
                      </a:r>
                    </a:p>
                    <a:p>
                      <a:endParaRPr lang="en-IN" sz="1400" b="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800" b="0" i="0" kern="1200" dirty="0">
                          <a:solidFill>
                            <a:schemeClr val="tx1"/>
                          </a:solidFill>
                          <a:effectLst/>
                          <a:latin typeface="+mn-lt"/>
                          <a:ea typeface="+mn-ea"/>
                          <a:cs typeface="+mn-cs"/>
                        </a:rPr>
                        <a:t>This paper proposes a virtual mouse application based on the tracking of different hand gestures. The system eliminates the dependency on any external hardware required to perform mouse actions. A built-in camera tracks the user's hands, predefined gestures are recognized and the corresponding mouse events are executed. This system has been implemented in Python using </a:t>
                      </a:r>
                      <a:r>
                        <a:rPr lang="en-US" sz="1800" b="0" i="0" kern="1200" dirty="0" err="1">
                          <a:solidFill>
                            <a:schemeClr val="tx1"/>
                          </a:solidFill>
                          <a:effectLst/>
                          <a:latin typeface="+mn-lt"/>
                          <a:ea typeface="+mn-ea"/>
                          <a:cs typeface="+mn-cs"/>
                        </a:rPr>
                        <a:t>OpenCV</a:t>
                      </a:r>
                      <a:r>
                        <a:rPr lang="en-US" sz="1800" b="0" i="0" kern="1200" dirty="0">
                          <a:solidFill>
                            <a:schemeClr val="tx1"/>
                          </a:solidFill>
                          <a:effectLst/>
                          <a:latin typeface="+mn-lt"/>
                          <a:ea typeface="+mn-ea"/>
                          <a:cs typeface="+mn-cs"/>
                        </a:rPr>
                        <a:t> and </a:t>
                      </a:r>
                      <a:r>
                        <a:rPr lang="en-US" sz="1800" b="0" i="0" kern="1200" dirty="0" err="1">
                          <a:solidFill>
                            <a:schemeClr val="tx1"/>
                          </a:solidFill>
                          <a:effectLst/>
                          <a:latin typeface="+mn-lt"/>
                          <a:ea typeface="+mn-ea"/>
                          <a:cs typeface="+mn-cs"/>
                        </a:rPr>
                        <a:t>PyAutoGUI</a:t>
                      </a:r>
                      <a:r>
                        <a:rPr lang="en-US" sz="1800" b="0" i="0" kern="1200" dirty="0">
                          <a:solidFill>
                            <a:schemeClr val="tx1"/>
                          </a:solidFill>
                          <a:effectLst/>
                          <a:latin typeface="+mn-lt"/>
                          <a:ea typeface="+mn-ea"/>
                          <a:cs typeface="+mn-cs"/>
                        </a:rPr>
                        <a:t>. </a:t>
                      </a:r>
                      <a:endParaRPr lang="en-IN" sz="1400" b="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IN" sz="1800" b="0" i="0" u="none" strike="noStrike" kern="1200" dirty="0" err="1">
                          <a:solidFill>
                            <a:schemeClr val="tx1"/>
                          </a:solidFill>
                          <a:effectLst/>
                          <a:latin typeface="+mn-lt"/>
                          <a:ea typeface="+mn-ea"/>
                          <a:cs typeface="+mn-cs"/>
                        </a:rPr>
                        <a:t>Manav</a:t>
                      </a:r>
                      <a:r>
                        <a:rPr lang="en-IN" sz="1800" b="0" i="0" u="none" strike="noStrike"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Ranawa,Madhur</a:t>
                      </a:r>
                      <a:r>
                        <a:rPr lang="en-IN" sz="1800" b="0" i="0" u="none" strike="noStrike"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Rajadhyaksha</a:t>
                      </a:r>
                      <a:r>
                        <a:rPr lang="en-IN" sz="1800" b="0" i="0" u="none" strike="noStrike" kern="1200" dirty="0">
                          <a:solidFill>
                            <a:schemeClr val="tx1"/>
                          </a:solidFill>
                          <a:effectLst/>
                          <a:latin typeface="+mn-lt"/>
                          <a:ea typeface="+mn-ea"/>
                          <a:cs typeface="+mn-cs"/>
                        </a:rPr>
                        <a:t>,</a:t>
                      </a:r>
                      <a:r>
                        <a:rPr lang="en-IN" sz="1800" b="0" i="0"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Neha</a:t>
                      </a:r>
                      <a:r>
                        <a:rPr lang="en-IN" sz="1800" b="0" i="0" u="none" strike="noStrike" kern="1200" dirty="0">
                          <a:solidFill>
                            <a:schemeClr val="tx1"/>
                          </a:solidFill>
                          <a:effectLst/>
                          <a:latin typeface="+mn-lt"/>
                          <a:ea typeface="+mn-ea"/>
                          <a:cs typeface="+mn-cs"/>
                        </a:rPr>
                        <a:t> Lakhani,</a:t>
                      </a:r>
                      <a:r>
                        <a:rPr lang="en-IN" sz="1800" b="0" i="0"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Radha</a:t>
                      </a:r>
                      <a:r>
                        <a:rPr lang="en-IN" sz="1800" b="0" i="0" u="none" strike="noStrike"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Shankarmani</a:t>
                      </a:r>
                      <a:endParaRPr lang="en-IN" sz="1400" b="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400" b="0" dirty="0">
                          <a:latin typeface="Times New Roman" panose="02020603050405020304" pitchFamily="18" charset="0"/>
                          <a:cs typeface="Times New Roman" panose="02020603050405020304" pitchFamily="18" charset="0"/>
                        </a:rPr>
                        <a:t>2021</a:t>
                      </a:r>
                      <a:endParaRPr lang="en-IN" sz="1400" b="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4104051224"/>
                  </a:ext>
                </a:extLst>
              </a:tr>
            </a:tbl>
          </a:graphicData>
        </a:graphic>
      </p:graphicFrame>
    </p:spTree>
    <p:extLst>
      <p:ext uri="{BB962C8B-B14F-4D97-AF65-F5344CB8AC3E}">
        <p14:creationId xmlns:p14="http://schemas.microsoft.com/office/powerpoint/2010/main" val="87035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982F-4C9D-4075-8CDC-58D5A22FA687}"/>
              </a:ext>
            </a:extLst>
          </p:cNvPr>
          <p:cNvSpPr>
            <a:spLocks noGrp="1"/>
          </p:cNvSpPr>
          <p:nvPr>
            <p:ph type="title"/>
          </p:nvPr>
        </p:nvSpPr>
        <p:spPr>
          <a:xfrm>
            <a:off x="2152650" y="1006339"/>
            <a:ext cx="7886700" cy="586409"/>
          </a:xfrm>
        </p:spPr>
        <p:txBody>
          <a:bodyPr>
            <a:normAutofit fontScale="90000"/>
          </a:bodyPr>
          <a:lstStyle/>
          <a:p>
            <a:r>
              <a:rPr lang="en-US" b="1"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Content Placeholder 3">
            <a:extLst>
              <a:ext uri="{FF2B5EF4-FFF2-40B4-BE49-F238E27FC236}">
                <a16:creationId xmlns:a16="http://schemas.microsoft.com/office/drawing/2014/main" id="{D3ED6882-BA50-49AF-BE7E-BF044C39FD58}"/>
              </a:ext>
            </a:extLst>
          </p:cNvPr>
          <p:cNvGraphicFramePr>
            <a:graphicFrameLocks noGrp="1"/>
          </p:cNvGraphicFramePr>
          <p:nvPr>
            <p:ph idx="1"/>
            <p:extLst>
              <p:ext uri="{D42A27DB-BD31-4B8C-83A1-F6EECF244321}">
                <p14:modId xmlns:p14="http://schemas.microsoft.com/office/powerpoint/2010/main" val="224019424"/>
              </p:ext>
            </p:extLst>
          </p:nvPr>
        </p:nvGraphicFramePr>
        <p:xfrm>
          <a:off x="2152651" y="1592745"/>
          <a:ext cx="7886701" cy="4348123"/>
        </p:xfrm>
        <a:graphic>
          <a:graphicData uri="http://schemas.openxmlformats.org/drawingml/2006/table">
            <a:tbl>
              <a:tblPr firstRow="1" bandRow="1">
                <a:tableStyleId>{5940675A-B579-460E-94D1-54222C63F5DA}</a:tableStyleId>
              </a:tblPr>
              <a:tblGrid>
                <a:gridCol w="534228">
                  <a:extLst>
                    <a:ext uri="{9D8B030D-6E8A-4147-A177-3AD203B41FA5}">
                      <a16:colId xmlns:a16="http://schemas.microsoft.com/office/drawing/2014/main" val="661639705"/>
                    </a:ext>
                  </a:extLst>
                </a:gridCol>
                <a:gridCol w="2176670">
                  <a:extLst>
                    <a:ext uri="{9D8B030D-6E8A-4147-A177-3AD203B41FA5}">
                      <a16:colId xmlns:a16="http://schemas.microsoft.com/office/drawing/2014/main" val="1301608767"/>
                    </a:ext>
                  </a:extLst>
                </a:gridCol>
                <a:gridCol w="3399183">
                  <a:extLst>
                    <a:ext uri="{9D8B030D-6E8A-4147-A177-3AD203B41FA5}">
                      <a16:colId xmlns:a16="http://schemas.microsoft.com/office/drawing/2014/main" val="1424060042"/>
                    </a:ext>
                  </a:extLst>
                </a:gridCol>
                <a:gridCol w="983974">
                  <a:extLst>
                    <a:ext uri="{9D8B030D-6E8A-4147-A177-3AD203B41FA5}">
                      <a16:colId xmlns:a16="http://schemas.microsoft.com/office/drawing/2014/main" val="2917329156"/>
                    </a:ext>
                  </a:extLst>
                </a:gridCol>
                <a:gridCol w="792646">
                  <a:extLst>
                    <a:ext uri="{9D8B030D-6E8A-4147-A177-3AD203B41FA5}">
                      <a16:colId xmlns:a16="http://schemas.microsoft.com/office/drawing/2014/main" val="1404935951"/>
                    </a:ext>
                  </a:extLst>
                </a:gridCol>
              </a:tblGrid>
              <a:tr h="406094">
                <a:tc>
                  <a:txBody>
                    <a:bodyPr/>
                    <a:lstStyle/>
                    <a:p>
                      <a:r>
                        <a:rPr lang="en-IN" sz="1400" b="0" dirty="0">
                          <a:latin typeface="Times New Roman" panose="02020603050405020304" pitchFamily="18" charset="0"/>
                          <a:cs typeface="Times New Roman" panose="02020603050405020304" pitchFamily="18" charset="0"/>
                        </a:rPr>
                        <a:t>S.NO</a:t>
                      </a:r>
                    </a:p>
                  </a:txBody>
                  <a:tcPr marL="68580" marR="68580" marT="34290" marB="34290"/>
                </a:tc>
                <a:tc>
                  <a:txBody>
                    <a:bodyPr/>
                    <a:lstStyle/>
                    <a:p>
                      <a:r>
                        <a:rPr lang="en-IN" sz="1400" b="0" dirty="0">
                          <a:latin typeface="Times New Roman" panose="02020603050405020304" pitchFamily="18" charset="0"/>
                          <a:cs typeface="Times New Roman" panose="02020603050405020304" pitchFamily="18" charset="0"/>
                        </a:rPr>
                        <a:t>TITLE</a:t>
                      </a:r>
                    </a:p>
                  </a:txBody>
                  <a:tcPr marL="68580" marR="68580" marT="34290" marB="34290"/>
                </a:tc>
                <a:tc>
                  <a:txBody>
                    <a:bodyPr/>
                    <a:lstStyle/>
                    <a:p>
                      <a:r>
                        <a:rPr lang="en-IN" sz="1400" b="0" dirty="0">
                          <a:latin typeface="Times New Roman" panose="02020603050405020304" pitchFamily="18" charset="0"/>
                          <a:cs typeface="Times New Roman" panose="02020603050405020304" pitchFamily="18" charset="0"/>
                        </a:rPr>
                        <a:t>CONTENT</a:t>
                      </a:r>
                    </a:p>
                  </a:txBody>
                  <a:tcPr marL="68580" marR="68580" marT="34290" marB="34290"/>
                </a:tc>
                <a:tc>
                  <a:txBody>
                    <a:bodyPr/>
                    <a:lstStyle/>
                    <a:p>
                      <a:r>
                        <a:rPr lang="en-IN" sz="1400" b="0" dirty="0">
                          <a:latin typeface="Times New Roman" panose="02020603050405020304" pitchFamily="18" charset="0"/>
                          <a:cs typeface="Times New Roman" panose="02020603050405020304" pitchFamily="18" charset="0"/>
                        </a:rPr>
                        <a:t>AUTHOR</a:t>
                      </a:r>
                    </a:p>
                  </a:txBody>
                  <a:tcPr marL="68580" marR="68580" marT="34290" marB="34290"/>
                </a:tc>
                <a:tc>
                  <a:txBody>
                    <a:bodyPr/>
                    <a:lstStyle/>
                    <a:p>
                      <a:r>
                        <a:rPr lang="en-IN" sz="1400" b="0" dirty="0">
                          <a:latin typeface="Times New Roman" panose="02020603050405020304" pitchFamily="18" charset="0"/>
                          <a:cs typeface="Times New Roman" panose="02020603050405020304" pitchFamily="18" charset="0"/>
                        </a:rPr>
                        <a:t>YEAR</a:t>
                      </a:r>
                    </a:p>
                  </a:txBody>
                  <a:tcPr marL="68580" marR="68580" marT="34290" marB="34290"/>
                </a:tc>
                <a:extLst>
                  <a:ext uri="{0D108BD9-81ED-4DB2-BD59-A6C34878D82A}">
                    <a16:rowId xmlns:a16="http://schemas.microsoft.com/office/drawing/2014/main" val="3299714180"/>
                  </a:ext>
                </a:extLst>
              </a:tr>
              <a:tr h="3852823">
                <a:tc>
                  <a:txBody>
                    <a:bodyPr/>
                    <a:lstStyle/>
                    <a:p>
                      <a:r>
                        <a:rPr lang="en-IN" sz="1400" b="0" dirty="0">
                          <a:latin typeface="Times New Roman" panose="02020603050405020304" pitchFamily="18" charset="0"/>
                          <a:cs typeface="Times New Roman" panose="02020603050405020304" pitchFamily="18" charset="0"/>
                        </a:rPr>
                        <a:t>1</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Virtual Mouse Control Using Colored Finger Tips and Hand Gesture Recognition</a:t>
                      </a:r>
                    </a:p>
                    <a:p>
                      <a:endParaRPr lang="en-IN" sz="1400" b="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800" b="0" i="0" kern="1200" dirty="0">
                          <a:solidFill>
                            <a:schemeClr val="tx1"/>
                          </a:solidFill>
                          <a:effectLst/>
                          <a:latin typeface="+mn-lt"/>
                          <a:ea typeface="+mn-ea"/>
                          <a:cs typeface="+mn-cs"/>
                        </a:rPr>
                        <a:t>In human-computer interaction, virtual mouse implemented with finger tip recognition and hand gesture tracking based on image in a live video is one of the studies. In this paper, virtual mouse control using finger tip identification and hand gesture recognition is proposed. This study consists of two methods for tracking the fingers, one is by using colored caps and other is by hand gesture detection. </a:t>
                      </a:r>
                      <a:endParaRPr lang="en-IN" sz="1400" b="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IN" sz="1800" b="0" i="0" u="none" kern="1200" dirty="0" err="1">
                          <a:solidFill>
                            <a:schemeClr val="tx1"/>
                          </a:solidFill>
                          <a:effectLst/>
                          <a:latin typeface="+mn-lt"/>
                          <a:ea typeface="+mn-ea"/>
                          <a:cs typeface="+mn-cs"/>
                        </a:rPr>
                        <a:t>Vantukala</a:t>
                      </a:r>
                      <a:r>
                        <a:rPr lang="en-IN" sz="1800" b="0" i="0" u="none" kern="1200" dirty="0">
                          <a:solidFill>
                            <a:schemeClr val="tx1"/>
                          </a:solidFill>
                          <a:effectLst/>
                          <a:latin typeface="+mn-lt"/>
                          <a:ea typeface="+mn-ea"/>
                          <a:cs typeface="+mn-cs"/>
                        </a:rPr>
                        <a:t> </a:t>
                      </a:r>
                      <a:r>
                        <a:rPr lang="en-IN" sz="1800" b="0" i="0" u="none" kern="1200" dirty="0" err="1">
                          <a:solidFill>
                            <a:schemeClr val="tx1"/>
                          </a:solidFill>
                          <a:effectLst/>
                          <a:latin typeface="+mn-lt"/>
                          <a:ea typeface="+mn-ea"/>
                          <a:cs typeface="+mn-cs"/>
                        </a:rPr>
                        <a:t>VishnuTeja</a:t>
                      </a:r>
                      <a:r>
                        <a:rPr lang="en-IN" sz="1800" b="0" i="0" u="none" kern="1200" dirty="0">
                          <a:solidFill>
                            <a:schemeClr val="tx1"/>
                          </a:solidFill>
                          <a:effectLst/>
                          <a:latin typeface="+mn-lt"/>
                          <a:ea typeface="+mn-ea"/>
                          <a:cs typeface="+mn-cs"/>
                        </a:rPr>
                        <a:t> </a:t>
                      </a:r>
                      <a:r>
                        <a:rPr lang="en-IN" sz="1800" b="0" i="0" u="none" kern="1200" dirty="0" err="1">
                          <a:solidFill>
                            <a:schemeClr val="tx1"/>
                          </a:solidFill>
                          <a:effectLst/>
                          <a:latin typeface="+mn-lt"/>
                          <a:ea typeface="+mn-ea"/>
                          <a:cs typeface="+mn-cs"/>
                        </a:rPr>
                        <a:t>Reddy,</a:t>
                      </a:r>
                      <a:r>
                        <a:rPr lang="en-IN" sz="1800" b="0" i="0" u="none" strike="noStrike" kern="1200" dirty="0" err="1">
                          <a:solidFill>
                            <a:schemeClr val="tx1"/>
                          </a:solidFill>
                          <a:effectLst/>
                          <a:latin typeface="+mn-lt"/>
                          <a:ea typeface="+mn-ea"/>
                          <a:cs typeface="+mn-cs"/>
                        </a:rPr>
                        <a:t>Thumma</a:t>
                      </a:r>
                      <a:r>
                        <a:rPr lang="en-IN" sz="1800" b="0" i="0" u="none" strike="noStrike"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Dhyanchand</a:t>
                      </a:r>
                      <a:r>
                        <a:rPr lang="en-IN" sz="1800" b="0" i="0" u="none" strike="noStrike" kern="1200" dirty="0">
                          <a:solidFill>
                            <a:schemeClr val="tx1"/>
                          </a:solidFill>
                          <a:effectLst/>
                          <a:latin typeface="+mn-lt"/>
                          <a:ea typeface="+mn-ea"/>
                          <a:cs typeface="+mn-cs"/>
                        </a:rPr>
                        <a:t>,</a:t>
                      </a:r>
                      <a:r>
                        <a:rPr lang="en-IN" sz="1800" b="0" i="0"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Galla</a:t>
                      </a:r>
                      <a:r>
                        <a:rPr lang="en-IN" sz="1800" b="0" i="0" u="none" strike="noStrike"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Vamsi</a:t>
                      </a:r>
                      <a:r>
                        <a:rPr lang="en-IN" sz="1800" b="0" i="0" u="none" strike="noStrike" kern="1200" dirty="0">
                          <a:solidFill>
                            <a:schemeClr val="tx1"/>
                          </a:solidFill>
                          <a:effectLst/>
                          <a:latin typeface="+mn-lt"/>
                          <a:ea typeface="+mn-ea"/>
                          <a:cs typeface="+mn-cs"/>
                        </a:rPr>
                        <a:t> Krishna,</a:t>
                      </a:r>
                      <a:r>
                        <a:rPr lang="en-IN" sz="1800" b="0" i="0"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Satish</a:t>
                      </a:r>
                      <a:r>
                        <a:rPr lang="en-IN" sz="1800" b="0" i="0" u="none" strike="noStrike"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Maheshwaram</a:t>
                      </a:r>
                      <a:endParaRPr lang="en-IN" sz="1400" b="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400" b="0" dirty="0">
                          <a:latin typeface="Times New Roman" panose="02020603050405020304" pitchFamily="18" charset="0"/>
                          <a:cs typeface="Times New Roman" panose="02020603050405020304" pitchFamily="18" charset="0"/>
                        </a:rPr>
                        <a:t>2021</a:t>
                      </a:r>
                      <a:endParaRPr lang="en-IN" sz="1400" b="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4104051224"/>
                  </a:ext>
                </a:extLst>
              </a:tr>
            </a:tbl>
          </a:graphicData>
        </a:graphic>
      </p:graphicFrame>
    </p:spTree>
    <p:extLst>
      <p:ext uri="{BB962C8B-B14F-4D97-AF65-F5344CB8AC3E}">
        <p14:creationId xmlns:p14="http://schemas.microsoft.com/office/powerpoint/2010/main" val="3757685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982F-4C9D-4075-8CDC-58D5A22FA687}"/>
              </a:ext>
            </a:extLst>
          </p:cNvPr>
          <p:cNvSpPr>
            <a:spLocks noGrp="1"/>
          </p:cNvSpPr>
          <p:nvPr>
            <p:ph type="title"/>
          </p:nvPr>
        </p:nvSpPr>
        <p:spPr>
          <a:xfrm>
            <a:off x="2152650" y="1006339"/>
            <a:ext cx="7886700" cy="586409"/>
          </a:xfrm>
        </p:spPr>
        <p:txBody>
          <a:bodyPr>
            <a:normAutofit fontScale="90000"/>
          </a:bodyPr>
          <a:lstStyle/>
          <a:p>
            <a:r>
              <a:rPr lang="en-US" b="1"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Content Placeholder 3">
            <a:extLst>
              <a:ext uri="{FF2B5EF4-FFF2-40B4-BE49-F238E27FC236}">
                <a16:creationId xmlns:a16="http://schemas.microsoft.com/office/drawing/2014/main" id="{D3ED6882-BA50-49AF-BE7E-BF044C39FD58}"/>
              </a:ext>
            </a:extLst>
          </p:cNvPr>
          <p:cNvGraphicFramePr>
            <a:graphicFrameLocks noGrp="1"/>
          </p:cNvGraphicFramePr>
          <p:nvPr>
            <p:ph idx="1"/>
            <p:extLst>
              <p:ext uri="{D42A27DB-BD31-4B8C-83A1-F6EECF244321}">
                <p14:modId xmlns:p14="http://schemas.microsoft.com/office/powerpoint/2010/main" val="830525123"/>
              </p:ext>
            </p:extLst>
          </p:nvPr>
        </p:nvGraphicFramePr>
        <p:xfrm>
          <a:off x="2152651" y="1592745"/>
          <a:ext cx="7886701" cy="4678680"/>
        </p:xfrm>
        <a:graphic>
          <a:graphicData uri="http://schemas.openxmlformats.org/drawingml/2006/table">
            <a:tbl>
              <a:tblPr firstRow="1" bandRow="1">
                <a:tableStyleId>{5940675A-B579-460E-94D1-54222C63F5DA}</a:tableStyleId>
              </a:tblPr>
              <a:tblGrid>
                <a:gridCol w="534228">
                  <a:extLst>
                    <a:ext uri="{9D8B030D-6E8A-4147-A177-3AD203B41FA5}">
                      <a16:colId xmlns:a16="http://schemas.microsoft.com/office/drawing/2014/main" val="661639705"/>
                    </a:ext>
                  </a:extLst>
                </a:gridCol>
                <a:gridCol w="2176670">
                  <a:extLst>
                    <a:ext uri="{9D8B030D-6E8A-4147-A177-3AD203B41FA5}">
                      <a16:colId xmlns:a16="http://schemas.microsoft.com/office/drawing/2014/main" val="1301608767"/>
                    </a:ext>
                  </a:extLst>
                </a:gridCol>
                <a:gridCol w="3399183">
                  <a:extLst>
                    <a:ext uri="{9D8B030D-6E8A-4147-A177-3AD203B41FA5}">
                      <a16:colId xmlns:a16="http://schemas.microsoft.com/office/drawing/2014/main" val="1424060042"/>
                    </a:ext>
                  </a:extLst>
                </a:gridCol>
                <a:gridCol w="983974">
                  <a:extLst>
                    <a:ext uri="{9D8B030D-6E8A-4147-A177-3AD203B41FA5}">
                      <a16:colId xmlns:a16="http://schemas.microsoft.com/office/drawing/2014/main" val="2917329156"/>
                    </a:ext>
                  </a:extLst>
                </a:gridCol>
                <a:gridCol w="792646">
                  <a:extLst>
                    <a:ext uri="{9D8B030D-6E8A-4147-A177-3AD203B41FA5}">
                      <a16:colId xmlns:a16="http://schemas.microsoft.com/office/drawing/2014/main" val="1404935951"/>
                    </a:ext>
                  </a:extLst>
                </a:gridCol>
              </a:tblGrid>
              <a:tr h="406094">
                <a:tc>
                  <a:txBody>
                    <a:bodyPr/>
                    <a:lstStyle/>
                    <a:p>
                      <a:r>
                        <a:rPr lang="en-IN" sz="1400" b="0" dirty="0">
                          <a:latin typeface="Times New Roman" panose="02020603050405020304" pitchFamily="18" charset="0"/>
                          <a:cs typeface="Times New Roman" panose="02020603050405020304" pitchFamily="18" charset="0"/>
                        </a:rPr>
                        <a:t>S.NO</a:t>
                      </a:r>
                    </a:p>
                  </a:txBody>
                  <a:tcPr marL="68580" marR="68580" marT="34290" marB="34290"/>
                </a:tc>
                <a:tc>
                  <a:txBody>
                    <a:bodyPr/>
                    <a:lstStyle/>
                    <a:p>
                      <a:r>
                        <a:rPr lang="en-IN" sz="1400" b="0" dirty="0">
                          <a:latin typeface="Times New Roman" panose="02020603050405020304" pitchFamily="18" charset="0"/>
                          <a:cs typeface="Times New Roman" panose="02020603050405020304" pitchFamily="18" charset="0"/>
                        </a:rPr>
                        <a:t>TITLE</a:t>
                      </a:r>
                    </a:p>
                  </a:txBody>
                  <a:tcPr marL="68580" marR="68580" marT="34290" marB="34290"/>
                </a:tc>
                <a:tc>
                  <a:txBody>
                    <a:bodyPr/>
                    <a:lstStyle/>
                    <a:p>
                      <a:r>
                        <a:rPr lang="en-IN" sz="1400" b="0" dirty="0">
                          <a:latin typeface="Times New Roman" panose="02020603050405020304" pitchFamily="18" charset="0"/>
                          <a:cs typeface="Times New Roman" panose="02020603050405020304" pitchFamily="18" charset="0"/>
                        </a:rPr>
                        <a:t>CONTENT</a:t>
                      </a:r>
                    </a:p>
                  </a:txBody>
                  <a:tcPr marL="68580" marR="68580" marT="34290" marB="34290"/>
                </a:tc>
                <a:tc>
                  <a:txBody>
                    <a:bodyPr/>
                    <a:lstStyle/>
                    <a:p>
                      <a:r>
                        <a:rPr lang="en-IN" sz="1400" b="0" dirty="0">
                          <a:latin typeface="Times New Roman" panose="02020603050405020304" pitchFamily="18" charset="0"/>
                          <a:cs typeface="Times New Roman" panose="02020603050405020304" pitchFamily="18" charset="0"/>
                        </a:rPr>
                        <a:t>AUTHOR</a:t>
                      </a:r>
                    </a:p>
                  </a:txBody>
                  <a:tcPr marL="68580" marR="68580" marT="34290" marB="34290"/>
                </a:tc>
                <a:tc>
                  <a:txBody>
                    <a:bodyPr/>
                    <a:lstStyle/>
                    <a:p>
                      <a:r>
                        <a:rPr lang="en-IN" sz="1400" b="0" dirty="0">
                          <a:latin typeface="Times New Roman" panose="02020603050405020304" pitchFamily="18" charset="0"/>
                          <a:cs typeface="Times New Roman" panose="02020603050405020304" pitchFamily="18" charset="0"/>
                        </a:rPr>
                        <a:t>YEAR</a:t>
                      </a:r>
                    </a:p>
                  </a:txBody>
                  <a:tcPr marL="68580" marR="68580" marT="34290" marB="34290"/>
                </a:tc>
                <a:extLst>
                  <a:ext uri="{0D108BD9-81ED-4DB2-BD59-A6C34878D82A}">
                    <a16:rowId xmlns:a16="http://schemas.microsoft.com/office/drawing/2014/main" val="3299714180"/>
                  </a:ext>
                </a:extLst>
              </a:tr>
              <a:tr h="3852823">
                <a:tc>
                  <a:txBody>
                    <a:bodyPr/>
                    <a:lstStyle/>
                    <a:p>
                      <a:r>
                        <a:rPr lang="en-US" sz="1400" b="0" dirty="0">
                          <a:latin typeface="Times New Roman" panose="02020603050405020304" pitchFamily="18" charset="0"/>
                          <a:cs typeface="Times New Roman" panose="02020603050405020304" pitchFamily="18" charset="0"/>
                        </a:rPr>
                        <a:t>3</a:t>
                      </a:r>
                      <a:endParaRPr lang="en-IN" sz="14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Mouse on a Ring: A Mouse Action Scheme Based on IMU and Multi-Level Decision Algorithm</a:t>
                      </a:r>
                    </a:p>
                    <a:p>
                      <a:endParaRPr lang="en-IN" sz="1400" b="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800" b="0" i="0" kern="1200" dirty="0">
                          <a:solidFill>
                            <a:schemeClr val="tx1"/>
                          </a:solidFill>
                          <a:effectLst/>
                          <a:latin typeface="+mn-lt"/>
                          <a:ea typeface="+mn-ea"/>
                          <a:cs typeface="+mn-cs"/>
                        </a:rPr>
                        <a:t>The traditional mouse has been used as a main tool for human-computer interaction for more than 50 years. However, it has become unable to cater to people’s need for mobile </a:t>
                      </a:r>
                      <a:r>
                        <a:rPr lang="en-US" sz="1800" b="0" i="0" kern="1200" dirty="0" err="1">
                          <a:solidFill>
                            <a:schemeClr val="tx1"/>
                          </a:solidFill>
                          <a:effectLst/>
                          <a:latin typeface="+mn-lt"/>
                          <a:ea typeface="+mn-ea"/>
                          <a:cs typeface="+mn-cs"/>
                        </a:rPr>
                        <a:t>officing</a:t>
                      </a:r>
                      <a:r>
                        <a:rPr lang="en-US" sz="1800" b="0" i="0" kern="1200" dirty="0">
                          <a:solidFill>
                            <a:schemeClr val="tx1"/>
                          </a:solidFill>
                          <a:effectLst/>
                          <a:latin typeface="+mn-lt"/>
                          <a:ea typeface="+mn-ea"/>
                          <a:cs typeface="+mn-cs"/>
                        </a:rPr>
                        <a:t> and all-weather use due to its reliance on the support of a two-dimensional plane, poor portability, wearisomeness, and other problems. In this paper, we propose a portable ring-type wireless mouse scheme based on IMU sensors and a multi-level decision algorithm. </a:t>
                      </a:r>
                      <a:endParaRPr lang="en-IN" sz="1400" b="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IN" sz="1800" b="0" i="0" u="none" strike="noStrike" kern="1200" dirty="0" err="1">
                          <a:solidFill>
                            <a:schemeClr val="tx1"/>
                          </a:solidFill>
                          <a:effectLst/>
                          <a:latin typeface="+mn-lt"/>
                          <a:ea typeface="+mn-ea"/>
                          <a:cs typeface="+mn-cs"/>
                        </a:rPr>
                        <a:t>Yuliang</a:t>
                      </a:r>
                      <a:r>
                        <a:rPr lang="en-IN" sz="1800" b="0" i="0" u="none" strike="noStrike" kern="1200" dirty="0">
                          <a:solidFill>
                            <a:schemeClr val="tx1"/>
                          </a:solidFill>
                          <a:effectLst/>
                          <a:latin typeface="+mn-lt"/>
                          <a:ea typeface="+mn-ea"/>
                          <a:cs typeface="+mn-cs"/>
                        </a:rPr>
                        <a:t> Zhao,</a:t>
                      </a:r>
                      <a:r>
                        <a:rPr lang="en-IN" sz="1800" b="0" i="0"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Xianshou</a:t>
                      </a:r>
                      <a:r>
                        <a:rPr lang="en-IN" sz="1800" b="0" i="0" u="none" strike="noStrike"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Ren</a:t>
                      </a:r>
                      <a:r>
                        <a:rPr lang="en-IN" sz="1800" b="0" i="0" u="none" strike="noStrike" kern="1200" dirty="0">
                          <a:solidFill>
                            <a:schemeClr val="tx1"/>
                          </a:solidFill>
                          <a:effectLst/>
                          <a:latin typeface="+mn-lt"/>
                          <a:ea typeface="+mn-ea"/>
                          <a:cs typeface="+mn-cs"/>
                        </a:rPr>
                        <a:t>,</a:t>
                      </a:r>
                      <a:r>
                        <a:rPr lang="en-IN" sz="1800" b="0" i="0" kern="1200" dirty="0">
                          <a:solidFill>
                            <a:schemeClr val="tx1"/>
                          </a:solidFill>
                          <a:effectLst/>
                          <a:latin typeface="+mn-lt"/>
                          <a:ea typeface="+mn-ea"/>
                          <a:cs typeface="+mn-cs"/>
                        </a:rPr>
                        <a:t> </a:t>
                      </a:r>
                      <a:r>
                        <a:rPr lang="en-IN" sz="1800" b="0" i="0" u="none" strike="noStrike" kern="1200" dirty="0">
                          <a:solidFill>
                            <a:schemeClr val="tx1"/>
                          </a:solidFill>
                          <a:effectLst/>
                          <a:latin typeface="+mn-lt"/>
                          <a:ea typeface="+mn-ea"/>
                          <a:cs typeface="+mn-cs"/>
                        </a:rPr>
                        <a:t>Chao </a:t>
                      </a:r>
                      <a:r>
                        <a:rPr lang="en-IN" sz="1800" b="0" i="0" u="none" strike="noStrike" kern="1200" dirty="0" err="1">
                          <a:solidFill>
                            <a:schemeClr val="tx1"/>
                          </a:solidFill>
                          <a:effectLst/>
                          <a:latin typeface="+mn-lt"/>
                          <a:ea typeface="+mn-ea"/>
                          <a:cs typeface="+mn-cs"/>
                        </a:rPr>
                        <a:t>Lian,Kunyu</a:t>
                      </a:r>
                      <a:r>
                        <a:rPr lang="en-IN" sz="1800" b="0" i="0" u="none" strike="noStrike" kern="1200" dirty="0">
                          <a:solidFill>
                            <a:schemeClr val="tx1"/>
                          </a:solidFill>
                          <a:effectLst/>
                          <a:latin typeface="+mn-lt"/>
                          <a:ea typeface="+mn-ea"/>
                          <a:cs typeface="+mn-cs"/>
                        </a:rPr>
                        <a:t> Han,</a:t>
                      </a:r>
                      <a:r>
                        <a:rPr lang="en-IN" sz="1800" b="0" i="0" kern="1200" dirty="0">
                          <a:solidFill>
                            <a:schemeClr val="tx1"/>
                          </a:solidFill>
                          <a:effectLst/>
                          <a:latin typeface="+mn-lt"/>
                          <a:ea typeface="+mn-ea"/>
                          <a:cs typeface="+mn-cs"/>
                        </a:rPr>
                        <a:t> </a:t>
                      </a:r>
                      <a:r>
                        <a:rPr lang="en-IN" sz="1800" b="0" i="0" u="none" strike="noStrike" kern="1200" dirty="0">
                          <a:solidFill>
                            <a:schemeClr val="tx1"/>
                          </a:solidFill>
                          <a:effectLst/>
                          <a:latin typeface="+mn-lt"/>
                          <a:ea typeface="+mn-ea"/>
                          <a:cs typeface="+mn-cs"/>
                        </a:rPr>
                        <a:t>Liming </a:t>
                      </a:r>
                      <a:r>
                        <a:rPr lang="en-IN" sz="1800" b="0" i="0" u="none" strike="noStrike" kern="1200" dirty="0" err="1">
                          <a:solidFill>
                            <a:schemeClr val="tx1"/>
                          </a:solidFill>
                          <a:effectLst/>
                          <a:latin typeface="+mn-lt"/>
                          <a:ea typeface="+mn-ea"/>
                          <a:cs typeface="+mn-cs"/>
                        </a:rPr>
                        <a:t>Xin,Wen</a:t>
                      </a:r>
                      <a:r>
                        <a:rPr lang="en-IN" sz="1800" b="0" i="0" u="none" strike="noStrike" kern="1200" dirty="0">
                          <a:solidFill>
                            <a:schemeClr val="tx1"/>
                          </a:solidFill>
                          <a:effectLst/>
                          <a:latin typeface="+mn-lt"/>
                          <a:ea typeface="+mn-ea"/>
                          <a:cs typeface="+mn-cs"/>
                        </a:rPr>
                        <a:t> J. Li</a:t>
                      </a:r>
                      <a:endParaRPr lang="en-IN" sz="1400" b="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400" b="0" dirty="0">
                          <a:latin typeface="Times New Roman" panose="02020603050405020304" pitchFamily="18" charset="0"/>
                          <a:cs typeface="Times New Roman" panose="02020603050405020304" pitchFamily="18" charset="0"/>
                        </a:rPr>
                        <a:t>2021</a:t>
                      </a:r>
                      <a:endParaRPr lang="en-IN" sz="1400" b="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4104051224"/>
                  </a:ext>
                </a:extLst>
              </a:tr>
            </a:tbl>
          </a:graphicData>
        </a:graphic>
      </p:graphicFrame>
    </p:spTree>
    <p:extLst>
      <p:ext uri="{BB962C8B-B14F-4D97-AF65-F5344CB8AC3E}">
        <p14:creationId xmlns:p14="http://schemas.microsoft.com/office/powerpoint/2010/main" val="3280181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982F-4C9D-4075-8CDC-58D5A22FA687}"/>
              </a:ext>
            </a:extLst>
          </p:cNvPr>
          <p:cNvSpPr>
            <a:spLocks noGrp="1"/>
          </p:cNvSpPr>
          <p:nvPr>
            <p:ph type="title"/>
          </p:nvPr>
        </p:nvSpPr>
        <p:spPr>
          <a:xfrm>
            <a:off x="2152650" y="1006339"/>
            <a:ext cx="7886700" cy="586409"/>
          </a:xfrm>
        </p:spPr>
        <p:txBody>
          <a:bodyPr>
            <a:normAutofit fontScale="90000"/>
          </a:bodyPr>
          <a:lstStyle/>
          <a:p>
            <a:r>
              <a:rPr lang="en-US" b="1"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Content Placeholder 3">
            <a:extLst>
              <a:ext uri="{FF2B5EF4-FFF2-40B4-BE49-F238E27FC236}">
                <a16:creationId xmlns:a16="http://schemas.microsoft.com/office/drawing/2014/main" id="{D3ED6882-BA50-49AF-BE7E-BF044C39FD58}"/>
              </a:ext>
            </a:extLst>
          </p:cNvPr>
          <p:cNvGraphicFramePr>
            <a:graphicFrameLocks noGrp="1"/>
          </p:cNvGraphicFramePr>
          <p:nvPr>
            <p:ph idx="1"/>
            <p:extLst>
              <p:ext uri="{D42A27DB-BD31-4B8C-83A1-F6EECF244321}">
                <p14:modId xmlns:p14="http://schemas.microsoft.com/office/powerpoint/2010/main" val="2177645764"/>
              </p:ext>
            </p:extLst>
          </p:nvPr>
        </p:nvGraphicFramePr>
        <p:xfrm>
          <a:off x="2152651" y="1592745"/>
          <a:ext cx="7886701" cy="4348123"/>
        </p:xfrm>
        <a:graphic>
          <a:graphicData uri="http://schemas.openxmlformats.org/drawingml/2006/table">
            <a:tbl>
              <a:tblPr firstRow="1" bandRow="1">
                <a:tableStyleId>{5940675A-B579-460E-94D1-54222C63F5DA}</a:tableStyleId>
              </a:tblPr>
              <a:tblGrid>
                <a:gridCol w="534228">
                  <a:extLst>
                    <a:ext uri="{9D8B030D-6E8A-4147-A177-3AD203B41FA5}">
                      <a16:colId xmlns:a16="http://schemas.microsoft.com/office/drawing/2014/main" val="661639705"/>
                    </a:ext>
                  </a:extLst>
                </a:gridCol>
                <a:gridCol w="2176670">
                  <a:extLst>
                    <a:ext uri="{9D8B030D-6E8A-4147-A177-3AD203B41FA5}">
                      <a16:colId xmlns:a16="http://schemas.microsoft.com/office/drawing/2014/main" val="1301608767"/>
                    </a:ext>
                  </a:extLst>
                </a:gridCol>
                <a:gridCol w="3399183">
                  <a:extLst>
                    <a:ext uri="{9D8B030D-6E8A-4147-A177-3AD203B41FA5}">
                      <a16:colId xmlns:a16="http://schemas.microsoft.com/office/drawing/2014/main" val="1424060042"/>
                    </a:ext>
                  </a:extLst>
                </a:gridCol>
                <a:gridCol w="983974">
                  <a:extLst>
                    <a:ext uri="{9D8B030D-6E8A-4147-A177-3AD203B41FA5}">
                      <a16:colId xmlns:a16="http://schemas.microsoft.com/office/drawing/2014/main" val="2917329156"/>
                    </a:ext>
                  </a:extLst>
                </a:gridCol>
                <a:gridCol w="792646">
                  <a:extLst>
                    <a:ext uri="{9D8B030D-6E8A-4147-A177-3AD203B41FA5}">
                      <a16:colId xmlns:a16="http://schemas.microsoft.com/office/drawing/2014/main" val="1404935951"/>
                    </a:ext>
                  </a:extLst>
                </a:gridCol>
              </a:tblGrid>
              <a:tr h="406094">
                <a:tc>
                  <a:txBody>
                    <a:bodyPr/>
                    <a:lstStyle/>
                    <a:p>
                      <a:r>
                        <a:rPr lang="en-IN" sz="1400" b="0" dirty="0">
                          <a:latin typeface="Times New Roman" panose="02020603050405020304" pitchFamily="18" charset="0"/>
                          <a:cs typeface="Times New Roman" panose="02020603050405020304" pitchFamily="18" charset="0"/>
                        </a:rPr>
                        <a:t>S.NO</a:t>
                      </a:r>
                    </a:p>
                  </a:txBody>
                  <a:tcPr marL="68580" marR="68580" marT="34290" marB="34290"/>
                </a:tc>
                <a:tc>
                  <a:txBody>
                    <a:bodyPr/>
                    <a:lstStyle/>
                    <a:p>
                      <a:r>
                        <a:rPr lang="en-IN" sz="1400" b="0" dirty="0">
                          <a:latin typeface="Times New Roman" panose="02020603050405020304" pitchFamily="18" charset="0"/>
                          <a:cs typeface="Times New Roman" panose="02020603050405020304" pitchFamily="18" charset="0"/>
                        </a:rPr>
                        <a:t>TITLE</a:t>
                      </a:r>
                    </a:p>
                  </a:txBody>
                  <a:tcPr marL="68580" marR="68580" marT="34290" marB="34290"/>
                </a:tc>
                <a:tc>
                  <a:txBody>
                    <a:bodyPr/>
                    <a:lstStyle/>
                    <a:p>
                      <a:r>
                        <a:rPr lang="en-IN" sz="1400" b="0" dirty="0">
                          <a:latin typeface="Times New Roman" panose="02020603050405020304" pitchFamily="18" charset="0"/>
                          <a:cs typeface="Times New Roman" panose="02020603050405020304" pitchFamily="18" charset="0"/>
                        </a:rPr>
                        <a:t>CONTENT</a:t>
                      </a:r>
                    </a:p>
                  </a:txBody>
                  <a:tcPr marL="68580" marR="68580" marT="34290" marB="34290"/>
                </a:tc>
                <a:tc>
                  <a:txBody>
                    <a:bodyPr/>
                    <a:lstStyle/>
                    <a:p>
                      <a:r>
                        <a:rPr lang="en-IN" sz="1400" b="0" dirty="0">
                          <a:latin typeface="Times New Roman" panose="02020603050405020304" pitchFamily="18" charset="0"/>
                          <a:cs typeface="Times New Roman" panose="02020603050405020304" pitchFamily="18" charset="0"/>
                        </a:rPr>
                        <a:t>AUTHOR</a:t>
                      </a:r>
                    </a:p>
                  </a:txBody>
                  <a:tcPr marL="68580" marR="68580" marT="34290" marB="34290"/>
                </a:tc>
                <a:tc>
                  <a:txBody>
                    <a:bodyPr/>
                    <a:lstStyle/>
                    <a:p>
                      <a:r>
                        <a:rPr lang="en-IN" sz="1400" b="0" dirty="0">
                          <a:latin typeface="Times New Roman" panose="02020603050405020304" pitchFamily="18" charset="0"/>
                          <a:cs typeface="Times New Roman" panose="02020603050405020304" pitchFamily="18" charset="0"/>
                        </a:rPr>
                        <a:t>YEAR</a:t>
                      </a:r>
                    </a:p>
                  </a:txBody>
                  <a:tcPr marL="68580" marR="68580" marT="34290" marB="34290"/>
                </a:tc>
                <a:extLst>
                  <a:ext uri="{0D108BD9-81ED-4DB2-BD59-A6C34878D82A}">
                    <a16:rowId xmlns:a16="http://schemas.microsoft.com/office/drawing/2014/main" val="3299714180"/>
                  </a:ext>
                </a:extLst>
              </a:tr>
              <a:tr h="3852823">
                <a:tc>
                  <a:txBody>
                    <a:bodyPr/>
                    <a:lstStyle/>
                    <a:p>
                      <a:r>
                        <a:rPr lang="en-US" sz="1400" b="0" dirty="0">
                          <a:latin typeface="Times New Roman" panose="02020603050405020304" pitchFamily="18" charset="0"/>
                          <a:cs typeface="Times New Roman" panose="02020603050405020304" pitchFamily="18" charset="0"/>
                        </a:rPr>
                        <a:t>4</a:t>
                      </a:r>
                      <a:endParaRPr lang="en-IN" sz="14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Wireless Gyro-mouse for Text Input on a Virtual Keyboard</a:t>
                      </a:r>
                    </a:p>
                    <a:p>
                      <a:endParaRPr lang="en-IN" sz="1400" b="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800" b="0" i="0" kern="1200" dirty="0">
                          <a:solidFill>
                            <a:schemeClr val="tx1"/>
                          </a:solidFill>
                          <a:effectLst/>
                          <a:latin typeface="+mn-lt"/>
                          <a:ea typeface="+mn-ea"/>
                          <a:cs typeface="+mn-cs"/>
                        </a:rPr>
                        <a:t>In this paper, we propose a gyroscopic pointing device that allows a user to type text by using a specialized virtual keyboard. We compare different typing methods that use the dwell time of the pointer as a character selection method. </a:t>
                      </a:r>
                      <a:endParaRPr lang="en-IN" sz="1400" b="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IN" sz="1800" b="0" i="0" u="none" strike="noStrike" kern="1200" dirty="0" err="1">
                          <a:solidFill>
                            <a:schemeClr val="tx1"/>
                          </a:solidFill>
                          <a:effectLst/>
                          <a:latin typeface="+mn-lt"/>
                          <a:ea typeface="+mn-ea"/>
                          <a:cs typeface="+mn-cs"/>
                        </a:rPr>
                        <a:t>Rares</a:t>
                      </a:r>
                      <a:r>
                        <a:rPr lang="en-IN" sz="1800" b="0" i="0" u="none" strike="noStrike"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Pogoreanu</a:t>
                      </a:r>
                      <a:r>
                        <a:rPr lang="en-IN" sz="1800" b="0" i="0" u="none" strike="noStrike" kern="1200" dirty="0">
                          <a:solidFill>
                            <a:schemeClr val="tx1"/>
                          </a:solidFill>
                          <a:effectLst/>
                          <a:latin typeface="+mn-lt"/>
                          <a:ea typeface="+mn-ea"/>
                          <a:cs typeface="+mn-cs"/>
                        </a:rPr>
                        <a:t>,</a:t>
                      </a:r>
                      <a:r>
                        <a:rPr lang="en-IN" sz="1800" b="0" i="0"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Radu</a:t>
                      </a:r>
                      <a:r>
                        <a:rPr lang="en-IN" sz="1800" b="0" i="0" u="none" strike="noStrike" kern="1200" dirty="0">
                          <a:solidFill>
                            <a:schemeClr val="tx1"/>
                          </a:solidFill>
                          <a:effectLst/>
                          <a:latin typeface="+mn-lt"/>
                          <a:ea typeface="+mn-ea"/>
                          <a:cs typeface="+mn-cs"/>
                        </a:rPr>
                        <a:t> Gabriel </a:t>
                      </a:r>
                      <a:r>
                        <a:rPr lang="en-IN" sz="1800" b="0" i="0" u="none" strike="noStrike" kern="1200" dirty="0" err="1">
                          <a:solidFill>
                            <a:schemeClr val="tx1"/>
                          </a:solidFill>
                          <a:effectLst/>
                          <a:latin typeface="+mn-lt"/>
                          <a:ea typeface="+mn-ea"/>
                          <a:cs typeface="+mn-cs"/>
                        </a:rPr>
                        <a:t>Bozomitu</a:t>
                      </a:r>
                      <a:endParaRPr lang="en-IN" sz="1400" b="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400" b="0" dirty="0">
                          <a:latin typeface="Times New Roman" panose="02020603050405020304" pitchFamily="18" charset="0"/>
                          <a:cs typeface="Times New Roman" panose="02020603050405020304" pitchFamily="18" charset="0"/>
                        </a:rPr>
                        <a:t>2022</a:t>
                      </a:r>
                      <a:endParaRPr lang="en-IN" sz="1400" b="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4104051224"/>
                  </a:ext>
                </a:extLst>
              </a:tr>
            </a:tbl>
          </a:graphicData>
        </a:graphic>
      </p:graphicFrame>
    </p:spTree>
    <p:extLst>
      <p:ext uri="{BB962C8B-B14F-4D97-AF65-F5344CB8AC3E}">
        <p14:creationId xmlns:p14="http://schemas.microsoft.com/office/powerpoint/2010/main" val="2040143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1415</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VIRTUAL MOUSE CONTROL WITH EYE BALL MOVEMENTS USING OPENCV </vt:lpstr>
      <vt:lpstr>ABSTRACT</vt:lpstr>
      <vt:lpstr>INTRODUCTION: </vt:lpstr>
      <vt:lpstr>EXISTING SYSTEM </vt:lpstr>
      <vt:lpstr>PROPOSED SYSTEM </vt:lpstr>
      <vt:lpstr>LITERATURE SURVEY</vt:lpstr>
      <vt:lpstr>LITERATURE SURVEY</vt:lpstr>
      <vt:lpstr>LITERATURE SURVEY</vt:lpstr>
      <vt:lpstr>LITERATURE SURVEY</vt:lpstr>
      <vt:lpstr>LITERATURE SURVEY</vt:lpstr>
      <vt:lpstr>PowerPoint Presentation</vt:lpstr>
      <vt:lpstr>Data Collection and Pre-processing</vt:lpstr>
      <vt:lpstr>Data Cleaning</vt:lpstr>
      <vt:lpstr>Data input:</vt:lpstr>
      <vt:lpstr>ALGORITHMS</vt:lpstr>
      <vt:lpstr>Algorithm</vt:lpstr>
      <vt:lpstr>RESULT </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MOUSE CONTROL WITH EYE BALL MOVEMENTS USING OPENCV</dc:title>
  <dc:creator>Admin</dc:creator>
  <cp:lastModifiedBy>Ram Nivas</cp:lastModifiedBy>
  <cp:revision>9</cp:revision>
  <dcterms:created xsi:type="dcterms:W3CDTF">2022-09-19T06:23:08Z</dcterms:created>
  <dcterms:modified xsi:type="dcterms:W3CDTF">2022-09-23T05:32:47Z</dcterms:modified>
</cp:coreProperties>
</file>