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github.ecodesamsung.com/SRIB-PRISM/IIITK_OD91IIITK_Audio_Source_Separation" TargetMode="External"/><Relationship Id="rId4" Type="http://schemas.openxmlformats.org/officeDocument/2006/relationships/hyperlink" Target="mailto:prism.srib@gmail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urbansounddataset.weebly.com/urbansound8k.html" TargetMode="External"/><Relationship Id="rId4" Type="http://schemas.openxmlformats.org/officeDocument/2006/relationships/hyperlink" Target="https://sigsep.github.io/datasets/musdb.html#musdb18-compressed-stems" TargetMode="External"/><Relationship Id="rId5" Type="http://schemas.openxmlformats.org/officeDocument/2006/relationships/hyperlink" Target="https://drive.google.com/drive/folders/1bOJ75hZKPKK5tn3d5GtiqJYmi7APRymp?usp=sharing" TargetMode="External"/><Relationship Id="rId6" Type="http://schemas.openxmlformats.org/officeDocument/2006/relationships/hyperlink" Target="mailto:prism.srib@gmail.com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6" Type="http://schemas.openxmlformats.org/officeDocument/2006/relationships/hyperlink" Target="mailto:arun.prabhu@samsung.com" TargetMode="External"/><Relationship Id="rId7" Type="http://schemas.openxmlformats.org/officeDocument/2006/relationships/hyperlink" Target="mailto:msukumar@samsung.com" TargetMode="External"/><Relationship Id="rId8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8"/>
          <p:cNvSpPr/>
          <p:nvPr/>
        </p:nvSpPr>
        <p:spPr>
          <a:xfrm>
            <a:off x="313052" y="3399154"/>
            <a:ext cx="11591930" cy="282067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95" name="Rectangle 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96" name="TextBox 11"/>
          <p:cNvSpPr txBox="1"/>
          <p:nvPr/>
        </p:nvSpPr>
        <p:spPr>
          <a:xfrm>
            <a:off x="427618" y="59290"/>
            <a:ext cx="9310742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latin typeface="SamsungOne 700"/>
                <a:ea typeface="SamsungOne 700"/>
                <a:cs typeface="SamsungOne 700"/>
                <a:sym typeface="SamsungOne 700"/>
              </a:defRPr>
            </a:lvl1pPr>
          </a:lstStyle>
          <a:p>
            <a:pPr/>
            <a:r>
              <a:t>[Samsung PRISM] End Review Report</a:t>
            </a:r>
          </a:p>
        </p:txBody>
      </p:sp>
      <p:sp>
        <p:nvSpPr>
          <p:cNvPr id="97" name="Rectangle 13"/>
          <p:cNvSpPr/>
          <p:nvPr/>
        </p:nvSpPr>
        <p:spPr>
          <a:xfrm>
            <a:off x="237965" y="105044"/>
            <a:ext cx="75303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98" name="Rectangle 22"/>
          <p:cNvSpPr txBox="1"/>
          <p:nvPr/>
        </p:nvSpPr>
        <p:spPr>
          <a:xfrm>
            <a:off x="509892" y="3361442"/>
            <a:ext cx="748935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Team</a:t>
            </a:r>
          </a:p>
        </p:txBody>
      </p:sp>
      <p:sp>
        <p:nvSpPr>
          <p:cNvPr id="99" name="Rectangle 23"/>
          <p:cNvSpPr txBox="1"/>
          <p:nvPr/>
        </p:nvSpPr>
        <p:spPr>
          <a:xfrm>
            <a:off x="427157" y="3826142"/>
            <a:ext cx="10800938" cy="237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College Professor</a:t>
            </a:r>
          </a:p>
          <a:p>
            <a:pPr lvl="1" indent="457200">
              <a:defRPr sz="160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Dr. K. Krishna Naik</a:t>
            </a:r>
          </a:p>
          <a:p>
            <a:pPr>
              <a:defRPr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Samsung Mentors</a:t>
            </a:r>
          </a:p>
          <a:p>
            <a:pPr lvl="1" indent="457200">
              <a:defRPr sz="160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Arun D Prabhu</a:t>
            </a:r>
          </a:p>
          <a:p>
            <a:pPr lvl="1" indent="457200">
              <a:defRPr sz="160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Sukumar Manohar</a:t>
            </a:r>
          </a:p>
          <a:p>
            <a:pPr>
              <a:defRPr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Students</a:t>
            </a:r>
          </a:p>
          <a:p>
            <a:pPr lvl="1" indent="457200">
              <a:defRPr sz="160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Avula Ankith Reddy			</a:t>
            </a:r>
          </a:p>
          <a:p>
            <a:pPr lvl="1" indent="457200">
              <a:defRPr sz="160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Hassan Muhammed Ahsan		</a:t>
            </a:r>
          </a:p>
          <a:p>
            <a:pPr lvl="1" indent="457200">
              <a:defRPr sz="160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Ramniwash Kumar			</a:t>
            </a:r>
          </a:p>
        </p:txBody>
      </p:sp>
      <p:sp>
        <p:nvSpPr>
          <p:cNvPr id="100" name="TextBox 27"/>
          <p:cNvSpPr txBox="1"/>
          <p:nvPr/>
        </p:nvSpPr>
        <p:spPr>
          <a:xfrm>
            <a:off x="9318669" y="6441137"/>
            <a:ext cx="21056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20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 31</a:t>
            </a:r>
            <a:r>
              <a:rPr baseline="30000"/>
              <a:t>st</a:t>
            </a:r>
            <a:r>
              <a:t> Aug 2021</a:t>
            </a:r>
          </a:p>
        </p:txBody>
      </p:sp>
      <p:pic>
        <p:nvPicPr>
          <p:cNvPr id="101" name="Picture 32" descr="Picture 32"/>
          <p:cNvPicPr>
            <a:picLocks noChangeAspect="1"/>
          </p:cNvPicPr>
          <p:nvPr/>
        </p:nvPicPr>
        <p:blipFill>
          <a:blip r:embed="rId2">
            <a:extLst/>
          </a:blip>
          <a:srcRect l="4529" t="20267" r="4175" b="26842"/>
          <a:stretch>
            <a:fillRect/>
          </a:stretch>
        </p:blipFill>
        <p:spPr>
          <a:xfrm>
            <a:off x="10942080" y="105044"/>
            <a:ext cx="1249921" cy="474914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extBox 33"/>
          <p:cNvSpPr txBox="1"/>
          <p:nvPr/>
        </p:nvSpPr>
        <p:spPr>
          <a:xfrm>
            <a:off x="1415755" y="1291258"/>
            <a:ext cx="9310745" cy="131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i="1" sz="4000">
                <a:latin typeface="SamsungOne 700"/>
                <a:ea typeface="SamsungOne 700"/>
                <a:cs typeface="SamsungOne 700"/>
                <a:sym typeface="SamsungOne 700"/>
              </a:defRPr>
            </a:lvl1pPr>
          </a:lstStyle>
          <a:p>
            <a:pPr/>
            <a:r>
              <a:t>AI, ML | AUDIO SOURCE SEPARATION</a:t>
            </a:r>
          </a:p>
        </p:txBody>
      </p:sp>
      <p:sp>
        <p:nvSpPr>
          <p:cNvPr id="103" name="TextBox 33"/>
          <p:cNvSpPr txBox="1"/>
          <p:nvPr/>
        </p:nvSpPr>
        <p:spPr>
          <a:xfrm>
            <a:off x="1524341" y="2476801"/>
            <a:ext cx="9310742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i="1" sz="4000">
                <a:latin typeface="SamsungOne 700"/>
                <a:ea typeface="SamsungOne 700"/>
                <a:cs typeface="SamsungOne 700"/>
                <a:sym typeface="SamsungOne 700"/>
              </a:defRPr>
            </a:lvl1pPr>
          </a:lstStyle>
          <a:p>
            <a:pPr/>
            <a:r>
              <a:t>OD91IIITK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183" name="TextBox 11"/>
          <p:cNvSpPr txBox="1"/>
          <p:nvPr/>
        </p:nvSpPr>
        <p:spPr>
          <a:xfrm>
            <a:off x="427618" y="59290"/>
            <a:ext cx="9310742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pPr/>
            <a:r>
              <a:t>Deliverable</a:t>
            </a:r>
          </a:p>
        </p:txBody>
      </p:sp>
      <p:sp>
        <p:nvSpPr>
          <p:cNvPr id="184" name="Rectangle 13"/>
          <p:cNvSpPr/>
          <p:nvPr/>
        </p:nvSpPr>
        <p:spPr>
          <a:xfrm>
            <a:off x="237965" y="105044"/>
            <a:ext cx="75303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185" name="TextBox 18"/>
          <p:cNvSpPr txBox="1"/>
          <p:nvPr/>
        </p:nvSpPr>
        <p:spPr>
          <a:xfrm>
            <a:off x="-2" y="806512"/>
            <a:ext cx="12192005" cy="5023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b="1" sz="1600" u="sng">
                <a:solidFill>
                  <a:srgbClr val="0E4094"/>
                </a:solidFill>
              </a:defRPr>
            </a:pPr>
            <a:r>
              <a:t>Final Deliverables </a:t>
            </a:r>
            <a:r>
              <a:rPr b="0" u="none"/>
              <a:t>: </a:t>
            </a:r>
          </a:p>
          <a:p>
            <a:pPr algn="just">
              <a:defRPr sz="1200">
                <a:solidFill>
                  <a:srgbClr val="0E4094"/>
                </a:solidFill>
              </a:defRPr>
            </a:pPr>
            <a:r>
              <a:t>      (Discuss in the form of bullets, what are the next steps to complete the solution, any road blocks / bottlenecks, any support needed from SRIB)</a:t>
            </a:r>
          </a:p>
        </p:txBody>
      </p:sp>
      <p:sp>
        <p:nvSpPr>
          <p:cNvPr id="186" name="TextBox 5"/>
          <p:cNvSpPr txBox="1"/>
          <p:nvPr/>
        </p:nvSpPr>
        <p:spPr>
          <a:xfrm>
            <a:off x="0" y="2643108"/>
            <a:ext cx="12192000" cy="5023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b="1" sz="1600" u="sng">
                <a:solidFill>
                  <a:srgbClr val="0E4094"/>
                </a:solidFill>
              </a:defRPr>
            </a:pPr>
            <a:r>
              <a:t>IP / Paper Publication Plan </a:t>
            </a:r>
            <a:r>
              <a:rPr b="0" u="none"/>
              <a:t>: </a:t>
            </a:r>
          </a:p>
          <a:p>
            <a:pPr algn="just">
              <a:defRPr sz="1200">
                <a:solidFill>
                  <a:srgbClr val="0E4094"/>
                </a:solidFill>
              </a:defRPr>
            </a:pPr>
            <a:r>
              <a:t>      (Details of papers / patentable ideas / innovative aspects that can lead to patentable ideas)</a:t>
            </a:r>
          </a:p>
        </p:txBody>
      </p:sp>
      <p:pic>
        <p:nvPicPr>
          <p:cNvPr id="18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4529" t="20267" r="4175" b="26842"/>
          <a:stretch>
            <a:fillRect/>
          </a:stretch>
        </p:blipFill>
        <p:spPr>
          <a:xfrm>
            <a:off x="10942080" y="105044"/>
            <a:ext cx="1249921" cy="474914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xtBox 8"/>
          <p:cNvSpPr txBox="1"/>
          <p:nvPr/>
        </p:nvSpPr>
        <p:spPr>
          <a:xfrm>
            <a:off x="0" y="5155191"/>
            <a:ext cx="12192000" cy="5023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b="1" sz="1600" u="sng">
                <a:solidFill>
                  <a:srgbClr val="0E4094"/>
                </a:solidFill>
              </a:defRPr>
            </a:pPr>
            <a:r>
              <a:t>KPIs delivered/Expectations Met</a:t>
            </a:r>
            <a:r>
              <a:rPr b="0" u="none"/>
              <a:t>: </a:t>
            </a:r>
          </a:p>
          <a:p>
            <a:pPr algn="just">
              <a:defRPr sz="1200">
                <a:solidFill>
                  <a:srgbClr val="0E4094"/>
                </a:solidFill>
              </a:defRPr>
            </a:pPr>
            <a:r>
              <a:t>      (Planned Expectations shared in Work-let vs Delivered Results) </a:t>
            </a:r>
          </a:p>
        </p:txBody>
      </p:sp>
      <p:sp>
        <p:nvSpPr>
          <p:cNvPr id="189" name="Text Box 3"/>
          <p:cNvSpPr txBox="1"/>
          <p:nvPr/>
        </p:nvSpPr>
        <p:spPr>
          <a:xfrm>
            <a:off x="507363" y="6034409"/>
            <a:ext cx="11101073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buSzPct val="100000"/>
              <a:buFont typeface="Arial"/>
              <a:buChar char="•"/>
            </a:lvl1pPr>
          </a:lstStyle>
          <a:p>
            <a:pPr/>
            <a:r>
              <a:t>We were able to separate given audio into four categories using the STFT spectrograms.</a:t>
            </a:r>
          </a:p>
        </p:txBody>
      </p:sp>
      <p:sp>
        <p:nvSpPr>
          <p:cNvPr id="190" name="Text Box 4"/>
          <p:cNvSpPr txBox="1"/>
          <p:nvPr/>
        </p:nvSpPr>
        <p:spPr>
          <a:xfrm>
            <a:off x="507363" y="3568892"/>
            <a:ext cx="11101073" cy="1209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Sample rates and soft parameters can be retuned to get a good audio STFT which can improve the results. The sample rate we took is 8000Hz, while taking the same to 44KHz can improve the performance. 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Taking Mel spectrograms in place of stft can improve the predictions.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Implementation of Bidirectional LSTMs for audio source separation.</a:t>
            </a:r>
          </a:p>
        </p:txBody>
      </p:sp>
      <p:sp>
        <p:nvSpPr>
          <p:cNvPr id="191" name="Text Box 6"/>
          <p:cNvSpPr txBox="1"/>
          <p:nvPr/>
        </p:nvSpPr>
        <p:spPr>
          <a:xfrm>
            <a:off x="502284" y="1430018"/>
            <a:ext cx="11101073" cy="1209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We were able to train four different models which are able to separate the audio into voice, bass, others and drums.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Due to sample rate restrictions, a little noise is added in the output.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Guitar tones are not completely removed in the output due to less availability of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194" name="TextBox 11"/>
          <p:cNvSpPr txBox="1"/>
          <p:nvPr/>
        </p:nvSpPr>
        <p:spPr>
          <a:xfrm>
            <a:off x="427618" y="59290"/>
            <a:ext cx="9310742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pPr/>
            <a:r>
              <a:t>Work-let Closure Details</a:t>
            </a:r>
          </a:p>
        </p:txBody>
      </p:sp>
      <p:sp>
        <p:nvSpPr>
          <p:cNvPr id="195" name="Rectangle 13"/>
          <p:cNvSpPr/>
          <p:nvPr/>
        </p:nvSpPr>
        <p:spPr>
          <a:xfrm>
            <a:off x="237965" y="105044"/>
            <a:ext cx="75303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pic>
        <p:nvPicPr>
          <p:cNvPr id="196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4529" t="20267" r="4175" b="26842"/>
          <a:stretch>
            <a:fillRect/>
          </a:stretch>
        </p:blipFill>
        <p:spPr>
          <a:xfrm>
            <a:off x="10942080" y="105044"/>
            <a:ext cx="1249921" cy="474914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extBox 14"/>
          <p:cNvSpPr txBox="1"/>
          <p:nvPr/>
        </p:nvSpPr>
        <p:spPr>
          <a:xfrm>
            <a:off x="-2" y="798941"/>
            <a:ext cx="12192005" cy="30059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 algn="just">
              <a:buSzPct val="100000"/>
              <a:buFont typeface="Arial"/>
              <a:buChar char="•"/>
              <a:defRPr b="1" sz="1600" u="sng">
                <a:solidFill>
                  <a:srgbClr val="0E4094"/>
                </a:solidFill>
              </a:defRPr>
            </a:lvl1pPr>
          </a:lstStyle>
          <a:p>
            <a:pPr/>
            <a:r>
              <a:t>Code Upload details:</a:t>
            </a:r>
          </a:p>
        </p:txBody>
      </p:sp>
      <p:graphicFrame>
        <p:nvGraphicFramePr>
          <p:cNvPr id="198" name="Table 1"/>
          <p:cNvGraphicFramePr/>
          <p:nvPr/>
        </p:nvGraphicFramePr>
        <p:xfrm>
          <a:off x="823141" y="2066987"/>
          <a:ext cx="10083801" cy="14634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1900"/>
                <a:gridCol w="5041900"/>
              </a:tblGrid>
              <a:tr h="184874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Items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Details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58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olidFill>
                            <a:srgbClr val="0E4094"/>
                          </a:solidFill>
                        </a:rPr>
                        <a:t>KLOC  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1872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187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Model and Algorithm details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UNet Architecture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1909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Is Mid review, end review report uploaded on Git ?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YES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8487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Link for Git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3" invalidUrl="" action="" tgtFrame="" tooltip="" history="1" highlightClick="0" endSnd="0"/>
                        </a:rPr>
                        <a:t>https://github.ecodesamsung.com/SRIB-PRISM/IIITK_OD91IIITK_Audio_Source_Separation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99" name="TextBox 2"/>
          <p:cNvSpPr txBox="1"/>
          <p:nvPr/>
        </p:nvSpPr>
        <p:spPr>
          <a:xfrm>
            <a:off x="3306841" y="6397166"/>
            <a:ext cx="7589523" cy="24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1200"/>
            </a:pPr>
            <a:r>
              <a:t>Note: If data uploaded on google drive, access to be shared to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prism.srib@gmail.com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11;p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2" name="Google Shape;212;p10"/>
          <p:cNvSpPr txBox="1"/>
          <p:nvPr/>
        </p:nvSpPr>
        <p:spPr>
          <a:xfrm>
            <a:off x="427623" y="72305"/>
            <a:ext cx="9310732" cy="548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Work-let Closure Details</a:t>
            </a:r>
          </a:p>
        </p:txBody>
      </p:sp>
      <p:sp>
        <p:nvSpPr>
          <p:cNvPr id="203" name="Google Shape;213;p10"/>
          <p:cNvSpPr/>
          <p:nvPr/>
        </p:nvSpPr>
        <p:spPr>
          <a:xfrm>
            <a:off x="237965" y="105044"/>
            <a:ext cx="75303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04" name="Google Shape;214;p10" descr="Google Shape;214;p10"/>
          <p:cNvPicPr>
            <a:picLocks noChangeAspect="1"/>
          </p:cNvPicPr>
          <p:nvPr/>
        </p:nvPicPr>
        <p:blipFill>
          <a:blip r:embed="rId2">
            <a:extLst/>
          </a:blip>
          <a:srcRect l="4529" t="20267" r="4174" b="26841"/>
          <a:stretch>
            <a:fillRect/>
          </a:stretch>
        </p:blipFill>
        <p:spPr>
          <a:xfrm>
            <a:off x="10942080" y="105045"/>
            <a:ext cx="1249921" cy="47491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Google Shape;215;p10"/>
          <p:cNvSpPr txBox="1"/>
          <p:nvPr/>
        </p:nvSpPr>
        <p:spPr>
          <a:xfrm>
            <a:off x="-2" y="1218697"/>
            <a:ext cx="12192005" cy="30055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marL="285750" indent="-285750" algn="just">
              <a:buClr>
                <a:srgbClr val="0E4094"/>
              </a:buClr>
              <a:buSzPts val="1600"/>
              <a:buFont typeface="Arial"/>
              <a:buChar char="•"/>
              <a:defRPr b="1" sz="1600" u="sng">
                <a:solidFill>
                  <a:srgbClr val="0E4094"/>
                </a:solidFill>
              </a:defRPr>
            </a:lvl1pPr>
          </a:lstStyle>
          <a:p>
            <a:pPr/>
            <a:r>
              <a:t>Data details (if applicable):</a:t>
            </a:r>
          </a:p>
        </p:txBody>
      </p:sp>
      <p:graphicFrame>
        <p:nvGraphicFramePr>
          <p:cNvPr id="206" name="Google Shape;216;p10"/>
          <p:cNvGraphicFramePr/>
          <p:nvPr/>
        </p:nvGraphicFramePr>
        <p:xfrm>
          <a:off x="198407" y="2203210"/>
          <a:ext cx="11844881" cy="14635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812575"/>
                <a:gridCol w="3316627"/>
                <a:gridCol w="4715679"/>
              </a:tblGrid>
              <a:tr h="184875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Items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folder 1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folder 2</a:t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4558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olidFill>
                            <a:srgbClr val="0E409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&amp; Type of Data (Audio/Image/Video)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UrbanSound8K(Audio)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MUSDB 18</a:t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318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data points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8732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22641</a:t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3191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Source of Data (self collected, Scrapped, available on open source)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Available on Open Source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Available on Open Source</a:t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1848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Google drive link/ website to access data 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hlinkClick r:id="rId3" invalidUrl="" action="" tgtFrame="" tooltip="" history="1" highlightClick="0" endSnd="0"/>
                        </a:rPr>
                        <a:t>https://urbansounddataset.weebly.com/urbansound8k.html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hlinkClick r:id="rId4" invalidUrl="" action="" tgtFrame="" tooltip="" history="1" highlightClick="0" endSnd="0"/>
                        </a:rPr>
                        <a:t>https://sigsep.github.io/datasets/musdb.html#musdb18-compressed-stems</a:t>
                      </a:r>
                      <a:endParaRPr>
                        <a:solidFill>
                          <a:srgbClr val="0563C1"/>
                        </a:solidFill>
                        <a:uFill>
                          <a:solidFill>
                            <a:srgbClr val="0563C1"/>
                          </a:solidFill>
                        </a:uFill>
                      </a:endParaRPr>
                    </a:p>
                    <a:p>
                      <a:pPr algn="l">
                        <a:defRPr sz="1400" u="sng">
                          <a:solidFill>
                            <a:srgbClr val="0563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  <a:p>
                      <a:pPr algn="l">
                        <a:defRPr sz="1400"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hlinkClick r:id="rId5" invalidUrl="" action="" tgtFrame="" tooltip="" history="1" highlightClick="0" endSnd="0"/>
                        </a:rPr>
                        <a:t>https://drive.google.com/drive/folders/1bOJ75hZKPKK5tn3d5GtiqJYmi7APRymp?usp=sharing</a:t>
                      </a:r>
                    </a:p>
                  </a:txBody>
                  <a:tcPr marL="45725" marR="45725" marT="45725" marB="45725" anchor="t" anchorCtr="0" horzOverflow="overflow"/>
                </a:tc>
              </a:tr>
            </a:tbl>
          </a:graphicData>
        </a:graphic>
      </p:graphicFrame>
      <p:sp>
        <p:nvSpPr>
          <p:cNvPr id="207" name="Google Shape;217;p10"/>
          <p:cNvSpPr txBox="1"/>
          <p:nvPr/>
        </p:nvSpPr>
        <p:spPr>
          <a:xfrm>
            <a:off x="3315472" y="6439465"/>
            <a:ext cx="7589509" cy="24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200"/>
            </a:pPr>
            <a:r>
              <a:t>Note: If data uploaded on google drive, access to be shared to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prism.srib@gmail.com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ontent Placeholder 2"/>
          <p:cNvSpPr txBox="1"/>
          <p:nvPr>
            <p:ph type="body" idx="1"/>
          </p:nvPr>
        </p:nvSpPr>
        <p:spPr>
          <a:xfrm>
            <a:off x="2196548" y="526771"/>
            <a:ext cx="9157253" cy="5650195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13800">
                <a:solidFill>
                  <a:schemeClr val="accent1"/>
                </a:solidFill>
                <a:latin typeface="Edwardian Script ITC"/>
                <a:ea typeface="Edwardian Script ITC"/>
                <a:cs typeface="Edwardian Script ITC"/>
                <a:sym typeface="Edwardian Script ITC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210" name="Rectangle 3"/>
          <p:cNvSpPr/>
          <p:nvPr/>
        </p:nvSpPr>
        <p:spPr>
          <a:xfrm>
            <a:off x="764738" y="-24611"/>
            <a:ext cx="984550" cy="6882611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211" name="Rectangle 4"/>
          <p:cNvSpPr/>
          <p:nvPr/>
        </p:nvSpPr>
        <p:spPr>
          <a:xfrm>
            <a:off x="-3" y="-1"/>
            <a:ext cx="616231" cy="6858001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6"/>
          <p:cNvSpPr/>
          <p:nvPr/>
        </p:nvSpPr>
        <p:spPr>
          <a:xfrm>
            <a:off x="10160" y="851881"/>
            <a:ext cx="5012267" cy="600612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106" name="Rectangle 3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107" name="TextBox 4"/>
          <p:cNvSpPr txBox="1"/>
          <p:nvPr/>
        </p:nvSpPr>
        <p:spPr>
          <a:xfrm>
            <a:off x="427617" y="138028"/>
            <a:ext cx="8806131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20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 Information Retrieval </a:t>
            </a:r>
            <a:r>
              <a:rPr>
                <a:solidFill>
                  <a:srgbClr val="0E4094"/>
                </a:solidFill>
              </a:rPr>
              <a:t>| </a:t>
            </a:r>
            <a:r>
              <a:rPr>
                <a:solidFill>
                  <a:srgbClr val="808080"/>
                </a:solidFill>
              </a:rPr>
              <a:t>AI, ML | Audio Source Seperation</a:t>
            </a:r>
          </a:p>
        </p:txBody>
      </p:sp>
      <p:pic>
        <p:nvPicPr>
          <p:cNvPr id="10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30451" y="155279"/>
            <a:ext cx="1811871" cy="380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Rectangle 7"/>
          <p:cNvSpPr/>
          <p:nvPr/>
        </p:nvSpPr>
        <p:spPr>
          <a:xfrm>
            <a:off x="237965" y="105044"/>
            <a:ext cx="75303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grpSp>
        <p:nvGrpSpPr>
          <p:cNvPr id="115" name="Group 40"/>
          <p:cNvGrpSpPr/>
          <p:nvPr/>
        </p:nvGrpSpPr>
        <p:grpSpPr>
          <a:xfrm>
            <a:off x="5397539" y="5259592"/>
            <a:ext cx="6014726" cy="144153"/>
            <a:chOff x="0" y="0"/>
            <a:chExt cx="6014725" cy="144152"/>
          </a:xfrm>
        </p:grpSpPr>
        <p:sp>
          <p:nvSpPr>
            <p:cNvPr id="110" name="Straight Connector 9"/>
            <p:cNvSpPr/>
            <p:nvPr/>
          </p:nvSpPr>
          <p:spPr>
            <a:xfrm flipH="1" flipV="1">
              <a:off x="84318" y="72073"/>
              <a:ext cx="5883560" cy="4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1" name="Oval 10"/>
            <p:cNvSpPr/>
            <p:nvPr/>
          </p:nvSpPr>
          <p:spPr>
            <a:xfrm>
              <a:off x="-1" y="-1"/>
              <a:ext cx="159345" cy="144154"/>
            </a:xfrm>
            <a:prstGeom prst="ellipse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  <p:sp>
          <p:nvSpPr>
            <p:cNvPr id="112" name="Oval 11"/>
            <p:cNvSpPr/>
            <p:nvPr/>
          </p:nvSpPr>
          <p:spPr>
            <a:xfrm>
              <a:off x="1951792" y="-1"/>
              <a:ext cx="159347" cy="144154"/>
            </a:xfrm>
            <a:prstGeom prst="ellipse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  <p:sp>
          <p:nvSpPr>
            <p:cNvPr id="113" name="Oval 12"/>
            <p:cNvSpPr/>
            <p:nvPr/>
          </p:nvSpPr>
          <p:spPr>
            <a:xfrm>
              <a:off x="3903584" y="-1"/>
              <a:ext cx="159347" cy="144154"/>
            </a:xfrm>
            <a:prstGeom prst="ellipse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  <p:sp>
          <p:nvSpPr>
            <p:cNvPr id="114" name="Oval 13"/>
            <p:cNvSpPr/>
            <p:nvPr/>
          </p:nvSpPr>
          <p:spPr>
            <a:xfrm>
              <a:off x="5855379" y="-1"/>
              <a:ext cx="159347" cy="144154"/>
            </a:xfrm>
            <a:prstGeom prst="ellipse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</p:grpSp>
      <p:sp>
        <p:nvSpPr>
          <p:cNvPr id="116" name="TextBox 14"/>
          <p:cNvSpPr txBox="1"/>
          <p:nvPr/>
        </p:nvSpPr>
        <p:spPr>
          <a:xfrm>
            <a:off x="427617" y="896919"/>
            <a:ext cx="4361130" cy="4003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400">
                <a:solidFill>
                  <a:srgbClr val="00B0F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Problem Statement</a:t>
            </a:r>
          </a:p>
          <a:p>
            <a:pPr marL="177800" indent="-177800">
              <a:spcBef>
                <a:spcPts val="600"/>
              </a:spcBef>
              <a:buSzPct val="100000"/>
              <a:buFont typeface="Arial"/>
              <a:buChar char="•"/>
              <a:defRPr sz="14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Identifying and extracting  tracks of individual instruments from a given audio snippet is a challenging task and has applications in many fields like entertainment, advertisement, etc.  It is very useful to  music producers and DJs who can isolate the tracks and edit easily. </a:t>
            </a:r>
          </a:p>
          <a:p>
            <a:pPr marL="177800" indent="-177800">
              <a:spcBef>
                <a:spcPts val="600"/>
              </a:spcBef>
              <a:buSzPct val="100000"/>
              <a:buFont typeface="Arial"/>
              <a:buChar char="•"/>
              <a:defRPr sz="14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Given an audio snippet, the task is to identify the different instruments used and extract the tracks of those instruments. </a:t>
            </a:r>
          </a:p>
          <a:p>
            <a:pPr marL="177800" indent="-177800">
              <a:spcBef>
                <a:spcPts val="600"/>
              </a:spcBef>
              <a:buSzPct val="100000"/>
              <a:buFont typeface="Arial"/>
              <a:buChar char="•"/>
              <a:defRPr sz="14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 The network must extract a variety of features like the durations, key signatures, timing and polyphonic texture information.</a:t>
            </a:r>
            <a:r>
              <a:rPr>
                <a:solidFill>
                  <a:srgbClr val="808080"/>
                </a:solidFill>
              </a:rPr>
              <a:t> </a:t>
            </a:r>
            <a:endParaRPr>
              <a:solidFill>
                <a:srgbClr val="808080"/>
              </a:solidFill>
            </a:endParaRPr>
          </a:p>
          <a:p>
            <a:pPr>
              <a:defRPr b="1" sz="1400">
                <a:solidFill>
                  <a:srgbClr val="00B0F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  <a:p>
            <a:pPr marL="177800" indent="-177800">
              <a:buSzPct val="100000"/>
              <a:buFont typeface="Arial"/>
              <a:buChar char="•"/>
              <a:defRPr sz="1100"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  <a:p>
            <a:pPr marL="177800" indent="-177800">
              <a:buSzPct val="100000"/>
              <a:buFont typeface="Arial"/>
              <a:buChar char="•"/>
              <a:defRPr sz="1100"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  <a:p>
            <a:pPr marL="177800" indent="-177800">
              <a:buSzPct val="100000"/>
              <a:buFont typeface="Arial"/>
              <a:buChar char="•"/>
              <a:defRPr sz="1100"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117" name="Straight Connector 21"/>
          <p:cNvSpPr/>
          <p:nvPr/>
        </p:nvSpPr>
        <p:spPr>
          <a:xfrm flipH="1">
            <a:off x="2950536" y="4833199"/>
            <a:ext cx="2" cy="158453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" name="TextBox 22"/>
          <p:cNvSpPr txBox="1"/>
          <p:nvPr/>
        </p:nvSpPr>
        <p:spPr>
          <a:xfrm>
            <a:off x="5350083" y="5443868"/>
            <a:ext cx="1450908" cy="1082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0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Kick Off &lt; Month 1&gt;</a:t>
            </a:r>
          </a:p>
          <a:p>
            <a:pPr marL="171450" indent="-171450">
              <a:buSzPct val="100000"/>
              <a:buFont typeface="Arial"/>
              <a:buChar char="•"/>
              <a:defRPr sz="9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Understanding audio seperation</a:t>
            </a:r>
          </a:p>
          <a:p>
            <a:pPr marL="171450" indent="-171450">
              <a:buSzPct val="100000"/>
              <a:buFont typeface="Arial"/>
              <a:buChar char="•"/>
              <a:defRPr sz="9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Research on Audio source separation pre trained model and java based app.</a:t>
            </a:r>
          </a:p>
        </p:txBody>
      </p:sp>
      <p:sp>
        <p:nvSpPr>
          <p:cNvPr id="119" name="TextBox 23"/>
          <p:cNvSpPr txBox="1"/>
          <p:nvPr/>
        </p:nvSpPr>
        <p:spPr>
          <a:xfrm>
            <a:off x="6947251" y="5516245"/>
            <a:ext cx="1607361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0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Milestone 1 &lt; Month 2 &gt;</a:t>
            </a:r>
          </a:p>
          <a:p>
            <a:pPr marL="171450" indent="-171450">
              <a:buSzPct val="100000"/>
              <a:buFont typeface="Arial"/>
              <a:buChar char="•"/>
              <a:defRPr sz="9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Basic Select Statements to Audio Source Separation with model and datasets and App.</a:t>
            </a:r>
          </a:p>
        </p:txBody>
      </p:sp>
      <p:sp>
        <p:nvSpPr>
          <p:cNvPr id="120" name="TextBox 24"/>
          <p:cNvSpPr txBox="1"/>
          <p:nvPr/>
        </p:nvSpPr>
        <p:spPr>
          <a:xfrm>
            <a:off x="8700871" y="5513718"/>
            <a:ext cx="1511587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0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Milestone 2 &lt;Month 3&gt;</a:t>
            </a:r>
          </a:p>
          <a:p>
            <a:pPr marL="171450" indent="-171450">
              <a:buSzPct val="100000"/>
              <a:buFont typeface="Arial"/>
              <a:buChar char="•"/>
              <a:defRPr sz="9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App completed and Audio classification model made using UrbanSound8K dataset.</a:t>
            </a:r>
          </a:p>
        </p:txBody>
      </p:sp>
      <p:sp>
        <p:nvSpPr>
          <p:cNvPr id="121" name="Rectangle 30"/>
          <p:cNvSpPr txBox="1"/>
          <p:nvPr/>
        </p:nvSpPr>
        <p:spPr>
          <a:xfrm>
            <a:off x="3075415" y="5129484"/>
            <a:ext cx="1901008" cy="1082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900">
                <a:solidFill>
                  <a:srgbClr val="00B0F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Project Repository:</a:t>
            </a:r>
          </a:p>
          <a:p>
            <a:pPr>
              <a:defRPr sz="10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  <a:p>
            <a:pPr>
              <a:defRPr b="1" sz="9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Audio Source Seperation :</a:t>
            </a:r>
          </a:p>
          <a:p>
            <a:pPr>
              <a:defRPr sz="9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https://github.ecodesamsung.com/SRIB-PRISM/IIITK_OD91IIITK_Audio_Source_Separation</a:t>
            </a:r>
          </a:p>
        </p:txBody>
      </p:sp>
      <p:sp>
        <p:nvSpPr>
          <p:cNvPr id="122" name="TextBox 31"/>
          <p:cNvSpPr txBox="1"/>
          <p:nvPr/>
        </p:nvSpPr>
        <p:spPr>
          <a:xfrm>
            <a:off x="5093141" y="771649"/>
            <a:ext cx="6755029" cy="443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500">
                <a:solidFill>
                  <a:schemeClr val="accent6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Expectations</a:t>
            </a:r>
          </a:p>
          <a:p>
            <a:pPr lvl="1" marL="635000" indent="-177800">
              <a:buSzPct val="100000"/>
              <a:buFont typeface="Arial"/>
              <a:buChar char="•"/>
              <a:defRPr sz="1500">
                <a:solidFill>
                  <a:srgbClr val="80808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Understanding of Machine learning algorithms for classification</a:t>
            </a:r>
          </a:p>
          <a:p>
            <a:pPr lvl="1" marL="635000" indent="-177800">
              <a:buSzPct val="100000"/>
              <a:buFont typeface="Arial"/>
              <a:buChar char="•"/>
              <a:defRPr sz="1500">
                <a:solidFill>
                  <a:srgbClr val="80808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Generating training and testing data using public and Samsung provided resources</a:t>
            </a:r>
          </a:p>
          <a:p>
            <a:pPr lvl="1" marL="635000" indent="-177800">
              <a:buSzPct val="100000"/>
              <a:buFont typeface="Arial"/>
              <a:buChar char="•"/>
              <a:defRPr sz="1500">
                <a:solidFill>
                  <a:srgbClr val="80808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Develop a noise type classifier to identify the noise type of each noisy media title in the training set with accuracy &gt; 90%</a:t>
            </a:r>
          </a:p>
          <a:p>
            <a:pPr>
              <a:defRPr sz="1500">
                <a:solidFill>
                  <a:srgbClr val="80808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  <a:p>
            <a:pPr>
              <a:defRPr b="1" sz="1500">
                <a:solidFill>
                  <a:schemeClr val="accent6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Training/ Pre-requisites</a:t>
            </a:r>
          </a:p>
          <a:p>
            <a:pPr marL="177800" indent="-177800">
              <a:buSzPct val="100000"/>
              <a:buFont typeface="Arial"/>
              <a:buChar char="•"/>
              <a:defRPr sz="1500">
                <a:solidFill>
                  <a:srgbClr val="80808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Trained in Tensorflow, Java, Flutter</a:t>
            </a:r>
          </a:p>
          <a:p>
            <a:pPr marL="177800" indent="-177800">
              <a:buSzPct val="100000"/>
              <a:buFont typeface="Arial"/>
              <a:buChar char="•"/>
              <a:defRPr sz="1500">
                <a:solidFill>
                  <a:srgbClr val="80808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Completed Courses:</a:t>
            </a:r>
          </a:p>
          <a:p>
            <a:pPr lvl="1" marL="635000" indent="-177800">
              <a:buSzPct val="100000"/>
              <a:buFont typeface="Arial"/>
              <a:buChar char="•"/>
              <a:defRPr sz="1500">
                <a:solidFill>
                  <a:srgbClr val="80808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Tensorflow</a:t>
            </a:r>
          </a:p>
          <a:p>
            <a:pPr lvl="1" marL="635000" indent="-177800">
              <a:buSzPct val="100000"/>
              <a:buFont typeface="Arial"/>
              <a:buChar char="•"/>
              <a:defRPr sz="1500">
                <a:solidFill>
                  <a:srgbClr val="80808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Machine Learning </a:t>
            </a:r>
          </a:p>
          <a:p>
            <a:pPr lvl="1" marL="635000" indent="-177800">
              <a:buSzPct val="100000"/>
              <a:buFont typeface="Arial"/>
              <a:buChar char="•"/>
              <a:defRPr sz="1500">
                <a:solidFill>
                  <a:srgbClr val="80808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Audio Processing</a:t>
            </a:r>
          </a:p>
          <a:p>
            <a:pPr lvl="1" indent="457200">
              <a:defRPr sz="1500">
                <a:solidFill>
                  <a:srgbClr val="80808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  <a:p>
            <a:pPr>
              <a:defRPr b="1" sz="1500">
                <a:solidFill>
                  <a:schemeClr val="accent6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Student Learning</a:t>
            </a:r>
          </a:p>
          <a:p>
            <a:pPr marL="177800" indent="-177800">
              <a:buSzPct val="100000"/>
              <a:buFont typeface="Arial"/>
              <a:buChar char="•"/>
              <a:defRPr sz="1500">
                <a:solidFill>
                  <a:srgbClr val="80808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Discrete Understanding of Model and Algorithm.</a:t>
            </a:r>
          </a:p>
          <a:p>
            <a:pPr marL="177800" indent="-177800">
              <a:buSzPct val="100000"/>
              <a:buFont typeface="Arial"/>
              <a:buChar char="•"/>
              <a:defRPr sz="1500">
                <a:solidFill>
                  <a:srgbClr val="80808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Audio Seperation Engine Usage.</a:t>
            </a:r>
          </a:p>
          <a:p>
            <a:pPr marL="177800" indent="-177800">
              <a:buSzPct val="100000"/>
              <a:buFont typeface="Arial"/>
              <a:buChar char="•"/>
              <a:defRPr sz="1500">
                <a:solidFill>
                  <a:srgbClr val="80808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Design Linear and Iterative Models.</a:t>
            </a:r>
          </a:p>
          <a:p>
            <a:pPr marL="177800" indent="-177800">
              <a:buSzPct val="100000"/>
              <a:buFont typeface="Arial"/>
              <a:buChar char="•"/>
              <a:defRPr sz="1500">
                <a:solidFill>
                  <a:srgbClr val="808080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Test Driven Development.</a:t>
            </a:r>
          </a:p>
        </p:txBody>
      </p:sp>
      <p:sp>
        <p:nvSpPr>
          <p:cNvPr id="123" name="TextBox 24"/>
          <p:cNvSpPr txBox="1"/>
          <p:nvPr/>
        </p:nvSpPr>
        <p:spPr>
          <a:xfrm>
            <a:off x="10358718" y="5516245"/>
            <a:ext cx="1511586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0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Milestone 3 &lt;Month 4&gt;</a:t>
            </a:r>
          </a:p>
          <a:p>
            <a:pPr marL="171450" indent="-171450">
              <a:buSzPct val="100000"/>
              <a:buFont typeface="Arial"/>
              <a:buChar char="•"/>
              <a:defRPr sz="9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Developed an audio source separation model which is based on a UNet Architecture. </a:t>
            </a:r>
          </a:p>
        </p:txBody>
      </p:sp>
      <p:pic>
        <p:nvPicPr>
          <p:cNvPr id="124" name="Picture 44" descr="Picture 4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825" y="5128895"/>
            <a:ext cx="668656" cy="774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33" descr="Picture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92300" y="5128895"/>
            <a:ext cx="762000" cy="774703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extBox 46"/>
          <p:cNvSpPr txBox="1"/>
          <p:nvPr/>
        </p:nvSpPr>
        <p:spPr>
          <a:xfrm>
            <a:off x="283844" y="5920740"/>
            <a:ext cx="1172849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0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Arun D Prabhu, Engineer</a:t>
            </a:r>
          </a:p>
          <a:p>
            <a:pPr algn="ctr">
              <a:defRPr sz="1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rPr>
                <a:hlinkClick r:id="rId6" invalidUrl="" action="" tgtFrame="" tooltip="" history="1" highlightClick="0" endSnd="0"/>
              </a:rPr>
              <a:t>arun.prabhu@samsung.com</a:t>
            </a:r>
            <a:endParaRPr>
              <a:solidFill>
                <a:srgbClr val="FFFFFF"/>
              </a:solidFill>
              <a:uFill>
                <a:solidFill>
                  <a:srgbClr val="0563C1"/>
                </a:solidFill>
              </a:uFill>
            </a:endParaRPr>
          </a:p>
          <a:p>
            <a:pPr algn="ctr">
              <a:defRPr sz="10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+91-94494120795 </a:t>
            </a:r>
          </a:p>
        </p:txBody>
      </p:sp>
      <p:sp>
        <p:nvSpPr>
          <p:cNvPr id="127" name="TextBox 49"/>
          <p:cNvSpPr txBox="1"/>
          <p:nvPr/>
        </p:nvSpPr>
        <p:spPr>
          <a:xfrm>
            <a:off x="1745614" y="5903595"/>
            <a:ext cx="1055373" cy="967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0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Sukumar Moharana, Architect</a:t>
            </a:r>
          </a:p>
          <a:p>
            <a:pPr algn="ctr">
              <a:defRPr sz="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rPr>
                <a:hlinkClick r:id="rId7" invalidUrl="" action="" tgtFrame="" tooltip="" history="1" highlightClick="0" endSnd="0"/>
              </a:rPr>
              <a:t>msukumar@samsung.com</a:t>
            </a:r>
            <a:endParaRPr>
              <a:solidFill>
                <a:srgbClr val="FFFFFF"/>
              </a:solidFill>
              <a:uFill>
                <a:solidFill>
                  <a:srgbClr val="0563C1"/>
                </a:solidFill>
              </a:uFill>
            </a:endParaRPr>
          </a:p>
          <a:p>
            <a:pPr algn="ctr">
              <a:defRPr sz="9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+91-9886198665</a:t>
            </a:r>
          </a:p>
        </p:txBody>
      </p:sp>
      <p:pic>
        <p:nvPicPr>
          <p:cNvPr id="128" name="Picture 34" descr="Picture 34"/>
          <p:cNvPicPr>
            <a:picLocks noChangeAspect="1"/>
          </p:cNvPicPr>
          <p:nvPr/>
        </p:nvPicPr>
        <p:blipFill>
          <a:blip r:embed="rId8">
            <a:extLst/>
          </a:blip>
          <a:srcRect l="4529" t="20267" r="4175" b="26842"/>
          <a:stretch>
            <a:fillRect/>
          </a:stretch>
        </p:blipFill>
        <p:spPr>
          <a:xfrm>
            <a:off x="10942080" y="105044"/>
            <a:ext cx="1249921" cy="474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133" name="TextBox 11"/>
          <p:cNvSpPr txBox="1"/>
          <p:nvPr/>
        </p:nvSpPr>
        <p:spPr>
          <a:xfrm>
            <a:off x="427618" y="59290"/>
            <a:ext cx="9310742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pPr/>
            <a:r>
              <a:t>Approach / Solution</a:t>
            </a:r>
          </a:p>
        </p:txBody>
      </p:sp>
      <p:sp>
        <p:nvSpPr>
          <p:cNvPr id="134" name="Rectangle 13"/>
          <p:cNvSpPr/>
          <p:nvPr/>
        </p:nvSpPr>
        <p:spPr>
          <a:xfrm>
            <a:off x="237965" y="105044"/>
            <a:ext cx="75303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135" name="TextBox 18"/>
          <p:cNvSpPr txBox="1"/>
          <p:nvPr/>
        </p:nvSpPr>
        <p:spPr>
          <a:xfrm>
            <a:off x="-2" y="806512"/>
            <a:ext cx="12192005" cy="55459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b="1" sz="1600" u="sng">
                <a:solidFill>
                  <a:srgbClr val="0E4094"/>
                </a:solidFill>
              </a:defRPr>
            </a:pPr>
            <a:r>
              <a:t>Concept Diagram </a:t>
            </a:r>
            <a:r>
              <a:rPr b="0" u="none"/>
              <a:t>: </a:t>
            </a:r>
          </a:p>
          <a:p>
            <a:pPr algn="just">
              <a:defRPr sz="1600">
                <a:solidFill>
                  <a:srgbClr val="0E4094"/>
                </a:solidFill>
              </a:defRPr>
            </a:pPr>
            <a:r>
              <a:t>      </a:t>
            </a:r>
          </a:p>
        </p:txBody>
      </p:sp>
      <p:pic>
        <p:nvPicPr>
          <p:cNvPr id="136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rcRect l="4529" t="20267" r="4175" b="26842"/>
          <a:stretch>
            <a:fillRect/>
          </a:stretch>
        </p:blipFill>
        <p:spPr>
          <a:xfrm>
            <a:off x="10942080" y="105044"/>
            <a:ext cx="1249921" cy="474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Samsung PRISM.jpg" descr="Samsung PRIS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883" y="1806164"/>
            <a:ext cx="11852234" cy="3245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140" name="TextBox 11"/>
          <p:cNvSpPr txBox="1"/>
          <p:nvPr/>
        </p:nvSpPr>
        <p:spPr>
          <a:xfrm>
            <a:off x="427618" y="59290"/>
            <a:ext cx="9310742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pPr/>
            <a:r>
              <a:t>Approach / Solution</a:t>
            </a:r>
          </a:p>
        </p:txBody>
      </p:sp>
      <p:sp>
        <p:nvSpPr>
          <p:cNvPr id="141" name="Rectangle 13"/>
          <p:cNvSpPr/>
          <p:nvPr/>
        </p:nvSpPr>
        <p:spPr>
          <a:xfrm>
            <a:off x="237965" y="105044"/>
            <a:ext cx="75303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142" name="TextBox 18"/>
          <p:cNvSpPr txBox="1"/>
          <p:nvPr/>
        </p:nvSpPr>
        <p:spPr>
          <a:xfrm>
            <a:off x="-2" y="806512"/>
            <a:ext cx="12192005" cy="55459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b="1" sz="1600" u="sng">
                <a:solidFill>
                  <a:srgbClr val="0E4094"/>
                </a:solidFill>
              </a:defRPr>
            </a:pPr>
            <a:r>
              <a:t>Model </a:t>
            </a:r>
            <a:r>
              <a:rPr b="0" u="none"/>
              <a:t>: </a:t>
            </a:r>
          </a:p>
          <a:p>
            <a:pPr algn="just">
              <a:defRPr sz="1600">
                <a:solidFill>
                  <a:srgbClr val="0E4094"/>
                </a:solidFill>
              </a:defRPr>
            </a:pPr>
            <a:r>
              <a:t>      </a:t>
            </a:r>
          </a:p>
        </p:txBody>
      </p:sp>
      <p:pic>
        <p:nvPicPr>
          <p:cNvPr id="143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rcRect l="4529" t="20267" r="4175" b="26842"/>
          <a:stretch>
            <a:fillRect/>
          </a:stretch>
        </p:blipFill>
        <p:spPr>
          <a:xfrm>
            <a:off x="10942080" y="105044"/>
            <a:ext cx="1249921" cy="474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Screenshot 2021-10-14 at 12.26.29 PM.png" descr="Screenshot 2021-10-14 at 12.26.29 PM.png"/>
          <p:cNvPicPr>
            <a:picLocks noChangeAspect="1"/>
          </p:cNvPicPr>
          <p:nvPr/>
        </p:nvPicPr>
        <p:blipFill>
          <a:blip r:embed="rId3">
            <a:extLst/>
          </a:blip>
          <a:srcRect l="0" t="0" r="41208" b="0"/>
          <a:stretch>
            <a:fillRect/>
          </a:stretch>
        </p:blipFill>
        <p:spPr>
          <a:xfrm>
            <a:off x="461933" y="1472285"/>
            <a:ext cx="4918713" cy="5228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shot 2021-10-14 at 12.26.48 PM.png" descr="Screenshot 2021-10-14 at 12.26.48 PM.png"/>
          <p:cNvPicPr>
            <a:picLocks noChangeAspect="1"/>
          </p:cNvPicPr>
          <p:nvPr/>
        </p:nvPicPr>
        <p:blipFill>
          <a:blip r:embed="rId4">
            <a:extLst/>
          </a:blip>
          <a:srcRect l="0" t="0" r="41244" b="0"/>
          <a:stretch>
            <a:fillRect/>
          </a:stretch>
        </p:blipFill>
        <p:spPr>
          <a:xfrm>
            <a:off x="6738794" y="1470452"/>
            <a:ext cx="4918978" cy="5232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otal Number of Trainable Parameters:…"/>
          <p:cNvSpPr txBox="1"/>
          <p:nvPr>
            <p:ph type="body" sz="quarter" idx="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  <a:r>
              <a:t>Total Number of Trainable Parameters: </a:t>
            </a:r>
          </a:p>
          <a:p>
            <a:pPr/>
            <a:r>
              <a:t>19,41,093 or 1,941,093</a:t>
            </a:r>
          </a:p>
          <a:p>
            <a:pPr/>
          </a:p>
          <a:p>
            <a:pPr/>
            <a:r>
              <a:t>Model Architecture - UNet</a:t>
            </a:r>
          </a:p>
          <a:p>
            <a:pPr/>
          </a:p>
          <a:p>
            <a:pPr/>
            <a:r>
              <a:t>Activation Function - Leaky ReLU</a:t>
            </a:r>
          </a:p>
          <a:p>
            <a:pPr/>
            <a:r>
              <a:t>Metrics Used: MAE(Mean Absolute Error)</a:t>
            </a:r>
          </a:p>
        </p:txBody>
      </p:sp>
      <p:pic>
        <p:nvPicPr>
          <p:cNvPr id="148" name="Screenshot 2021-10-14 at 12.27.16 PM.png" descr="Screenshot 2021-10-14 at 12.27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8595" y="1587516"/>
            <a:ext cx="6616256" cy="453103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Rectangle 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150" name="TextBox 11"/>
          <p:cNvSpPr txBox="1"/>
          <p:nvPr/>
        </p:nvSpPr>
        <p:spPr>
          <a:xfrm>
            <a:off x="427618" y="59290"/>
            <a:ext cx="9310742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pPr/>
            <a:r>
              <a:t>Approach / Solution</a:t>
            </a:r>
          </a:p>
        </p:txBody>
      </p:sp>
      <p:sp>
        <p:nvSpPr>
          <p:cNvPr id="151" name="Rectangle 13"/>
          <p:cNvSpPr/>
          <p:nvPr/>
        </p:nvSpPr>
        <p:spPr>
          <a:xfrm>
            <a:off x="237965" y="105044"/>
            <a:ext cx="75303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152" name="TextBox 18"/>
          <p:cNvSpPr txBox="1"/>
          <p:nvPr/>
        </p:nvSpPr>
        <p:spPr>
          <a:xfrm>
            <a:off x="-2" y="806512"/>
            <a:ext cx="12192005" cy="55459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b="1" sz="1600" u="sng">
                <a:solidFill>
                  <a:srgbClr val="0E4094"/>
                </a:solidFill>
              </a:defRPr>
            </a:pPr>
            <a:r>
              <a:t>Model </a:t>
            </a:r>
            <a:r>
              <a:rPr b="0" u="none"/>
              <a:t>: </a:t>
            </a:r>
          </a:p>
          <a:p>
            <a:pPr algn="just">
              <a:defRPr sz="1600">
                <a:solidFill>
                  <a:srgbClr val="0E4094"/>
                </a:solidFill>
              </a:defRPr>
            </a:pPr>
            <a:r>
              <a:t>      </a:t>
            </a:r>
          </a:p>
        </p:txBody>
      </p:sp>
      <p:pic>
        <p:nvPicPr>
          <p:cNvPr id="153" name="Picture 22" descr="Picture 22"/>
          <p:cNvPicPr>
            <a:picLocks noChangeAspect="1"/>
          </p:cNvPicPr>
          <p:nvPr/>
        </p:nvPicPr>
        <p:blipFill>
          <a:blip r:embed="rId3">
            <a:extLst/>
          </a:blip>
          <a:srcRect l="4529" t="20267" r="4175" b="26842"/>
          <a:stretch>
            <a:fillRect/>
          </a:stretch>
        </p:blipFill>
        <p:spPr>
          <a:xfrm>
            <a:off x="10942080" y="105044"/>
            <a:ext cx="1249921" cy="474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156" name="TextBox 11"/>
          <p:cNvSpPr txBox="1"/>
          <p:nvPr/>
        </p:nvSpPr>
        <p:spPr>
          <a:xfrm>
            <a:off x="427618" y="59290"/>
            <a:ext cx="9310742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pPr/>
            <a:r>
              <a:t>Dataset(s) Analysis / Description</a:t>
            </a:r>
          </a:p>
        </p:txBody>
      </p:sp>
      <p:sp>
        <p:nvSpPr>
          <p:cNvPr id="157" name="Rectangle 13"/>
          <p:cNvSpPr/>
          <p:nvPr/>
        </p:nvSpPr>
        <p:spPr>
          <a:xfrm>
            <a:off x="237965" y="105044"/>
            <a:ext cx="75303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158" name="TextBox 18"/>
          <p:cNvSpPr txBox="1"/>
          <p:nvPr/>
        </p:nvSpPr>
        <p:spPr>
          <a:xfrm>
            <a:off x="-3" y="741786"/>
            <a:ext cx="12192005" cy="5023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b="1" sz="1600" u="sng">
                <a:solidFill>
                  <a:srgbClr val="0E4094"/>
                </a:solidFill>
              </a:defRPr>
            </a:pPr>
            <a:r>
              <a:t>Dataset Capture / Preparation / Generation </a:t>
            </a:r>
            <a:r>
              <a:rPr b="0" u="none"/>
              <a:t>: </a:t>
            </a:r>
          </a:p>
          <a:p>
            <a:pPr algn="just">
              <a:defRPr sz="1200">
                <a:solidFill>
                  <a:srgbClr val="0E4094"/>
                </a:solidFill>
              </a:defRPr>
            </a:pPr>
            <a:r>
              <a:t>      </a:t>
            </a:r>
          </a:p>
        </p:txBody>
      </p:sp>
      <p:sp>
        <p:nvSpPr>
          <p:cNvPr id="159" name="TextBox 5"/>
          <p:cNvSpPr txBox="1"/>
          <p:nvPr/>
        </p:nvSpPr>
        <p:spPr>
          <a:xfrm>
            <a:off x="-2" y="2828862"/>
            <a:ext cx="12192005" cy="55459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b="1" sz="1600" u="sng">
                <a:solidFill>
                  <a:srgbClr val="0E4094"/>
                </a:solidFill>
              </a:defRPr>
            </a:pPr>
            <a:r>
              <a:t>Dataset Understanding / Analysis </a:t>
            </a:r>
            <a:r>
              <a:rPr b="0" u="none"/>
              <a:t>: </a:t>
            </a:r>
          </a:p>
          <a:p>
            <a:pPr algn="just">
              <a:defRPr sz="1600">
                <a:solidFill>
                  <a:srgbClr val="0E4094"/>
                </a:solidFill>
              </a:defRPr>
            </a:pPr>
            <a:r>
              <a:t>     </a:t>
            </a:r>
          </a:p>
        </p:txBody>
      </p:sp>
      <p:sp>
        <p:nvSpPr>
          <p:cNvPr id="160" name="TextBox 6"/>
          <p:cNvSpPr txBox="1"/>
          <p:nvPr/>
        </p:nvSpPr>
        <p:spPr>
          <a:xfrm>
            <a:off x="-3" y="4851210"/>
            <a:ext cx="12192005" cy="5023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b="1" sz="1600" u="sng">
                <a:solidFill>
                  <a:srgbClr val="0E4094"/>
                </a:solidFill>
              </a:defRPr>
            </a:pPr>
            <a:r>
              <a:t>Dataset Pre-Processing / Related Challenges (if any) </a:t>
            </a:r>
            <a:r>
              <a:rPr b="0" u="none"/>
              <a:t>: </a:t>
            </a:r>
          </a:p>
          <a:p>
            <a:pPr algn="just">
              <a:defRPr sz="1200">
                <a:solidFill>
                  <a:srgbClr val="0E4094"/>
                </a:solidFill>
              </a:defRPr>
            </a:pPr>
            <a:r>
              <a:t>      </a:t>
            </a:r>
          </a:p>
        </p:txBody>
      </p:sp>
      <p:pic>
        <p:nvPicPr>
          <p:cNvPr id="16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l="4529" t="20267" r="4175" b="26842"/>
          <a:stretch>
            <a:fillRect/>
          </a:stretch>
        </p:blipFill>
        <p:spPr>
          <a:xfrm>
            <a:off x="10942080" y="105044"/>
            <a:ext cx="1249921" cy="47491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 Box 1"/>
          <p:cNvSpPr txBox="1"/>
          <p:nvPr/>
        </p:nvSpPr>
        <p:spPr>
          <a:xfrm>
            <a:off x="488949" y="1285732"/>
            <a:ext cx="11228707" cy="1501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2" indent="-180472">
              <a:buSzPct val="100000"/>
              <a:buChar char="•"/>
            </a:pPr>
            <a:r>
              <a:t>We used UrbanSound8K dataset containing 10 classes of 8732 noises downloaded from the UrbanSound official website.</a:t>
            </a:r>
          </a:p>
          <a:p>
            <a:pPr marL="180472" indent="-180472">
              <a:buSzPct val="100000"/>
              <a:buChar char="•"/>
            </a:pPr>
            <a:r>
              <a:t>Used MUSDB 18 Dataset containing 22641 .stem.mp3 files which can be extracted to four categories. This dataset is open and available on MUSDB website.</a:t>
            </a:r>
          </a:p>
          <a:p>
            <a:pPr marL="180472" indent="-180472">
              <a:buSzPct val="100000"/>
              <a:buChar char="•"/>
            </a:pPr>
            <a:r>
              <a:t>The stem files have been run using stempeg library to generate four files out of each file in dataset.</a:t>
            </a:r>
          </a:p>
        </p:txBody>
      </p:sp>
      <p:sp>
        <p:nvSpPr>
          <p:cNvPr id="163" name="Text Box 2"/>
          <p:cNvSpPr txBox="1"/>
          <p:nvPr/>
        </p:nvSpPr>
        <p:spPr>
          <a:xfrm>
            <a:off x="621028" y="3504565"/>
            <a:ext cx="10964549" cy="1209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We took UrbanSound8K dataset for audio classification.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The dataset has ten categories of sound which are available in the form of wav files.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Using MUSDB 18 data for better understanding of the audio separation.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In MUSDB Dataset each file is listed as a .stem.mp3 file from which should extract the files.</a:t>
            </a:r>
          </a:p>
        </p:txBody>
      </p:sp>
      <p:sp>
        <p:nvSpPr>
          <p:cNvPr id="164" name="Text Box 3"/>
          <p:cNvSpPr txBox="1"/>
          <p:nvPr/>
        </p:nvSpPr>
        <p:spPr>
          <a:xfrm>
            <a:off x="662939" y="5579202"/>
            <a:ext cx="10690861" cy="917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Facing Session Timeout Issues (Google Colab). We had to run multiple sessions just to preprocess the dataset.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RAM and GPU processing problems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The GPU and CPU requirements for data preprocessing are not sufficient with available resources.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167" name="TextBox 11"/>
          <p:cNvSpPr txBox="1"/>
          <p:nvPr/>
        </p:nvSpPr>
        <p:spPr>
          <a:xfrm>
            <a:off x="499760" y="155478"/>
            <a:ext cx="9310742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3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pPr/>
            <a:r>
              <a:t>Experimental Results / Observations</a:t>
            </a:r>
          </a:p>
        </p:txBody>
      </p:sp>
      <p:sp>
        <p:nvSpPr>
          <p:cNvPr id="168" name="Rectangle 13"/>
          <p:cNvSpPr/>
          <p:nvPr/>
        </p:nvSpPr>
        <p:spPr>
          <a:xfrm>
            <a:off x="237965" y="105044"/>
            <a:ext cx="75303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169" name="TextBox 18"/>
          <p:cNvSpPr txBox="1"/>
          <p:nvPr/>
        </p:nvSpPr>
        <p:spPr>
          <a:xfrm>
            <a:off x="-2" y="806512"/>
            <a:ext cx="12192005" cy="5023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b="1" sz="1600" u="sng">
                <a:solidFill>
                  <a:srgbClr val="0E4094"/>
                </a:solidFill>
              </a:defRPr>
            </a:pPr>
            <a:r>
              <a:t>Results  </a:t>
            </a:r>
            <a:r>
              <a:rPr b="0" u="none"/>
              <a:t>: </a:t>
            </a:r>
          </a:p>
          <a:p>
            <a:pPr algn="just">
              <a:defRPr sz="1200">
                <a:solidFill>
                  <a:srgbClr val="0E4094"/>
                </a:solidFill>
              </a:defRPr>
            </a:pPr>
            <a:r>
              <a:t>      (provide numerical data / bar charts / plots / images / videos / tabulated results etc. Use full slide or multiple slides up to max 3 slides to demonstrate the results)</a:t>
            </a:r>
          </a:p>
        </p:txBody>
      </p:sp>
      <p:pic>
        <p:nvPicPr>
          <p:cNvPr id="17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l="4529" t="20267" r="4175" b="26842"/>
          <a:stretch>
            <a:fillRect/>
          </a:stretch>
        </p:blipFill>
        <p:spPr>
          <a:xfrm>
            <a:off x="10942080" y="105044"/>
            <a:ext cx="1249921" cy="474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shot 2021-06-30 at 1.24.50 PM.png" descr="Screenshot 2021-06-30 at 1.24.5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993" y="2043427"/>
            <a:ext cx="6170934" cy="3210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shot 2021-06-30 at 1.31.09 PM.png" descr="Screenshot 2021-06-30 at 1.31.0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57925" y="2082163"/>
            <a:ext cx="5743575" cy="3132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xfrm>
            <a:off x="473957" y="1494748"/>
            <a:ext cx="10875913" cy="1325564"/>
          </a:xfrm>
          <a:prstGeom prst="rect">
            <a:avLst/>
          </a:prstGeom>
        </p:spPr>
        <p:txBody>
          <a:bodyPr/>
          <a:lstStyle>
            <a:lvl1pPr defTabSz="640079">
              <a:defRPr sz="2700"/>
            </a:lvl1pPr>
          </a:lstStyle>
          <a:p>
            <a:pPr/>
            <a:r>
              <a:t>In the Audio Classification Model we have achieved an accuracy of 94% on training data and 92% on testing data.</a:t>
            </a:r>
          </a:p>
        </p:txBody>
      </p:sp>
      <p:sp>
        <p:nvSpPr>
          <p:cNvPr id="175" name="TextBox 5"/>
          <p:cNvSpPr txBox="1"/>
          <p:nvPr/>
        </p:nvSpPr>
        <p:spPr>
          <a:xfrm>
            <a:off x="-3" y="136098"/>
            <a:ext cx="12192005" cy="50230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b="1" sz="1600" u="sng">
                <a:solidFill>
                  <a:srgbClr val="0E4094"/>
                </a:solidFill>
              </a:defRPr>
            </a:pPr>
            <a:r>
              <a:t>Major Observations / Conclusions &amp; Challenges : </a:t>
            </a:r>
          </a:p>
          <a:p>
            <a:pPr algn="just">
              <a:defRPr sz="1200">
                <a:solidFill>
                  <a:srgbClr val="0E4094"/>
                </a:solidFill>
              </a:defRPr>
            </a:pPr>
            <a:r>
              <a:t>      (provide details about your findings, experimental opinion – Use separate slide if necessary)</a:t>
            </a:r>
          </a:p>
        </p:txBody>
      </p:sp>
      <p:pic>
        <p:nvPicPr>
          <p:cNvPr id="176" name="Screenshot 2021-10-13 at 5.46.03 PM.png" descr="Screenshot 2021-10-13 at 5.46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71" y="3179865"/>
            <a:ext cx="11444084" cy="2148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xperimental Results / Observations"/>
          <p:cNvSpPr txBox="1"/>
          <p:nvPr>
            <p:ph type="title"/>
          </p:nvPr>
        </p:nvSpPr>
        <p:spPr>
          <a:xfrm>
            <a:off x="839786" y="457200"/>
            <a:ext cx="3932241" cy="1600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1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pPr/>
            <a:r>
              <a:t>Experimental Results / Observations</a:t>
            </a:r>
          </a:p>
        </p:txBody>
      </p:sp>
      <p:sp>
        <p:nvSpPr>
          <p:cNvPr id="179" name="We obtained a mean absolute loss of mae = 0.0335.…"/>
          <p:cNvSpPr txBox="1"/>
          <p:nvPr>
            <p:ph type="body" sz="quarter" idx="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 marL="160420" indent="-160420">
              <a:buSzPct val="100000"/>
              <a:buChar char="•"/>
            </a:pPr>
            <a:r>
              <a:t>We obtained a mean absolute loss of mae = 0.0335.</a:t>
            </a:r>
          </a:p>
          <a:p>
            <a:pPr marL="160420" indent="-160420">
              <a:buSzPct val="100000"/>
              <a:buChar char="•"/>
            </a:pPr>
            <a:r>
              <a:t>The training was done with 25 number of epochs.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2440" y="1441992"/>
            <a:ext cx="7113449" cy="4730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