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Body Level One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7"/>
          <p:cNvSpPr/>
          <p:nvPr/>
        </p:nvSpPr>
        <p:spPr>
          <a:xfrm>
            <a:off x="167260" y="700411"/>
            <a:ext cx="11840509" cy="1223877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  <a:effectLst>
            <a:outerShdw blurRad="50800" dist="38100" dir="81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>
              <a:latin typeface="+mn-lt"/>
              <a:cs typeface="+mn-lt"/>
            </a:endParaRPr>
          </a:p>
        </p:txBody>
      </p:sp>
      <p:sp>
        <p:nvSpPr>
          <p:cNvPr id="95" name="Rectangle 10"/>
          <p:cNvSpPr/>
          <p:nvPr/>
        </p:nvSpPr>
        <p:spPr>
          <a:xfrm>
            <a:off x="1" y="105045"/>
            <a:ext cx="169332" cy="482532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>
              <a:latin typeface="+mn-lt"/>
              <a:cs typeface="+mn-lt"/>
            </a:endParaRPr>
          </a:p>
        </p:txBody>
      </p:sp>
      <p:sp>
        <p:nvSpPr>
          <p:cNvPr id="96" name="TextBox 11"/>
          <p:cNvSpPr txBox="1"/>
          <p:nvPr/>
        </p:nvSpPr>
        <p:spPr>
          <a:xfrm>
            <a:off x="427616" y="148188"/>
            <a:ext cx="9931904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>
              <a:defRPr sz="2000"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rPr>
                <a:latin typeface="+mn-lt"/>
                <a:cs typeface="+mn-lt"/>
              </a:rPr>
              <a:t>Work-let Name: </a:t>
            </a:r>
            <a:r>
              <a:rPr>
                <a:solidFill>
                  <a:srgbClr val="808080"/>
                </a:solidFill>
                <a:latin typeface="+mn-lt"/>
                <a:cs typeface="+mn-lt"/>
              </a:rPr>
              <a:t>AI, ML | Audio Source Separation</a:t>
            </a:r>
            <a:endParaRPr>
              <a:solidFill>
                <a:srgbClr val="808080"/>
              </a:solidFill>
              <a:latin typeface="+mn-lt"/>
              <a:cs typeface="+mn-lt"/>
            </a:endParaRPr>
          </a:p>
        </p:txBody>
      </p:sp>
      <p:sp>
        <p:nvSpPr>
          <p:cNvPr id="97" name="Rectangle 13"/>
          <p:cNvSpPr/>
          <p:nvPr/>
        </p:nvSpPr>
        <p:spPr>
          <a:xfrm>
            <a:off x="237965" y="105045"/>
            <a:ext cx="75301" cy="4825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>
              <a:latin typeface="+mn-lt"/>
              <a:cs typeface="+mn-lt"/>
            </a:endParaRPr>
          </a:p>
        </p:txBody>
      </p:sp>
      <p:sp>
        <p:nvSpPr>
          <p:cNvPr id="98" name="Rectangle 24"/>
          <p:cNvSpPr txBox="1"/>
          <p:nvPr/>
        </p:nvSpPr>
        <p:spPr>
          <a:xfrm>
            <a:off x="218878" y="715652"/>
            <a:ext cx="175155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b="1">
                <a:solidFill>
                  <a:schemeClr val="accent6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r>
              <a:rPr>
                <a:latin typeface="+mn-lt"/>
                <a:cs typeface="+mn-lt"/>
              </a:rPr>
              <a:t>Worklet Details</a:t>
            </a:r>
            <a:endParaRPr>
              <a:latin typeface="+mn-lt"/>
              <a:cs typeface="+mn-lt"/>
            </a:endParaRPr>
          </a:p>
        </p:txBody>
      </p:sp>
      <p:sp>
        <p:nvSpPr>
          <p:cNvPr id="99" name="Rectangle 25"/>
          <p:cNvSpPr txBox="1"/>
          <p:nvPr/>
        </p:nvSpPr>
        <p:spPr>
          <a:xfrm>
            <a:off x="329183" y="1109867"/>
            <a:ext cx="4075755" cy="624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228600" indent="-228600">
              <a:buSzPct val="100000"/>
              <a:buAutoNum type="arabicPeriod"/>
              <a:defRPr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rPr>
                <a:latin typeface="+mn-lt"/>
                <a:cs typeface="+mn-lt"/>
              </a:rPr>
              <a:t>Worklet ID: OD91IIITK</a:t>
            </a:r>
            <a:endParaRPr>
              <a:latin typeface="+mn-lt"/>
              <a:cs typeface="+mn-lt"/>
            </a:endParaRPr>
          </a:p>
          <a:p>
            <a:pPr marL="228600" indent="-228600">
              <a:buSzPct val="100000"/>
              <a:buAutoNum type="arabicPeriod"/>
              <a:defRPr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>
              <a:latin typeface="+mn-lt"/>
              <a:cs typeface="+mn-lt"/>
            </a:endParaRPr>
          </a:p>
          <a:p>
            <a:pPr marL="228600" indent="-228600">
              <a:buSzPct val="100000"/>
              <a:buAutoNum type="arabicPeriod" startAt="3"/>
              <a:defRPr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rPr>
                <a:latin typeface="+mn-lt"/>
                <a:cs typeface="+mn-lt"/>
              </a:rPr>
              <a:t>College Name: IIITDM Kurnool</a:t>
            </a:r>
            <a:endParaRPr>
              <a:latin typeface="+mn-lt"/>
              <a:cs typeface="+mn-lt"/>
            </a:endParaRPr>
          </a:p>
        </p:txBody>
      </p:sp>
      <p:pic>
        <p:nvPicPr>
          <p:cNvPr id="100" name="Picture 32" descr="Picture 32"/>
          <p:cNvPicPr>
            <a:picLocks noChangeAspect="1"/>
          </p:cNvPicPr>
          <p:nvPr/>
        </p:nvPicPr>
        <p:blipFill>
          <a:blip r:embed="rId1"/>
          <a:srcRect l="4529" t="20267" r="4175" b="26842"/>
          <a:stretch>
            <a:fillRect/>
          </a:stretch>
        </p:blipFill>
        <p:spPr>
          <a:xfrm>
            <a:off x="10942081" y="105044"/>
            <a:ext cx="1249919" cy="47491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1" name="Rectangle 26"/>
          <p:cNvSpPr/>
          <p:nvPr/>
        </p:nvSpPr>
        <p:spPr>
          <a:xfrm>
            <a:off x="167261" y="4195157"/>
            <a:ext cx="5867780" cy="181344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ffectLst>
            <a:outerShdw blurRad="50800" dist="38100" dir="81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>
              <a:latin typeface="+mn-lt"/>
              <a:cs typeface="+mn-lt"/>
            </a:endParaRPr>
          </a:p>
        </p:txBody>
      </p:sp>
      <p:grpSp>
        <p:nvGrpSpPr>
          <p:cNvPr id="104" name="Rectangle 33"/>
          <p:cNvGrpSpPr/>
          <p:nvPr/>
        </p:nvGrpSpPr>
        <p:grpSpPr>
          <a:xfrm>
            <a:off x="167260" y="2037122"/>
            <a:ext cx="5867782" cy="1986593"/>
            <a:chOff x="-1" y="0"/>
            <a:chExt cx="5867781" cy="1986591"/>
          </a:xfrm>
        </p:grpSpPr>
        <p:sp>
          <p:nvSpPr>
            <p:cNvPr id="102" name="Rectangle"/>
            <p:cNvSpPr/>
            <p:nvPr/>
          </p:nvSpPr>
          <p:spPr>
            <a:xfrm>
              <a:off x="-1" y="0"/>
              <a:ext cx="5867781" cy="198659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>
              <a:outerShdw blurRad="50800" dist="38100" dir="81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 b="1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endParaRPr>
                <a:latin typeface="+mn-lt"/>
                <a:cs typeface="+mn-lt"/>
              </a:endParaRPr>
            </a:p>
          </p:txBody>
        </p:sp>
        <p:sp>
          <p:nvSpPr>
            <p:cNvPr id="103" name="App and Model is built"/>
            <p:cNvSpPr txBox="1"/>
            <p:nvPr/>
          </p:nvSpPr>
          <p:spPr>
            <a:xfrm>
              <a:off x="91439" y="763744"/>
              <a:ext cx="5776340" cy="459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228600" lvl="1" indent="-228600">
                <a:buFont typeface="Arial" panose="020B0604020202020204" pitchFamily="34" charset="0"/>
                <a:buAutoNum type="arabicPeriod"/>
                <a:defRPr sz="1200" b="1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r>
                <a:rPr lang="en-US">
                  <a:latin typeface="+mn-lt"/>
                  <a:cs typeface="+mn-lt"/>
                </a:rPr>
                <a:t>Media Player </a:t>
              </a:r>
              <a:r>
                <a:rPr>
                  <a:latin typeface="+mn-lt"/>
                  <a:cs typeface="+mn-lt"/>
                </a:rPr>
                <a:t>App and Model is buil</a:t>
              </a:r>
              <a:r>
                <a:rPr lang="en-US">
                  <a:latin typeface="+mn-lt"/>
                  <a:cs typeface="+mn-lt"/>
                </a:rPr>
                <a:t>t.</a:t>
              </a:r>
              <a:endParaRPr lang="en-US">
                <a:latin typeface="+mn-lt"/>
                <a:cs typeface="+mn-lt"/>
              </a:endParaRPr>
            </a:p>
            <a:p>
              <a:pPr marL="228600" lvl="1" indent="-228600">
                <a:buFont typeface="Arial" panose="020B0604020202020204" pitchFamily="34" charset="0"/>
                <a:buAutoNum type="arabicPeriod"/>
                <a:defRPr sz="1200" b="1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r>
                <a:rPr lang="en-US">
                  <a:latin typeface="+mn-lt"/>
                  <a:cs typeface="+mn-lt"/>
                </a:rPr>
                <a:t>Classifying of the sounds was achived.</a:t>
              </a:r>
              <a:endParaRPr lang="en-US">
                <a:latin typeface="+mn-lt"/>
                <a:cs typeface="+mn-lt"/>
              </a:endParaRPr>
            </a:p>
          </p:txBody>
        </p:sp>
      </p:grpSp>
      <p:sp>
        <p:nvSpPr>
          <p:cNvPr id="105" name="Rectangle 36"/>
          <p:cNvSpPr txBox="1"/>
          <p:nvPr/>
        </p:nvSpPr>
        <p:spPr>
          <a:xfrm>
            <a:off x="212981" y="4262103"/>
            <a:ext cx="5776339" cy="1297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rPr>
                <a:latin typeface="+mn-lt"/>
                <a:cs typeface="+mn-lt"/>
              </a:rPr>
              <a:t>Next Steps </a:t>
            </a:r>
            <a:endParaRPr>
              <a:latin typeface="+mn-lt"/>
              <a:cs typeface="+mn-lt"/>
            </a:endParaRPr>
          </a:p>
          <a:p>
            <a:pPr>
              <a:defRPr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>
              <a:latin typeface="+mn-lt"/>
              <a:cs typeface="+mn-lt"/>
            </a:endParaRPr>
          </a:p>
          <a:p>
            <a:pPr>
              <a:defRPr sz="1400"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rPr>
                <a:latin typeface="+mn-lt"/>
                <a:cs typeface="+mn-lt"/>
              </a:rPr>
              <a:t>We will build a audio separation model which can classify the music or audio into separate tracks like vocal, different instruments , noises, etc.</a:t>
            </a:r>
            <a:endParaRPr>
              <a:latin typeface="+mn-lt"/>
              <a:cs typeface="+mn-lt"/>
            </a:endParaRPr>
          </a:p>
        </p:txBody>
      </p:sp>
      <p:sp>
        <p:nvSpPr>
          <p:cNvPr id="106" name="Rectangle 38"/>
          <p:cNvSpPr txBox="1"/>
          <p:nvPr/>
        </p:nvSpPr>
        <p:spPr>
          <a:xfrm>
            <a:off x="311487" y="2110196"/>
            <a:ext cx="2505111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r>
              <a:rPr>
                <a:latin typeface="+mn-lt"/>
                <a:cs typeface="+mn-lt"/>
              </a:rPr>
              <a:t>KPIs achieved till now</a:t>
            </a:r>
            <a:endParaRPr>
              <a:latin typeface="+mn-lt"/>
              <a:cs typeface="+mn-lt"/>
            </a:endParaRPr>
          </a:p>
        </p:txBody>
      </p:sp>
      <p:grpSp>
        <p:nvGrpSpPr>
          <p:cNvPr id="109" name="Rectangle 39"/>
          <p:cNvGrpSpPr/>
          <p:nvPr/>
        </p:nvGrpSpPr>
        <p:grpSpPr>
          <a:xfrm>
            <a:off x="6139989" y="4205095"/>
            <a:ext cx="5867782" cy="1798454"/>
            <a:chOff x="-1" y="-1"/>
            <a:chExt cx="5867780" cy="1798453"/>
          </a:xfrm>
        </p:grpSpPr>
        <p:sp>
          <p:nvSpPr>
            <p:cNvPr id="107" name="Rectangle"/>
            <p:cNvSpPr/>
            <p:nvPr/>
          </p:nvSpPr>
          <p:spPr>
            <a:xfrm>
              <a:off x="-1" y="-1"/>
              <a:ext cx="5867780" cy="179845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>
              <a:outerShdw blurRad="50800" dist="38100" dir="81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endParaRPr>
                <a:latin typeface="+mn-lt"/>
                <a:cs typeface="+mn-lt"/>
              </a:endParaRPr>
            </a:p>
          </p:txBody>
        </p:sp>
        <p:sp>
          <p:nvSpPr>
            <p:cNvPr id="108" name="Made a working app is made in Android Studio.…"/>
            <p:cNvSpPr txBox="1"/>
            <p:nvPr/>
          </p:nvSpPr>
          <p:spPr>
            <a:xfrm>
              <a:off x="45719" y="423293"/>
              <a:ext cx="5776339" cy="951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695325" lvl="1" indent="-187325">
                <a:buSzPct val="100000"/>
                <a:buAutoNum type="arabicPeriod"/>
                <a:defRPr sz="1400" b="1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r>
                <a:rPr>
                  <a:latin typeface="+mn-lt"/>
                  <a:cs typeface="+mn-lt"/>
                </a:rPr>
                <a:t>Made a working </a:t>
              </a:r>
              <a:r>
                <a:rPr lang="en-US">
                  <a:latin typeface="+mn-lt"/>
                  <a:cs typeface="+mn-lt"/>
                </a:rPr>
                <a:t>music player </a:t>
              </a:r>
              <a:r>
                <a:rPr>
                  <a:latin typeface="+mn-lt"/>
                  <a:cs typeface="+mn-lt"/>
                </a:rPr>
                <a:t>app </a:t>
              </a:r>
              <a:r>
                <a:rPr lang="en-US">
                  <a:latin typeface="+mn-lt"/>
                  <a:cs typeface="+mn-lt"/>
                </a:rPr>
                <a:t>using the </a:t>
              </a:r>
              <a:r>
                <a:rPr>
                  <a:latin typeface="+mn-lt"/>
                  <a:cs typeface="+mn-lt"/>
                </a:rPr>
                <a:t>Android Studio.</a:t>
              </a:r>
              <a:endParaRPr>
                <a:latin typeface="+mn-lt"/>
                <a:cs typeface="+mn-lt"/>
              </a:endParaRPr>
            </a:p>
            <a:p>
              <a:pPr marL="695325" lvl="1" indent="-187325">
                <a:buSzPct val="100000"/>
                <a:buAutoNum type="arabicPeriod"/>
                <a:defRPr sz="1400" b="1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r>
                <a:rPr>
                  <a:latin typeface="+mn-lt"/>
                  <a:cs typeface="+mn-lt"/>
                </a:rPr>
                <a:t>Working a working classification model which can categories noises.</a:t>
              </a:r>
              <a:endParaRPr>
                <a:latin typeface="+mn-lt"/>
                <a:cs typeface="+mn-lt"/>
              </a:endParaRPr>
            </a:p>
          </p:txBody>
        </p:sp>
      </p:grpSp>
      <p:sp>
        <p:nvSpPr>
          <p:cNvPr id="110" name="Rectangle 40"/>
          <p:cNvSpPr txBox="1"/>
          <p:nvPr/>
        </p:nvSpPr>
        <p:spPr>
          <a:xfrm>
            <a:off x="6185711" y="4277045"/>
            <a:ext cx="4097274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r>
              <a:rPr>
                <a:latin typeface="+mn-lt"/>
                <a:cs typeface="+mn-lt"/>
              </a:rPr>
              <a:t>Key Achievements/ Outcome till now</a:t>
            </a:r>
            <a:endParaRPr>
              <a:latin typeface="+mn-lt"/>
              <a:cs typeface="+mn-lt"/>
            </a:endParaRPr>
          </a:p>
        </p:txBody>
      </p:sp>
      <p:grpSp>
        <p:nvGrpSpPr>
          <p:cNvPr id="113" name="Rectangle 41"/>
          <p:cNvGrpSpPr/>
          <p:nvPr/>
        </p:nvGrpSpPr>
        <p:grpSpPr>
          <a:xfrm>
            <a:off x="6139989" y="2037122"/>
            <a:ext cx="5867782" cy="1986593"/>
            <a:chOff x="-1" y="0"/>
            <a:chExt cx="5867780" cy="1986591"/>
          </a:xfrm>
        </p:grpSpPr>
        <p:sp>
          <p:nvSpPr>
            <p:cNvPr id="111" name="Rectangle"/>
            <p:cNvSpPr/>
            <p:nvPr/>
          </p:nvSpPr>
          <p:spPr>
            <a:xfrm>
              <a:off x="-1" y="0"/>
              <a:ext cx="5867780" cy="198659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>
              <a:outerShdw blurRad="50800" dist="38100" dir="81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 b="1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endParaRPr>
                <a:latin typeface="+mn-lt"/>
                <a:cs typeface="+mn-lt"/>
              </a:endParaRPr>
            </a:p>
          </p:txBody>
        </p:sp>
        <p:sp>
          <p:nvSpPr>
            <p:cNvPr id="112" name="We are unaware of the specific categories we need to classify the sound into.…"/>
            <p:cNvSpPr txBox="1"/>
            <p:nvPr/>
          </p:nvSpPr>
          <p:spPr>
            <a:xfrm>
              <a:off x="45719" y="694827"/>
              <a:ext cx="5776339" cy="8286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160655" indent="-160655">
                <a:buSzPct val="100000"/>
                <a:buAutoNum type="arabicPeriod"/>
                <a:defRPr sz="1200" b="1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r>
                <a:rPr>
                  <a:latin typeface="+mn-lt"/>
                  <a:cs typeface="+mn-lt"/>
                </a:rPr>
                <a:t>We are unaware of the specific categories we need to classify the sound into.</a:t>
              </a:r>
              <a:endParaRPr>
                <a:latin typeface="+mn-lt"/>
                <a:cs typeface="+mn-lt"/>
              </a:endParaRPr>
            </a:p>
            <a:p>
              <a:pPr marL="160655" indent="-160655">
                <a:buSzPct val="100000"/>
                <a:buAutoNum type="arabicPeriod"/>
                <a:defRPr sz="1200" b="1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r>
                <a:rPr>
                  <a:latin typeface="+mn-lt"/>
                  <a:cs typeface="+mn-lt"/>
                </a:rPr>
                <a:t>We need the dataset required for building the model.</a:t>
              </a:r>
              <a:endParaRPr>
                <a:latin typeface="+mn-lt"/>
                <a:cs typeface="+mn-lt"/>
              </a:endParaRPr>
            </a:p>
            <a:p>
              <a:pPr marL="160655" indent="-160655">
                <a:buSzPct val="100000"/>
                <a:buAutoNum type="arabicPeriod"/>
                <a:defRPr sz="1200" b="1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r>
                <a:rPr>
                  <a:latin typeface="+mn-lt"/>
                  <a:cs typeface="+mn-lt"/>
                </a:rPr>
                <a:t>Integration of app with tensorflow is troublesome.</a:t>
              </a:r>
              <a:endParaRPr>
                <a:latin typeface="+mn-lt"/>
                <a:cs typeface="+mn-lt"/>
              </a:endParaRPr>
            </a:p>
          </p:txBody>
        </p:sp>
      </p:grpSp>
      <p:sp>
        <p:nvSpPr>
          <p:cNvPr id="114" name="Rectangle 42"/>
          <p:cNvSpPr txBox="1"/>
          <p:nvPr/>
        </p:nvSpPr>
        <p:spPr>
          <a:xfrm>
            <a:off x="6185711" y="2116291"/>
            <a:ext cx="3318493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r>
              <a:rPr>
                <a:latin typeface="+mn-lt"/>
                <a:cs typeface="+mn-lt"/>
              </a:rPr>
              <a:t>Any Challenges/ Issues faced</a:t>
            </a:r>
            <a:endParaRPr>
              <a:latin typeface="+mn-lt"/>
              <a:cs typeface="+mn-lt"/>
            </a:endParaRPr>
          </a:p>
        </p:txBody>
      </p:sp>
      <p:sp>
        <p:nvSpPr>
          <p:cNvPr id="115" name="TextBox 43"/>
          <p:cNvSpPr txBox="1"/>
          <p:nvPr/>
        </p:nvSpPr>
        <p:spPr>
          <a:xfrm>
            <a:off x="10085831" y="6488437"/>
            <a:ext cx="2060448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defRPr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r>
              <a:rPr>
                <a:latin typeface="+mn-lt"/>
                <a:cs typeface="+mn-lt"/>
              </a:rPr>
              <a:t>Date: 30-06-2021</a:t>
            </a:r>
            <a:endParaRPr>
              <a:latin typeface="+mn-lt"/>
              <a:cs typeface="+mn-lt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WPS Presentation</Application>
  <PresentationFormat/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Calibri Light</vt:lpstr>
      <vt:lpstr>Arial</vt:lpstr>
      <vt:lpstr>SamsungOne 600C</vt:lpstr>
      <vt:lpstr>AlienCaret</vt:lpstr>
      <vt:lpstr>Helvetica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ahsan</cp:lastModifiedBy>
  <cp:revision>5</cp:revision>
  <dcterms:created xsi:type="dcterms:W3CDTF">2021-07-29T18:31:00Z</dcterms:created>
  <dcterms:modified xsi:type="dcterms:W3CDTF">2021-07-29T18:56:07Z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1033-11.2.0.10094</vt:lpwstr>
  </property>
</Properties>
</file>