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7" r:id="rId5"/>
    <p:sldId id="262" r:id="rId6"/>
    <p:sldId id="263" r:id="rId7"/>
    <p:sldId id="264" r:id="rId8"/>
    <p:sldId id="265" r:id="rId9"/>
    <p:sldId id="268" r:id="rId10"/>
    <p:sldId id="266" r:id="rId11"/>
    <p:sldId id="269" r:id="rId12"/>
    <p:sldId id="274" r:id="rId13"/>
    <p:sldId id="270"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4745-099F-44B0-8ADE-77386DA9766F}"/>
              </a:ext>
            </a:extLst>
          </p:cNvPr>
          <p:cNvSpPr>
            <a:spLocks noGrp="1"/>
          </p:cNvSpPr>
          <p:nvPr>
            <p:ph type="ctrTitle"/>
          </p:nvPr>
        </p:nvSpPr>
        <p:spPr>
          <a:xfrm>
            <a:off x="1876424" y="1709529"/>
            <a:ext cx="8791575" cy="740259"/>
          </a:xfrm>
        </p:spPr>
        <p:txBody>
          <a:bodyPr>
            <a:noAutofit/>
          </a:bodyPr>
          <a:lstStyle/>
          <a:p>
            <a:r>
              <a:rPr lang="en-US" sz="6600" cap="none" dirty="0"/>
              <a:t>Introduction To PLC Programming</a:t>
            </a:r>
          </a:p>
        </p:txBody>
      </p:sp>
      <p:sp>
        <p:nvSpPr>
          <p:cNvPr id="3" name="Subtitle 2">
            <a:extLst>
              <a:ext uri="{FF2B5EF4-FFF2-40B4-BE49-F238E27FC236}">
                <a16:creationId xmlns:a16="http://schemas.microsoft.com/office/drawing/2014/main" id="{23D7089E-99B6-4381-9CEF-64697C2B34F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38883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160638"/>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026363"/>
            <a:ext cx="9905999" cy="5670999"/>
          </a:xfrm>
        </p:spPr>
        <p:txBody>
          <a:bodyPr>
            <a:normAutofit/>
          </a:bodyPr>
          <a:lstStyle/>
          <a:p>
            <a:r>
              <a:rPr lang="en-US" dirty="0"/>
              <a:t>Define a Block of code</a:t>
            </a:r>
          </a:p>
          <a:p>
            <a:pPr lvl="1"/>
            <a:r>
              <a:rPr lang="en-US" dirty="0"/>
              <a:t>That can run a sequence in a controlled way</a:t>
            </a:r>
          </a:p>
          <a:p>
            <a:pPr lvl="2"/>
            <a:r>
              <a:rPr lang="en-US" dirty="0"/>
              <a:t>Numerically Sequenced</a:t>
            </a:r>
          </a:p>
          <a:p>
            <a:pPr lvl="1"/>
            <a:r>
              <a:rPr lang="en-US" dirty="0"/>
              <a:t>can be skipped to improve cycle time</a:t>
            </a:r>
          </a:p>
          <a:p>
            <a:pPr lvl="2"/>
            <a:r>
              <a:rPr lang="en-US" dirty="0"/>
              <a:t>Use jump and label in a limit fashion</a:t>
            </a:r>
          </a:p>
          <a:p>
            <a:pPr lvl="2"/>
            <a:r>
              <a:rPr lang="en-US" dirty="0"/>
              <a:t>Stage and End Stage command</a:t>
            </a:r>
          </a:p>
          <a:p>
            <a:pPr lvl="1"/>
            <a:r>
              <a:rPr lang="en-US" dirty="0"/>
              <a:t>Have enable flag (bit)</a:t>
            </a:r>
          </a:p>
          <a:p>
            <a:pPr lvl="1"/>
            <a:r>
              <a:rPr lang="en-US" dirty="0"/>
              <a:t>Enter or start the sequence </a:t>
            </a:r>
          </a:p>
          <a:p>
            <a:pPr lvl="1"/>
            <a:r>
              <a:rPr lang="en-US" dirty="0"/>
              <a:t>Exit or stop the sequence</a:t>
            </a:r>
          </a:p>
          <a:p>
            <a:pPr lvl="2"/>
            <a:endParaRPr lang="en-US" dirty="0"/>
          </a:p>
        </p:txBody>
      </p:sp>
    </p:spTree>
    <p:extLst>
      <p:ext uri="{BB962C8B-B14F-4D97-AF65-F5344CB8AC3E}">
        <p14:creationId xmlns:p14="http://schemas.microsoft.com/office/powerpoint/2010/main" val="415463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160638"/>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026363"/>
            <a:ext cx="9905999" cy="5670999"/>
          </a:xfrm>
        </p:spPr>
        <p:txBody>
          <a:bodyPr>
            <a:normAutofit/>
          </a:bodyPr>
          <a:lstStyle/>
          <a:p>
            <a:pPr marL="0" indent="0" algn="ctr">
              <a:buNone/>
            </a:pPr>
            <a:r>
              <a:rPr lang="en-US" u="sng" dirty="0"/>
              <a:t>Defining a Block of code for Omron CX-Programmer</a:t>
            </a:r>
          </a:p>
          <a:p>
            <a:pPr lvl="2"/>
            <a:endParaRPr lang="en-US" dirty="0"/>
          </a:p>
        </p:txBody>
      </p:sp>
    </p:spTree>
    <p:extLst>
      <p:ext uri="{BB962C8B-B14F-4D97-AF65-F5344CB8AC3E}">
        <p14:creationId xmlns:p14="http://schemas.microsoft.com/office/powerpoint/2010/main" val="1621327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160638"/>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026363"/>
            <a:ext cx="9905999" cy="5670999"/>
          </a:xfrm>
        </p:spPr>
        <p:txBody>
          <a:bodyPr>
            <a:normAutofit/>
          </a:bodyPr>
          <a:lstStyle/>
          <a:p>
            <a:pPr marL="0" indent="0" algn="ctr">
              <a:buNone/>
            </a:pPr>
            <a:r>
              <a:rPr lang="en-US" u="sng" dirty="0"/>
              <a:t>Defining a Block of code for Omron SYSMAC</a:t>
            </a:r>
          </a:p>
          <a:p>
            <a:pPr lvl="2"/>
            <a:endParaRPr lang="en-US" dirty="0"/>
          </a:p>
        </p:txBody>
      </p:sp>
      <p:pic>
        <p:nvPicPr>
          <p:cNvPr id="6" name="Picture 5">
            <a:extLst>
              <a:ext uri="{FF2B5EF4-FFF2-40B4-BE49-F238E27FC236}">
                <a16:creationId xmlns:a16="http://schemas.microsoft.com/office/drawing/2014/main" id="{9DBA8B3A-6F1F-492D-AA37-8658B8719DC0}"/>
              </a:ext>
            </a:extLst>
          </p:cNvPr>
          <p:cNvPicPr>
            <a:picLocks noChangeAspect="1"/>
          </p:cNvPicPr>
          <p:nvPr/>
        </p:nvPicPr>
        <p:blipFill>
          <a:blip r:embed="rId2"/>
          <a:stretch>
            <a:fillRect/>
          </a:stretch>
        </p:blipFill>
        <p:spPr>
          <a:xfrm>
            <a:off x="1718220" y="1788942"/>
            <a:ext cx="5715798" cy="1228896"/>
          </a:xfrm>
          <a:prstGeom prst="rect">
            <a:avLst/>
          </a:prstGeom>
        </p:spPr>
      </p:pic>
    </p:spTree>
    <p:extLst>
      <p:ext uri="{BB962C8B-B14F-4D97-AF65-F5344CB8AC3E}">
        <p14:creationId xmlns:p14="http://schemas.microsoft.com/office/powerpoint/2010/main" val="335467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160638"/>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026363"/>
            <a:ext cx="9905999" cy="5670999"/>
          </a:xfrm>
        </p:spPr>
        <p:txBody>
          <a:bodyPr>
            <a:normAutofit/>
          </a:bodyPr>
          <a:lstStyle/>
          <a:p>
            <a:pPr marL="0" indent="0" algn="ctr">
              <a:buNone/>
            </a:pPr>
            <a:r>
              <a:rPr lang="en-US" u="sng" dirty="0"/>
              <a:t>Defining a Block of code for Omron SYSMAC</a:t>
            </a:r>
          </a:p>
          <a:p>
            <a:pPr lvl="2"/>
            <a:endParaRPr lang="en-US" dirty="0"/>
          </a:p>
        </p:txBody>
      </p:sp>
      <p:pic>
        <p:nvPicPr>
          <p:cNvPr id="5" name="Picture 4">
            <a:extLst>
              <a:ext uri="{FF2B5EF4-FFF2-40B4-BE49-F238E27FC236}">
                <a16:creationId xmlns:a16="http://schemas.microsoft.com/office/drawing/2014/main" id="{17EA7108-F19F-491D-8595-58F95C0D7373}"/>
              </a:ext>
            </a:extLst>
          </p:cNvPr>
          <p:cNvPicPr>
            <a:picLocks noChangeAspect="1"/>
          </p:cNvPicPr>
          <p:nvPr/>
        </p:nvPicPr>
        <p:blipFill>
          <a:blip r:embed="rId2"/>
          <a:stretch>
            <a:fillRect/>
          </a:stretch>
        </p:blipFill>
        <p:spPr>
          <a:xfrm>
            <a:off x="972336" y="1668137"/>
            <a:ext cx="5967147" cy="3521725"/>
          </a:xfrm>
          <a:prstGeom prst="rect">
            <a:avLst/>
          </a:prstGeom>
        </p:spPr>
      </p:pic>
    </p:spTree>
    <p:extLst>
      <p:ext uri="{BB962C8B-B14F-4D97-AF65-F5344CB8AC3E}">
        <p14:creationId xmlns:p14="http://schemas.microsoft.com/office/powerpoint/2010/main" val="230007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249891" y="277091"/>
            <a:ext cx="9905998" cy="720870"/>
          </a:xfrm>
        </p:spPr>
        <p:txBody>
          <a:bodyPr>
            <a:normAutofit/>
          </a:bodyPr>
          <a:lstStyle/>
          <a:p>
            <a:pPr algn="ctr"/>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2598759" y="997961"/>
            <a:ext cx="7208261" cy="438210"/>
          </a:xfrm>
        </p:spPr>
        <p:txBody>
          <a:bodyPr anchor="ctr">
            <a:normAutofit fontScale="92500" lnSpcReduction="20000"/>
          </a:bodyPr>
          <a:lstStyle/>
          <a:p>
            <a:pPr marL="0" indent="0">
              <a:buNone/>
            </a:pPr>
            <a:r>
              <a:rPr lang="en-US" u="sng" dirty="0"/>
              <a:t>Defining a Block of code for </a:t>
            </a:r>
            <a:r>
              <a:rPr lang="en-US" u="sng" dirty="0" err="1"/>
              <a:t>Kollmorgen</a:t>
            </a:r>
            <a:r>
              <a:rPr lang="en-US" u="sng" dirty="0"/>
              <a:t> Automation Suite</a:t>
            </a:r>
          </a:p>
        </p:txBody>
      </p:sp>
      <p:pic>
        <p:nvPicPr>
          <p:cNvPr id="7" name="Picture 6" descr="Diagram&#10;&#10;Description automatically generated">
            <a:extLst>
              <a:ext uri="{FF2B5EF4-FFF2-40B4-BE49-F238E27FC236}">
                <a16:creationId xmlns:a16="http://schemas.microsoft.com/office/drawing/2014/main" id="{48E1FF95-C875-40B7-B73E-FF2DF855BFDA}"/>
              </a:ext>
            </a:extLst>
          </p:cNvPr>
          <p:cNvPicPr>
            <a:picLocks noChangeAspect="1"/>
          </p:cNvPicPr>
          <p:nvPr/>
        </p:nvPicPr>
        <p:blipFill>
          <a:blip r:embed="rId2"/>
          <a:stretch>
            <a:fillRect/>
          </a:stretch>
        </p:blipFill>
        <p:spPr>
          <a:xfrm>
            <a:off x="873281" y="1718830"/>
            <a:ext cx="5297001" cy="3056369"/>
          </a:xfrm>
          <a:prstGeom prst="rect">
            <a:avLst/>
          </a:prstGeom>
        </p:spPr>
      </p:pic>
      <p:sp>
        <p:nvSpPr>
          <p:cNvPr id="8" name="TextBox 7">
            <a:extLst>
              <a:ext uri="{FF2B5EF4-FFF2-40B4-BE49-F238E27FC236}">
                <a16:creationId xmlns:a16="http://schemas.microsoft.com/office/drawing/2014/main" id="{5A58CF2E-14AA-479D-A910-F46C32BF89A5}"/>
              </a:ext>
            </a:extLst>
          </p:cNvPr>
          <p:cNvSpPr txBox="1"/>
          <p:nvPr/>
        </p:nvSpPr>
        <p:spPr>
          <a:xfrm>
            <a:off x="6446982" y="1732190"/>
            <a:ext cx="4461163" cy="4801314"/>
          </a:xfrm>
          <a:prstGeom prst="rect">
            <a:avLst/>
          </a:prstGeom>
          <a:noFill/>
        </p:spPr>
        <p:txBody>
          <a:bodyPr wrap="square" rtlCol="0">
            <a:spAutoFit/>
          </a:bodyPr>
          <a:lstStyle/>
          <a:p>
            <a:pPr marL="285750" indent="-285750">
              <a:buFont typeface="Arial" panose="020B0604020202020204" pitchFamily="34" charset="0"/>
              <a:buChar char="•"/>
            </a:pPr>
            <a:r>
              <a:rPr lang="en-US" dirty="0" err="1"/>
              <a:t>LeftFoilOn</a:t>
            </a:r>
            <a:r>
              <a:rPr lang="en-US" dirty="0"/>
              <a:t>[x] is an array of 16 bool</a:t>
            </a:r>
          </a:p>
          <a:p>
            <a:pPr marL="285750" indent="-285750">
              <a:buFont typeface="Arial" panose="020B0604020202020204" pitchFamily="34" charset="0"/>
              <a:buChar char="•"/>
            </a:pPr>
            <a:r>
              <a:rPr lang="en-US" dirty="0" err="1"/>
              <a:t>LeftFoilOn</a:t>
            </a:r>
            <a:r>
              <a:rPr lang="en-US" dirty="0"/>
              <a:t>[0] is the Enabling bit</a:t>
            </a:r>
          </a:p>
          <a:p>
            <a:pPr marL="285750" indent="-285750">
              <a:buFont typeface="Arial" panose="020B0604020202020204" pitchFamily="34" charset="0"/>
              <a:buChar char="•"/>
            </a:pPr>
            <a:r>
              <a:rPr lang="en-US" dirty="0"/>
              <a:t>If </a:t>
            </a:r>
            <a:r>
              <a:rPr lang="en-US" dirty="0" err="1"/>
              <a:t>LeftFoilOn</a:t>
            </a:r>
            <a:r>
              <a:rPr lang="en-US" dirty="0"/>
              <a:t>[0] is Off the </a:t>
            </a:r>
          </a:p>
          <a:p>
            <a:pPr marL="742950" lvl="1" indent="-285750">
              <a:buFont typeface="Arial" panose="020B0604020202020204" pitchFamily="34" charset="0"/>
              <a:buChar char="•"/>
            </a:pPr>
            <a:r>
              <a:rPr lang="en-US" dirty="0"/>
              <a:t>--&gt;&gt; </a:t>
            </a:r>
            <a:r>
              <a:rPr lang="en-US" dirty="0" err="1"/>
              <a:t>LeftFoilAitOn_End</a:t>
            </a:r>
            <a:r>
              <a:rPr lang="en-US" dirty="0"/>
              <a:t> is the Jump Statement that bypasses this Network of code.</a:t>
            </a:r>
          </a:p>
          <a:p>
            <a:pPr marL="742950" lvl="1" indent="-285750">
              <a:buFont typeface="Arial" panose="020B0604020202020204" pitchFamily="34" charset="0"/>
              <a:buChar char="•"/>
            </a:pPr>
            <a:r>
              <a:rPr lang="en-US" dirty="0"/>
              <a:t>On Network #2: </a:t>
            </a:r>
            <a:r>
              <a:rPr lang="en-US" dirty="0" err="1"/>
              <a:t>LeftFoilAirOn_End</a:t>
            </a:r>
            <a:r>
              <a:rPr lang="en-US" dirty="0"/>
              <a:t> is the label that the Jump statement refers to.</a:t>
            </a:r>
          </a:p>
          <a:p>
            <a:pPr marL="285750" indent="-285750">
              <a:buFont typeface="Arial" panose="020B0604020202020204" pitchFamily="34" charset="0"/>
              <a:buChar char="•"/>
            </a:pPr>
            <a:r>
              <a:rPr lang="en-US" dirty="0"/>
              <a:t>The </a:t>
            </a:r>
            <a:r>
              <a:rPr lang="en-US" u="sng" dirty="0"/>
              <a:t>Reset16BitArray</a:t>
            </a:r>
            <a:r>
              <a:rPr lang="en-US" dirty="0"/>
              <a:t> function block is used to reset the individual bits in the array</a:t>
            </a:r>
          </a:p>
          <a:p>
            <a:pPr marL="285750" indent="-285750">
              <a:buFont typeface="Arial" panose="020B0604020202020204" pitchFamily="34" charset="0"/>
              <a:buChar char="•"/>
            </a:pPr>
            <a:r>
              <a:rPr lang="en-US" dirty="0" err="1"/>
              <a:t>LeftFoilOn</a:t>
            </a:r>
            <a:r>
              <a:rPr lang="en-US" dirty="0"/>
              <a:t>[1] is the starting bit for the block of code</a:t>
            </a:r>
          </a:p>
          <a:p>
            <a:pPr marL="285750" indent="-285750">
              <a:buFont typeface="Arial" panose="020B0604020202020204" pitchFamily="34" charset="0"/>
              <a:buChar char="•"/>
            </a:pPr>
            <a:r>
              <a:rPr lang="en-US" dirty="0" err="1"/>
              <a:t>LeftFoilOn</a:t>
            </a:r>
            <a:r>
              <a:rPr lang="en-US" dirty="0"/>
              <a:t>[1] rung sets an output variable “</a:t>
            </a:r>
            <a:r>
              <a:rPr lang="en-US" dirty="0" err="1"/>
              <a:t>Outputs_LeftFoilPlattenAir</a:t>
            </a:r>
            <a:r>
              <a:rPr lang="en-US" dirty="0"/>
              <a:t>” then proceed to reset the current rung </a:t>
            </a:r>
            <a:r>
              <a:rPr lang="en-US" dirty="0" err="1"/>
              <a:t>LeftFoilOn</a:t>
            </a:r>
            <a:r>
              <a:rPr lang="en-US" dirty="0"/>
              <a:t>[1] then set the next rung </a:t>
            </a:r>
            <a:r>
              <a:rPr lang="en-US" dirty="0" err="1"/>
              <a:t>LeftFoilOn</a:t>
            </a:r>
            <a:r>
              <a:rPr lang="en-US" dirty="0"/>
              <a:t>[2].</a:t>
            </a:r>
          </a:p>
        </p:txBody>
      </p:sp>
    </p:spTree>
    <p:extLst>
      <p:ext uri="{BB962C8B-B14F-4D97-AF65-F5344CB8AC3E}">
        <p14:creationId xmlns:p14="http://schemas.microsoft.com/office/powerpoint/2010/main" val="33697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249891" y="277091"/>
            <a:ext cx="9905998" cy="720870"/>
          </a:xfrm>
        </p:spPr>
        <p:txBody>
          <a:bodyPr>
            <a:normAutofit/>
          </a:bodyPr>
          <a:lstStyle/>
          <a:p>
            <a:pPr algn="ctr"/>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427149" y="997961"/>
            <a:ext cx="8379872" cy="438210"/>
          </a:xfrm>
        </p:spPr>
        <p:txBody>
          <a:bodyPr anchor="ctr">
            <a:normAutofit fontScale="92500" lnSpcReduction="20000"/>
          </a:bodyPr>
          <a:lstStyle/>
          <a:p>
            <a:pPr marL="0" indent="0">
              <a:buNone/>
            </a:pPr>
            <a:r>
              <a:rPr lang="en-US" u="sng" dirty="0"/>
              <a:t>Defining a Block of code for </a:t>
            </a:r>
            <a:r>
              <a:rPr lang="en-US" u="sng" dirty="0" err="1"/>
              <a:t>Kollmorgen</a:t>
            </a:r>
            <a:r>
              <a:rPr lang="en-US" u="sng" dirty="0"/>
              <a:t> Automation Suite : Continued </a:t>
            </a:r>
          </a:p>
        </p:txBody>
      </p:sp>
      <p:pic>
        <p:nvPicPr>
          <p:cNvPr id="7" name="Picture 6" descr="Diagram&#10;&#10;Description automatically generated">
            <a:extLst>
              <a:ext uri="{FF2B5EF4-FFF2-40B4-BE49-F238E27FC236}">
                <a16:creationId xmlns:a16="http://schemas.microsoft.com/office/drawing/2014/main" id="{48E1FF95-C875-40B7-B73E-FF2DF855BFDA}"/>
              </a:ext>
            </a:extLst>
          </p:cNvPr>
          <p:cNvPicPr>
            <a:picLocks noChangeAspect="1"/>
          </p:cNvPicPr>
          <p:nvPr/>
        </p:nvPicPr>
        <p:blipFill>
          <a:blip r:embed="rId2"/>
          <a:stretch>
            <a:fillRect/>
          </a:stretch>
        </p:blipFill>
        <p:spPr>
          <a:xfrm>
            <a:off x="873281" y="1718830"/>
            <a:ext cx="5297001" cy="3056369"/>
          </a:xfrm>
          <a:prstGeom prst="rect">
            <a:avLst/>
          </a:prstGeom>
        </p:spPr>
      </p:pic>
      <p:sp>
        <p:nvSpPr>
          <p:cNvPr id="8" name="TextBox 7">
            <a:extLst>
              <a:ext uri="{FF2B5EF4-FFF2-40B4-BE49-F238E27FC236}">
                <a16:creationId xmlns:a16="http://schemas.microsoft.com/office/drawing/2014/main" id="{5A58CF2E-14AA-479D-A910-F46C32BF89A5}"/>
              </a:ext>
            </a:extLst>
          </p:cNvPr>
          <p:cNvSpPr txBox="1"/>
          <p:nvPr/>
        </p:nvSpPr>
        <p:spPr>
          <a:xfrm>
            <a:off x="6446982" y="1732190"/>
            <a:ext cx="4577093" cy="2862322"/>
          </a:xfrm>
          <a:prstGeom prst="rect">
            <a:avLst/>
          </a:prstGeom>
          <a:noFill/>
        </p:spPr>
        <p:txBody>
          <a:bodyPr wrap="square" rtlCol="0">
            <a:spAutoFit/>
          </a:bodyPr>
          <a:lstStyle/>
          <a:p>
            <a:pPr marL="285750" indent="-285750">
              <a:buFont typeface="Arial" panose="020B0604020202020204" pitchFamily="34" charset="0"/>
              <a:buChar char="•"/>
            </a:pPr>
            <a:r>
              <a:rPr lang="en-US" dirty="0" err="1"/>
              <a:t>LeftFoilAirOn</a:t>
            </a:r>
            <a:r>
              <a:rPr lang="en-US" dirty="0"/>
              <a:t>[2] Rung enables a Timer On function </a:t>
            </a:r>
            <a:r>
              <a:rPr lang="en-US"/>
              <a:t>block defined </a:t>
            </a:r>
            <a:r>
              <a:rPr lang="en-US" dirty="0"/>
              <a:t>by literal time variable time#10ms.</a:t>
            </a:r>
          </a:p>
          <a:p>
            <a:pPr marL="285750" indent="-285750">
              <a:buFont typeface="Arial" panose="020B0604020202020204" pitchFamily="34" charset="0"/>
              <a:buChar char="•"/>
            </a:pPr>
            <a:r>
              <a:rPr lang="en-US" dirty="0"/>
              <a:t>After 10ms the </a:t>
            </a:r>
            <a:r>
              <a:rPr lang="en-US" dirty="0" err="1"/>
              <a:t>LeftFoilAirOn</a:t>
            </a:r>
            <a:r>
              <a:rPr lang="en-US" dirty="0"/>
              <a:t>[2] rung is Reset and the Last Bit in the array is set to finish the block.</a:t>
            </a:r>
          </a:p>
          <a:p>
            <a:pPr marL="285750" indent="-285750">
              <a:buFont typeface="Arial" panose="020B0604020202020204" pitchFamily="34" charset="0"/>
              <a:buChar char="•"/>
            </a:pPr>
            <a:r>
              <a:rPr lang="en-US" dirty="0" err="1"/>
              <a:t>LeftFoilAirOn</a:t>
            </a:r>
            <a:r>
              <a:rPr lang="en-US" dirty="0"/>
              <a:t>[15] activates the </a:t>
            </a:r>
            <a:r>
              <a:rPr lang="en-US" u="sng" dirty="0"/>
              <a:t>Reset16BitArray </a:t>
            </a:r>
            <a:r>
              <a:rPr lang="en-US" dirty="0"/>
              <a:t>function block which reset the array of bits in the </a:t>
            </a:r>
            <a:r>
              <a:rPr lang="en-US" dirty="0" err="1"/>
              <a:t>LeftFoilAirOn</a:t>
            </a:r>
            <a:r>
              <a:rPr lang="en-US" dirty="0"/>
              <a:t> array thereby turning off the block of code.</a:t>
            </a:r>
            <a:endParaRPr lang="en-US" u="sng" dirty="0"/>
          </a:p>
        </p:txBody>
      </p:sp>
      <p:sp>
        <p:nvSpPr>
          <p:cNvPr id="6" name="TextBox 5">
            <a:extLst>
              <a:ext uri="{FF2B5EF4-FFF2-40B4-BE49-F238E27FC236}">
                <a16:creationId xmlns:a16="http://schemas.microsoft.com/office/drawing/2014/main" id="{51561511-08D5-4794-8488-DE4E8475215B}"/>
              </a:ext>
            </a:extLst>
          </p:cNvPr>
          <p:cNvSpPr txBox="1"/>
          <p:nvPr/>
        </p:nvSpPr>
        <p:spPr>
          <a:xfrm>
            <a:off x="6446981" y="4775199"/>
            <a:ext cx="4577093"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This block code represents the basic building block of ladder logic that will be used to write your programs.</a:t>
            </a:r>
          </a:p>
        </p:txBody>
      </p:sp>
    </p:spTree>
    <p:extLst>
      <p:ext uri="{BB962C8B-B14F-4D97-AF65-F5344CB8AC3E}">
        <p14:creationId xmlns:p14="http://schemas.microsoft.com/office/powerpoint/2010/main" val="272609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2" y="259492"/>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432856"/>
            <a:ext cx="9905999" cy="4822170"/>
          </a:xfrm>
        </p:spPr>
        <p:txBody>
          <a:bodyPr>
            <a:normAutofit/>
          </a:bodyPr>
          <a:lstStyle/>
          <a:p>
            <a:r>
              <a:rPr lang="en-US" dirty="0"/>
              <a:t>For most PLC, the programming languages is based on the </a:t>
            </a:r>
            <a:r>
              <a:rPr lang="en-US" b="0" i="0" dirty="0">
                <a:effectLst/>
              </a:rPr>
              <a:t> </a:t>
            </a:r>
            <a:r>
              <a:rPr lang="en-US" b="0" i="1" u="sng" dirty="0">
                <a:effectLst/>
              </a:rPr>
              <a:t>IEC 61131-3</a:t>
            </a:r>
            <a:endParaRPr lang="en-US" b="0" dirty="0">
              <a:effectLst/>
            </a:endParaRPr>
          </a:p>
          <a:p>
            <a:pPr lvl="1"/>
            <a:r>
              <a:rPr lang="en-US" b="0" i="0" u="none" strike="noStrike" dirty="0">
                <a:effectLst/>
              </a:rPr>
              <a:t>Ladder diagram</a:t>
            </a:r>
            <a:r>
              <a:rPr lang="en-US" b="0" i="0" dirty="0">
                <a:effectLst/>
              </a:rPr>
              <a:t> (LD), graphical</a:t>
            </a:r>
          </a:p>
          <a:p>
            <a:pPr lvl="1"/>
            <a:r>
              <a:rPr lang="en-US" b="0" i="0" u="none" strike="noStrike" dirty="0">
                <a:effectLst/>
              </a:rPr>
              <a:t>Function block diagram</a:t>
            </a:r>
            <a:r>
              <a:rPr lang="en-US" b="0" i="0" dirty="0">
                <a:effectLst/>
              </a:rPr>
              <a:t> (FBD), graphical</a:t>
            </a:r>
          </a:p>
          <a:p>
            <a:pPr lvl="1"/>
            <a:r>
              <a:rPr lang="en-US" b="0" i="0" u="none" strike="noStrike" dirty="0">
                <a:effectLst/>
              </a:rPr>
              <a:t>Structured text</a:t>
            </a:r>
            <a:r>
              <a:rPr lang="en-US" b="0" i="0" dirty="0">
                <a:effectLst/>
              </a:rPr>
              <a:t> (ST), textual</a:t>
            </a:r>
          </a:p>
          <a:p>
            <a:pPr lvl="1"/>
            <a:r>
              <a:rPr lang="en-US" b="0" i="0" u="none" strike="noStrike" dirty="0">
                <a:effectLst/>
              </a:rPr>
              <a:t>Instruction list</a:t>
            </a:r>
            <a:r>
              <a:rPr lang="en-US" b="0" i="0" dirty="0">
                <a:effectLst/>
              </a:rPr>
              <a:t> (IL), textual </a:t>
            </a:r>
          </a:p>
          <a:p>
            <a:pPr lvl="1"/>
            <a:r>
              <a:rPr lang="en-US" b="0" i="0" u="none" strike="noStrike" dirty="0">
                <a:effectLst/>
              </a:rPr>
              <a:t>Sequential function chart</a:t>
            </a:r>
            <a:r>
              <a:rPr lang="en-US" b="0" i="0" dirty="0">
                <a:effectLst/>
              </a:rPr>
              <a:t> (SFC), graphical</a:t>
            </a:r>
            <a:endParaRPr lang="en-US" dirty="0"/>
          </a:p>
          <a:p>
            <a:r>
              <a:rPr lang="en-US" dirty="0"/>
              <a:t>Two types of PLC </a:t>
            </a:r>
          </a:p>
          <a:p>
            <a:pPr lvl="1"/>
            <a:r>
              <a:rPr lang="en-US" dirty="0"/>
              <a:t>Address Based</a:t>
            </a:r>
          </a:p>
          <a:p>
            <a:pPr lvl="1"/>
            <a:r>
              <a:rPr lang="en-US" dirty="0"/>
              <a:t>Variable Based</a:t>
            </a:r>
          </a:p>
        </p:txBody>
      </p:sp>
    </p:spTree>
    <p:extLst>
      <p:ext uri="{BB962C8B-B14F-4D97-AF65-F5344CB8AC3E}">
        <p14:creationId xmlns:p14="http://schemas.microsoft.com/office/powerpoint/2010/main" val="4122640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377687"/>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243412"/>
            <a:ext cx="9905999" cy="5453950"/>
          </a:xfrm>
        </p:spPr>
        <p:txBody>
          <a:bodyPr>
            <a:normAutofit lnSpcReduction="10000"/>
          </a:bodyPr>
          <a:lstStyle/>
          <a:p>
            <a:r>
              <a:rPr lang="en-US" dirty="0"/>
              <a:t>Basic Data Types</a:t>
            </a:r>
          </a:p>
          <a:p>
            <a:pPr lvl="1"/>
            <a:r>
              <a:rPr lang="en-US" dirty="0"/>
              <a:t>Boolean (1 bit)</a:t>
            </a:r>
          </a:p>
          <a:p>
            <a:pPr lvl="1"/>
            <a:r>
              <a:rPr lang="en-US" dirty="0"/>
              <a:t>WORD (16 bits), DWORD (32 bits)</a:t>
            </a:r>
          </a:p>
          <a:p>
            <a:pPr lvl="2"/>
            <a:r>
              <a:rPr lang="en-US" dirty="0"/>
              <a:t>does not represent a number only an array of bits</a:t>
            </a:r>
          </a:p>
          <a:p>
            <a:pPr lvl="2"/>
            <a:r>
              <a:rPr lang="en-US" dirty="0"/>
              <a:t>Most PLC allows you to access these bits using the Dot Operator or [].</a:t>
            </a:r>
          </a:p>
          <a:p>
            <a:pPr lvl="1"/>
            <a:r>
              <a:rPr lang="en-US" dirty="0"/>
              <a:t>INT (16 bits) – represent a signed number  0 – 65535</a:t>
            </a:r>
          </a:p>
          <a:p>
            <a:pPr lvl="1"/>
            <a:r>
              <a:rPr lang="en-US" dirty="0"/>
              <a:t>UINT (16 bits) – represent a unsigned number - 0 to 65535</a:t>
            </a:r>
          </a:p>
          <a:p>
            <a:pPr lvl="1"/>
            <a:r>
              <a:rPr lang="en-US" dirty="0"/>
              <a:t>DINT (32 bits) – represent a signed number (-2147483648) –  (2147483648)</a:t>
            </a:r>
          </a:p>
          <a:p>
            <a:pPr lvl="1"/>
            <a:r>
              <a:rPr lang="en-US" dirty="0"/>
              <a:t>UDINT (32 bits) - represent a unsigned number </a:t>
            </a:r>
          </a:p>
          <a:p>
            <a:pPr lvl="1"/>
            <a:r>
              <a:rPr lang="en-US" dirty="0"/>
              <a:t>REAL (32 bits) – single precision floating point number (</a:t>
            </a:r>
            <a:r>
              <a:rPr lang="en-US" i="0" dirty="0">
                <a:effectLst/>
              </a:rPr>
              <a:t>IEEE-754</a:t>
            </a:r>
            <a:r>
              <a:rPr lang="en-US" b="1" i="0" dirty="0">
                <a:effectLst/>
              </a:rPr>
              <a:t> )</a:t>
            </a:r>
            <a:endParaRPr lang="en-US" dirty="0"/>
          </a:p>
          <a:p>
            <a:pPr lvl="1"/>
            <a:r>
              <a:rPr lang="en-US" dirty="0"/>
              <a:t>LREAL (64 bits) –double precision floating point number (</a:t>
            </a:r>
            <a:r>
              <a:rPr lang="en-US" i="0" dirty="0">
                <a:effectLst/>
              </a:rPr>
              <a:t>IEEE-754</a:t>
            </a:r>
            <a:r>
              <a:rPr lang="en-US" b="1" i="0" dirty="0">
                <a:effectLst/>
              </a:rPr>
              <a:t> )</a:t>
            </a:r>
            <a:endParaRPr lang="en-US" dirty="0"/>
          </a:p>
          <a:p>
            <a:pPr lvl="1"/>
            <a:r>
              <a:rPr lang="en-US" dirty="0"/>
              <a:t>Time (64 bits) – define a time variable (HH:MM:SS:MS:US:NS)</a:t>
            </a:r>
          </a:p>
          <a:p>
            <a:pPr lvl="1"/>
            <a:r>
              <a:rPr lang="en-US" dirty="0"/>
              <a:t>String ( 8 bits * Char) – defines an array of chars </a:t>
            </a:r>
          </a:p>
        </p:txBody>
      </p:sp>
    </p:spTree>
    <p:extLst>
      <p:ext uri="{BB962C8B-B14F-4D97-AF65-F5344CB8AC3E}">
        <p14:creationId xmlns:p14="http://schemas.microsoft.com/office/powerpoint/2010/main" val="297677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377687"/>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243412"/>
            <a:ext cx="9905999" cy="5453950"/>
          </a:xfrm>
        </p:spPr>
        <p:txBody>
          <a:bodyPr>
            <a:normAutofit/>
          </a:bodyPr>
          <a:lstStyle/>
          <a:p>
            <a:r>
              <a:rPr lang="en-US" dirty="0"/>
              <a:t>Array</a:t>
            </a:r>
          </a:p>
          <a:p>
            <a:pPr lvl="1"/>
            <a:r>
              <a:rPr lang="en-US" b="0" i="0" dirty="0">
                <a:effectLst/>
              </a:rPr>
              <a:t>collection of data elements of the same data type</a:t>
            </a:r>
            <a:endParaRPr lang="en-US" dirty="0"/>
          </a:p>
          <a:p>
            <a:r>
              <a:rPr lang="en-US" dirty="0"/>
              <a:t>Structure</a:t>
            </a:r>
          </a:p>
          <a:p>
            <a:pPr lvl="1"/>
            <a:r>
              <a:rPr lang="en-US" dirty="0"/>
              <a:t>Allows of a set of variables to be grouped together</a:t>
            </a:r>
          </a:p>
          <a:p>
            <a:r>
              <a:rPr lang="en-US" dirty="0"/>
              <a:t>Unions</a:t>
            </a:r>
          </a:p>
          <a:p>
            <a:pPr lvl="1"/>
            <a:r>
              <a:rPr lang="en-US" b="0" i="0" dirty="0">
                <a:effectLst/>
              </a:rPr>
              <a:t>data structure that usually contains different data types</a:t>
            </a:r>
            <a:endParaRPr lang="en-US" dirty="0"/>
          </a:p>
          <a:p>
            <a:pPr lvl="1"/>
            <a:r>
              <a:rPr lang="en-US" dirty="0"/>
              <a:t>A</a:t>
            </a:r>
            <a:r>
              <a:rPr lang="en-US" b="0" i="0" dirty="0">
                <a:effectLst/>
              </a:rPr>
              <a:t>ll components have the same offset</a:t>
            </a:r>
            <a:endParaRPr lang="en-US" dirty="0"/>
          </a:p>
          <a:p>
            <a:pPr lvl="1"/>
            <a:r>
              <a:rPr lang="en-US" b="0" i="0" dirty="0">
                <a:effectLst/>
              </a:rPr>
              <a:t> occupy the same memory space</a:t>
            </a:r>
            <a:endParaRPr lang="en-US" dirty="0"/>
          </a:p>
          <a:p>
            <a:r>
              <a:rPr lang="en-US" dirty="0"/>
              <a:t>Enumeration </a:t>
            </a:r>
          </a:p>
          <a:p>
            <a:pPr lvl="1"/>
            <a:r>
              <a:rPr lang="en-US" b="0" i="0" dirty="0">
                <a:effectLst/>
              </a:rPr>
              <a:t>An ordered list of all items in a collection</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19930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377687"/>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243412"/>
            <a:ext cx="9905999" cy="5453950"/>
          </a:xfrm>
        </p:spPr>
        <p:txBody>
          <a:bodyPr>
            <a:normAutofit/>
          </a:bodyPr>
          <a:lstStyle/>
          <a:p>
            <a:r>
              <a:rPr lang="en-US" dirty="0"/>
              <a:t>Basic Ladder Elements </a:t>
            </a:r>
          </a:p>
          <a:p>
            <a:pPr lvl="1"/>
            <a:r>
              <a:rPr lang="en-US" dirty="0"/>
              <a:t>Open Contact</a:t>
            </a:r>
          </a:p>
          <a:p>
            <a:pPr lvl="1"/>
            <a:r>
              <a:rPr lang="en-US" dirty="0"/>
              <a:t>Close Contact</a:t>
            </a:r>
          </a:p>
          <a:p>
            <a:pPr lvl="1"/>
            <a:r>
              <a:rPr lang="en-US" dirty="0"/>
              <a:t>Coil</a:t>
            </a:r>
          </a:p>
          <a:p>
            <a:pPr lvl="1"/>
            <a:r>
              <a:rPr lang="en-US" dirty="0"/>
              <a:t>Set</a:t>
            </a:r>
          </a:p>
          <a:p>
            <a:pPr lvl="1"/>
            <a:r>
              <a:rPr lang="en-US" dirty="0"/>
              <a:t>Reset</a:t>
            </a:r>
          </a:p>
          <a:p>
            <a:pPr marL="457200" lvl="1" indent="0">
              <a:buNone/>
            </a:pPr>
            <a:endParaRPr lang="en-US" dirty="0"/>
          </a:p>
        </p:txBody>
      </p:sp>
    </p:spTree>
    <p:extLst>
      <p:ext uri="{BB962C8B-B14F-4D97-AF65-F5344CB8AC3E}">
        <p14:creationId xmlns:p14="http://schemas.microsoft.com/office/powerpoint/2010/main" val="163919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377687"/>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243412"/>
            <a:ext cx="9905999" cy="5453950"/>
          </a:xfrm>
        </p:spPr>
        <p:txBody>
          <a:bodyPr>
            <a:normAutofit/>
          </a:bodyPr>
          <a:lstStyle/>
          <a:p>
            <a:r>
              <a:rPr lang="en-US" dirty="0"/>
              <a:t>Write a basic Ladder diagram</a:t>
            </a:r>
          </a:p>
          <a:p>
            <a:pPr marL="457200" lvl="1" indent="0">
              <a:buNone/>
            </a:pPr>
            <a:endParaRPr lang="en-US" dirty="0"/>
          </a:p>
        </p:txBody>
      </p:sp>
    </p:spTree>
    <p:extLst>
      <p:ext uri="{BB962C8B-B14F-4D97-AF65-F5344CB8AC3E}">
        <p14:creationId xmlns:p14="http://schemas.microsoft.com/office/powerpoint/2010/main" val="254838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377687"/>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243412"/>
            <a:ext cx="9905999" cy="5453950"/>
          </a:xfrm>
        </p:spPr>
        <p:txBody>
          <a:bodyPr>
            <a:normAutofit/>
          </a:bodyPr>
          <a:lstStyle/>
          <a:p>
            <a:r>
              <a:rPr lang="en-US" dirty="0"/>
              <a:t>Problems with writing PLC Code for Large program </a:t>
            </a:r>
          </a:p>
          <a:p>
            <a:pPr lvl="1"/>
            <a:r>
              <a:rPr lang="en-US" dirty="0"/>
              <a:t>Cumbersome</a:t>
            </a:r>
          </a:p>
          <a:p>
            <a:pPr lvl="1"/>
            <a:r>
              <a:rPr lang="en-US" dirty="0"/>
              <a:t>Difficult to debug</a:t>
            </a:r>
          </a:p>
          <a:p>
            <a:pPr lvl="1"/>
            <a:r>
              <a:rPr lang="en-US" dirty="0"/>
              <a:t>Slow </a:t>
            </a:r>
          </a:p>
          <a:p>
            <a:pPr lvl="1"/>
            <a:r>
              <a:rPr lang="en-US" dirty="0"/>
              <a:t>Hard to follow</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392585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160638"/>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1297459"/>
            <a:ext cx="9905999" cy="4263081"/>
          </a:xfrm>
        </p:spPr>
        <p:txBody>
          <a:bodyPr>
            <a:normAutofit/>
          </a:bodyPr>
          <a:lstStyle/>
          <a:p>
            <a:pPr marL="0" indent="0">
              <a:buNone/>
            </a:pPr>
            <a:r>
              <a:rPr lang="en-US" dirty="0"/>
              <a:t>		</a:t>
            </a:r>
            <a:r>
              <a:rPr lang="en-US" u="sng" dirty="0"/>
              <a:t>Solving the problem with writing big program</a:t>
            </a:r>
          </a:p>
          <a:p>
            <a:pPr marL="914400" lvl="2" indent="0">
              <a:buNone/>
            </a:pPr>
            <a:endParaRPr lang="en-US" b="1" i="0" dirty="0">
              <a:effectLst/>
            </a:endParaRPr>
          </a:p>
          <a:p>
            <a:pPr lvl="1"/>
            <a:r>
              <a:rPr lang="en-US" sz="2400" b="1" i="0" dirty="0">
                <a:effectLst/>
              </a:rPr>
              <a:t>Structured programming</a:t>
            </a:r>
            <a:r>
              <a:rPr lang="en-US" sz="2400" b="0" i="0" dirty="0">
                <a:effectLst/>
              </a:rPr>
              <a:t> is a programming paradigm aimed at improving the clarity, quality, and development time of a computer program by making extensive use of the structured control flow constructs of selection (if/then/else) and repetition (while and for), block structures, and subroutines in contrast to using simple tests and jumps such as the go to statement, which can lead to “</a:t>
            </a:r>
            <a:r>
              <a:rPr lang="en-US" sz="2400" b="1" i="0" dirty="0">
                <a:effectLst/>
              </a:rPr>
              <a:t>spaghetti code</a:t>
            </a:r>
            <a:r>
              <a:rPr lang="en-US" sz="2400" b="0" i="0" dirty="0">
                <a:effectLst/>
              </a:rPr>
              <a:t>” that is potentially difficult to follow and maintain.</a:t>
            </a:r>
            <a:endParaRPr lang="en-US" sz="2400" b="0" i="0" u="sng" baseline="30000" dirty="0">
              <a:effectLst/>
            </a:endParaRPr>
          </a:p>
        </p:txBody>
      </p:sp>
      <p:sp>
        <p:nvSpPr>
          <p:cNvPr id="5" name="TextBox 4">
            <a:extLst>
              <a:ext uri="{FF2B5EF4-FFF2-40B4-BE49-F238E27FC236}">
                <a16:creationId xmlns:a16="http://schemas.microsoft.com/office/drawing/2014/main" id="{5812F715-47A1-4AE8-92E7-D525FEFED750}"/>
              </a:ext>
            </a:extLst>
          </p:cNvPr>
          <p:cNvSpPr txBox="1"/>
          <p:nvPr/>
        </p:nvSpPr>
        <p:spPr>
          <a:xfrm>
            <a:off x="1940011" y="6030097"/>
            <a:ext cx="8722709" cy="369332"/>
          </a:xfrm>
          <a:prstGeom prst="rect">
            <a:avLst/>
          </a:prstGeom>
          <a:noFill/>
        </p:spPr>
        <p:txBody>
          <a:bodyPr wrap="none" rtlCol="0">
            <a:spAutoFit/>
          </a:bodyPr>
          <a:lstStyle/>
          <a:p>
            <a:r>
              <a:rPr lang="en-US" sz="1800" dirty="0"/>
              <a:t>https://press.rebus.community/programmingfundamentals/chapter/structured-programming/</a:t>
            </a:r>
          </a:p>
        </p:txBody>
      </p:sp>
    </p:spTree>
    <p:extLst>
      <p:ext uri="{BB962C8B-B14F-4D97-AF65-F5344CB8AC3E}">
        <p14:creationId xmlns:p14="http://schemas.microsoft.com/office/powerpoint/2010/main" val="73789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113A-D08D-47DF-A2B7-107369873155}"/>
              </a:ext>
            </a:extLst>
          </p:cNvPr>
          <p:cNvSpPr>
            <a:spLocks noGrp="1"/>
          </p:cNvSpPr>
          <p:nvPr>
            <p:ph type="title"/>
          </p:nvPr>
        </p:nvSpPr>
        <p:spPr>
          <a:xfrm>
            <a:off x="1143001" y="160638"/>
            <a:ext cx="9905998" cy="865725"/>
          </a:xfrm>
        </p:spPr>
        <p:txBody>
          <a:bodyPr/>
          <a:lstStyle/>
          <a:p>
            <a:r>
              <a:rPr lang="en-US" dirty="0"/>
              <a:t>Intro to PLC Programming</a:t>
            </a:r>
          </a:p>
        </p:txBody>
      </p:sp>
      <p:sp>
        <p:nvSpPr>
          <p:cNvPr id="3" name="Content Placeholder 2">
            <a:extLst>
              <a:ext uri="{FF2B5EF4-FFF2-40B4-BE49-F238E27FC236}">
                <a16:creationId xmlns:a16="http://schemas.microsoft.com/office/drawing/2014/main" id="{5628BDDE-76AD-4EA1-B6ED-12752602D66B}"/>
              </a:ext>
            </a:extLst>
          </p:cNvPr>
          <p:cNvSpPr>
            <a:spLocks noGrp="1"/>
          </p:cNvSpPr>
          <p:nvPr>
            <p:ph idx="1"/>
          </p:nvPr>
        </p:nvSpPr>
        <p:spPr>
          <a:xfrm>
            <a:off x="1143001" y="877330"/>
            <a:ext cx="9905999" cy="4942702"/>
          </a:xfrm>
        </p:spPr>
        <p:txBody>
          <a:bodyPr>
            <a:normAutofit fontScale="85000" lnSpcReduction="10000"/>
          </a:bodyPr>
          <a:lstStyle/>
          <a:p>
            <a:pPr marL="914400" lvl="2" indent="0" algn="ctr">
              <a:buNone/>
            </a:pPr>
            <a:r>
              <a:rPr lang="en-US" sz="3200" u="sng" dirty="0"/>
              <a:t>Solving the problem with writing big program</a:t>
            </a:r>
            <a:endParaRPr lang="en-US" b="0" i="0" dirty="0">
              <a:effectLst/>
              <a:latin typeface="Montserrat" panose="00000500000000000000" pitchFamily="2" charset="0"/>
            </a:endParaRPr>
          </a:p>
          <a:p>
            <a:endParaRPr lang="en-US" b="0" i="0" dirty="0">
              <a:effectLst/>
              <a:latin typeface="Montserrat" panose="00000500000000000000" pitchFamily="2" charset="0"/>
            </a:endParaRPr>
          </a:p>
          <a:p>
            <a:r>
              <a:rPr lang="en-US" b="0" i="0" dirty="0">
                <a:effectLst/>
                <a:latin typeface="Montserrat" panose="00000500000000000000" pitchFamily="2" charset="0"/>
              </a:rPr>
              <a:t>The mechanisms that allow us to control the flow of execution are called </a:t>
            </a:r>
            <a:r>
              <a:rPr lang="en-US" b="1" i="0" dirty="0">
                <a:effectLst/>
                <a:latin typeface="Montserrat" panose="00000500000000000000" pitchFamily="2" charset="0"/>
              </a:rPr>
              <a:t>control structures</a:t>
            </a:r>
            <a:r>
              <a:rPr lang="en-US" b="0" i="0" dirty="0">
                <a:effectLst/>
                <a:latin typeface="Montserrat" panose="00000500000000000000" pitchFamily="2" charset="0"/>
              </a:rPr>
              <a:t>.</a:t>
            </a:r>
          </a:p>
          <a:p>
            <a:pPr lvl="1"/>
            <a:r>
              <a:rPr lang="en-US" b="1" i="0" dirty="0">
                <a:effectLst/>
                <a:latin typeface="Montserrat" panose="00000500000000000000" pitchFamily="2" charset="0"/>
              </a:rPr>
              <a:t>Sequence</a:t>
            </a:r>
            <a:r>
              <a:rPr lang="en-US" b="0" i="0" dirty="0">
                <a:effectLst/>
                <a:latin typeface="Montserrat" panose="00000500000000000000" pitchFamily="2" charset="0"/>
              </a:rPr>
              <a:t> – Very boring. Simply do one instruction then the next and the next. Just do them in a given sequence or in the order listed. Most lines of code are this.</a:t>
            </a:r>
          </a:p>
          <a:p>
            <a:pPr lvl="1"/>
            <a:r>
              <a:rPr lang="en-US" b="1" i="0" dirty="0">
                <a:effectLst/>
                <a:latin typeface="Montserrat" panose="00000500000000000000" pitchFamily="2" charset="0"/>
              </a:rPr>
              <a:t>Selection</a:t>
            </a:r>
            <a:r>
              <a:rPr lang="en-US" b="0" i="0" dirty="0">
                <a:effectLst/>
                <a:latin typeface="Montserrat" panose="00000500000000000000" pitchFamily="2" charset="0"/>
              </a:rPr>
              <a:t> – This is where you select or choose between two or more flows. The choice is decided by asking some sort of question. The answer determines the path (or which lines of code) will be executed.</a:t>
            </a:r>
          </a:p>
          <a:p>
            <a:pPr lvl="1"/>
            <a:r>
              <a:rPr lang="en-US" b="1" i="0" dirty="0">
                <a:effectLst/>
                <a:latin typeface="Montserrat" panose="00000500000000000000" pitchFamily="2" charset="0"/>
              </a:rPr>
              <a:t>Iteration</a:t>
            </a:r>
            <a:r>
              <a:rPr lang="en-US" b="0" i="0" dirty="0">
                <a:effectLst/>
                <a:latin typeface="Montserrat" panose="00000500000000000000" pitchFamily="2" charset="0"/>
              </a:rPr>
              <a:t> – Also known as repetition, it allows some code (one to many lines) to be executed (or repeated) several times. The code might not be executed at all (repeat it zero times), executed a fixed number of times or executed indefinitely until some condition has been met. Also known as looping because the flowcharting shows the flow looping back to repeat the task</a:t>
            </a:r>
            <a:endParaRPr lang="en-US" dirty="0"/>
          </a:p>
        </p:txBody>
      </p:sp>
      <p:sp>
        <p:nvSpPr>
          <p:cNvPr id="6" name="TextBox 5">
            <a:extLst>
              <a:ext uri="{FF2B5EF4-FFF2-40B4-BE49-F238E27FC236}">
                <a16:creationId xmlns:a16="http://schemas.microsoft.com/office/drawing/2014/main" id="{AC38DA6C-9349-49AE-8F4B-085D40DEE653}"/>
              </a:ext>
            </a:extLst>
          </p:cNvPr>
          <p:cNvSpPr txBox="1"/>
          <p:nvPr/>
        </p:nvSpPr>
        <p:spPr>
          <a:xfrm>
            <a:off x="1878227" y="6155035"/>
            <a:ext cx="8722709" cy="369332"/>
          </a:xfrm>
          <a:prstGeom prst="rect">
            <a:avLst/>
          </a:prstGeom>
          <a:noFill/>
        </p:spPr>
        <p:txBody>
          <a:bodyPr wrap="none" rtlCol="0">
            <a:spAutoFit/>
          </a:bodyPr>
          <a:lstStyle/>
          <a:p>
            <a:r>
              <a:rPr lang="en-US" sz="1800" dirty="0"/>
              <a:t>https://press.rebus.community/programmingfundamentals/chapter/structured-programming/</a:t>
            </a:r>
          </a:p>
        </p:txBody>
      </p:sp>
    </p:spTree>
    <p:extLst>
      <p:ext uri="{BB962C8B-B14F-4D97-AF65-F5344CB8AC3E}">
        <p14:creationId xmlns:p14="http://schemas.microsoft.com/office/powerpoint/2010/main" val="293556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16769</TotalTime>
  <Words>958</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Montserrat</vt:lpstr>
      <vt:lpstr>Tw Cen MT</vt:lpstr>
      <vt:lpstr>Circuit</vt:lpstr>
      <vt:lpstr>Introduction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lpstr>Intro to PLC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PLC</dc:title>
  <dc:creator>mmramos@exevending.com</dc:creator>
  <cp:lastModifiedBy>mmramos@exevending.com</cp:lastModifiedBy>
  <cp:revision>16</cp:revision>
  <dcterms:created xsi:type="dcterms:W3CDTF">2022-01-03T23:47:55Z</dcterms:created>
  <dcterms:modified xsi:type="dcterms:W3CDTF">2022-03-10T03:20:45Z</dcterms:modified>
</cp:coreProperties>
</file>