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1" r:id="rId4"/>
    <p:sldId id="262" r:id="rId5"/>
    <p:sldId id="279" r:id="rId6"/>
    <p:sldId id="280" r:id="rId7"/>
    <p:sldId id="26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45-099F-44B0-8ADE-77386DA9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09529"/>
            <a:ext cx="8791575" cy="740259"/>
          </a:xfrm>
        </p:spPr>
        <p:txBody>
          <a:bodyPr>
            <a:noAutofit/>
          </a:bodyPr>
          <a:lstStyle/>
          <a:p>
            <a:r>
              <a:rPr lang="en-US" sz="6600" cap="none" dirty="0"/>
              <a:t>Introduction To PLC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089E-99B6-4381-9CEF-64697C2B3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259492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32856"/>
            <a:ext cx="9905999" cy="4822170"/>
          </a:xfrm>
        </p:spPr>
        <p:txBody>
          <a:bodyPr>
            <a:normAutofit/>
          </a:bodyPr>
          <a:lstStyle/>
          <a:p>
            <a:r>
              <a:rPr lang="en-US" dirty="0"/>
              <a:t>PLC programming languages is based on the </a:t>
            </a:r>
            <a:r>
              <a:rPr lang="en-US" b="0" i="0" dirty="0">
                <a:effectLst/>
              </a:rPr>
              <a:t> </a:t>
            </a:r>
            <a:r>
              <a:rPr lang="en-US" b="0" i="1" u="sng" dirty="0">
                <a:effectLst/>
              </a:rPr>
              <a:t>IEC 61131-3</a:t>
            </a:r>
            <a:endParaRPr lang="en-US" b="0" dirty="0">
              <a:effectLst/>
            </a:endParaRPr>
          </a:p>
          <a:p>
            <a:pPr lvl="1"/>
            <a:r>
              <a:rPr lang="en-US" b="0" i="0" u="none" strike="noStrike" dirty="0">
                <a:effectLst/>
              </a:rPr>
              <a:t>Ladder diagram</a:t>
            </a:r>
            <a:r>
              <a:rPr lang="en-US" b="0" i="0" dirty="0">
                <a:effectLst/>
              </a:rPr>
              <a:t> (LD), graphical</a:t>
            </a:r>
          </a:p>
          <a:p>
            <a:pPr lvl="1"/>
            <a:r>
              <a:rPr lang="en-US" b="0" i="0" u="none" strike="noStrike" dirty="0">
                <a:effectLst/>
              </a:rPr>
              <a:t>Function block diagram</a:t>
            </a:r>
            <a:r>
              <a:rPr lang="en-US" b="0" i="0" dirty="0">
                <a:effectLst/>
              </a:rPr>
              <a:t> (FBD), graphical</a:t>
            </a:r>
          </a:p>
          <a:p>
            <a:pPr lvl="1"/>
            <a:r>
              <a:rPr lang="en-US" b="0" i="0" u="none" strike="noStrike" dirty="0">
                <a:effectLst/>
              </a:rPr>
              <a:t>Structured text</a:t>
            </a:r>
            <a:r>
              <a:rPr lang="en-US" b="0" i="0" dirty="0">
                <a:effectLst/>
              </a:rPr>
              <a:t> (ST), textual</a:t>
            </a:r>
          </a:p>
          <a:p>
            <a:pPr lvl="1"/>
            <a:r>
              <a:rPr lang="en-US" b="0" i="0" u="none" strike="noStrike" dirty="0">
                <a:effectLst/>
              </a:rPr>
              <a:t>Instruction list</a:t>
            </a:r>
            <a:r>
              <a:rPr lang="en-US" b="0" i="0" dirty="0">
                <a:effectLst/>
              </a:rPr>
              <a:t> (IL), textual </a:t>
            </a:r>
          </a:p>
          <a:p>
            <a:pPr lvl="1"/>
            <a:r>
              <a:rPr lang="en-US" b="0" i="0" u="none" strike="noStrike" dirty="0">
                <a:effectLst/>
              </a:rPr>
              <a:t>Sequential function chart</a:t>
            </a:r>
            <a:r>
              <a:rPr lang="en-US" b="0" i="0" dirty="0">
                <a:effectLst/>
              </a:rPr>
              <a:t> (SFC), graphical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259492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216"/>
            <a:ext cx="9905999" cy="5473291"/>
          </a:xfrm>
        </p:spPr>
        <p:txBody>
          <a:bodyPr>
            <a:normAutofit fontScale="70000" lnSpcReduction="20000"/>
          </a:bodyPr>
          <a:lstStyle/>
          <a:p>
            <a:r>
              <a:rPr lang="en-US" b="0" i="0" u="none" strike="noStrike" dirty="0">
                <a:effectLst/>
              </a:rPr>
              <a:t>Basic Ladder Logic diagrams components</a:t>
            </a:r>
          </a:p>
          <a:p>
            <a:pPr lvl="1"/>
            <a:r>
              <a:rPr lang="en-US" i="0" dirty="0">
                <a:effectLst/>
              </a:rPr>
              <a:t>Rails</a:t>
            </a:r>
          </a:p>
          <a:p>
            <a:pPr lvl="2"/>
            <a:r>
              <a:rPr lang="en-US" dirty="0"/>
              <a:t>Are the vertical  lines that  represent power and ground</a:t>
            </a:r>
          </a:p>
          <a:p>
            <a:pPr lvl="2"/>
            <a:r>
              <a:rPr lang="en-US" dirty="0"/>
              <a:t>Power flow left to right</a:t>
            </a:r>
          </a:p>
          <a:p>
            <a:pPr lvl="1"/>
            <a:r>
              <a:rPr lang="en-US" i="0" dirty="0">
                <a:effectLst/>
              </a:rPr>
              <a:t>Rungs</a:t>
            </a:r>
          </a:p>
          <a:p>
            <a:pPr lvl="2"/>
            <a:r>
              <a:rPr lang="en-US" i="0" dirty="0">
                <a:effectLst/>
              </a:rPr>
              <a:t>Are the horizontal Lines that connects the rails </a:t>
            </a:r>
          </a:p>
          <a:p>
            <a:pPr lvl="1"/>
            <a:r>
              <a:rPr lang="en-US" dirty="0"/>
              <a:t>Contacts</a:t>
            </a:r>
            <a:endParaRPr lang="en-US" b="0" i="0" u="none" strike="noStrike" dirty="0">
              <a:effectLst/>
            </a:endParaRPr>
          </a:p>
          <a:p>
            <a:pPr lvl="2"/>
            <a:r>
              <a:rPr lang="en-US" dirty="0"/>
              <a:t>Boolean logic</a:t>
            </a:r>
          </a:p>
          <a:p>
            <a:pPr lvl="2"/>
            <a:r>
              <a:rPr lang="en-US" dirty="0"/>
              <a:t>Used to represent logic state the of an input or coil</a:t>
            </a:r>
          </a:p>
          <a:p>
            <a:pPr lvl="2"/>
            <a:r>
              <a:rPr lang="en-US" b="0" i="0" u="none" strike="noStrike" dirty="0">
                <a:effectLst/>
              </a:rPr>
              <a:t>Normally open contact or normally closed contact symbol </a:t>
            </a:r>
          </a:p>
          <a:p>
            <a:pPr lvl="1"/>
            <a:r>
              <a:rPr lang="en-US" b="0" i="0" u="none" strike="noStrike" dirty="0">
                <a:effectLst/>
              </a:rPr>
              <a:t>Coil</a:t>
            </a:r>
          </a:p>
          <a:p>
            <a:pPr lvl="2"/>
            <a:r>
              <a:rPr lang="en-US" dirty="0"/>
              <a:t>Boolean logic</a:t>
            </a:r>
          </a:p>
          <a:p>
            <a:pPr lvl="2"/>
            <a:r>
              <a:rPr lang="en-US" dirty="0"/>
              <a:t>Used to control logic state the of an output or contact</a:t>
            </a:r>
          </a:p>
          <a:p>
            <a:pPr lvl="1"/>
            <a:r>
              <a:rPr lang="en-US" dirty="0"/>
              <a:t>Logic Expression </a:t>
            </a:r>
          </a:p>
          <a:p>
            <a:pPr lvl="2"/>
            <a:r>
              <a:rPr lang="en-US" dirty="0"/>
              <a:t>A combination of contacts and coils to formulate a desired control operation.</a:t>
            </a:r>
          </a:p>
          <a:p>
            <a:pPr lvl="1"/>
            <a:r>
              <a:rPr lang="en-US" dirty="0"/>
              <a:t>Address Notation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Address Based</a:t>
            </a:r>
          </a:p>
          <a:p>
            <a:pPr lvl="2"/>
            <a:r>
              <a:rPr lang="en-US" dirty="0"/>
              <a:t>Variable Based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b="0" i="0" u="none" strike="noStrike" dirty="0">
              <a:effectLst/>
            </a:endParaRPr>
          </a:p>
          <a:p>
            <a:pPr lvl="2"/>
            <a:endParaRPr lang="en-US" b="0" i="0" u="none" strike="noStrike" dirty="0">
              <a:effectLst/>
            </a:endParaRPr>
          </a:p>
          <a:p>
            <a:pPr lvl="2"/>
            <a:endParaRPr lang="en-US" b="0" i="0" u="none" strike="noStrike" dirty="0">
              <a:effectLst/>
            </a:endParaRPr>
          </a:p>
          <a:p>
            <a:pPr lvl="2"/>
            <a:endParaRPr lang="en-US" b="0" i="0" u="none" strike="noStrike" dirty="0">
              <a:effectLst/>
            </a:endParaRPr>
          </a:p>
          <a:p>
            <a:pPr lvl="2"/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95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7687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Basic Ladder Elements</a:t>
            </a:r>
          </a:p>
          <a:p>
            <a:pPr lvl="1"/>
            <a:r>
              <a:rPr lang="en-US" dirty="0"/>
              <a:t>Rung </a:t>
            </a:r>
          </a:p>
          <a:p>
            <a:pPr lvl="1"/>
            <a:r>
              <a:rPr lang="en-US" dirty="0"/>
              <a:t>Open Contact</a:t>
            </a:r>
          </a:p>
          <a:p>
            <a:pPr lvl="1"/>
            <a:r>
              <a:rPr lang="en-US" dirty="0"/>
              <a:t>Close Contact</a:t>
            </a:r>
          </a:p>
          <a:p>
            <a:pPr lvl="1"/>
            <a:r>
              <a:rPr lang="en-US" dirty="0"/>
              <a:t>Coil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Reset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9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259492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32856"/>
            <a:ext cx="9905999" cy="4822170"/>
          </a:xfrm>
        </p:spPr>
        <p:txBody>
          <a:bodyPr>
            <a:normAutofit/>
          </a:bodyPr>
          <a:lstStyle/>
          <a:p>
            <a:r>
              <a:rPr lang="en-US" dirty="0"/>
              <a:t>PLC Scan </a:t>
            </a:r>
          </a:p>
        </p:txBody>
      </p:sp>
    </p:spTree>
    <p:extLst>
      <p:ext uri="{BB962C8B-B14F-4D97-AF65-F5344CB8AC3E}">
        <p14:creationId xmlns:p14="http://schemas.microsoft.com/office/powerpoint/2010/main" val="26616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259492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32856"/>
            <a:ext cx="9905999" cy="4822170"/>
          </a:xfrm>
        </p:spPr>
        <p:txBody>
          <a:bodyPr>
            <a:normAutofit/>
          </a:bodyPr>
          <a:lstStyle/>
          <a:p>
            <a:r>
              <a:rPr lang="en-US" dirty="0"/>
              <a:t>Program </a:t>
            </a:r>
          </a:p>
        </p:txBody>
      </p:sp>
    </p:spTree>
    <p:extLst>
      <p:ext uri="{BB962C8B-B14F-4D97-AF65-F5344CB8AC3E}">
        <p14:creationId xmlns:p14="http://schemas.microsoft.com/office/powerpoint/2010/main" val="33812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7687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Data Types</a:t>
            </a:r>
          </a:p>
          <a:p>
            <a:pPr lvl="1"/>
            <a:r>
              <a:rPr lang="en-US" dirty="0"/>
              <a:t>Boolean (1 bit)</a:t>
            </a:r>
          </a:p>
          <a:p>
            <a:pPr lvl="1"/>
            <a:r>
              <a:rPr lang="en-US" dirty="0"/>
              <a:t>WORD (16 bits), DWORD (32 bits)</a:t>
            </a:r>
          </a:p>
          <a:p>
            <a:pPr lvl="2"/>
            <a:r>
              <a:rPr lang="en-US" dirty="0"/>
              <a:t>does not represent a number only an array of bits</a:t>
            </a:r>
          </a:p>
          <a:p>
            <a:pPr lvl="2"/>
            <a:r>
              <a:rPr lang="en-US" dirty="0"/>
              <a:t>Most PLC allows you to access these bits using the Dot Operator or [].</a:t>
            </a:r>
          </a:p>
          <a:p>
            <a:pPr lvl="1"/>
            <a:r>
              <a:rPr lang="en-US" dirty="0"/>
              <a:t>INT (16 bits) – represent a signed number  0 – 65535</a:t>
            </a:r>
          </a:p>
          <a:p>
            <a:pPr lvl="1"/>
            <a:r>
              <a:rPr lang="en-US" dirty="0"/>
              <a:t>UINT (16 bits) – represent a unsigned number - 0 to 65535</a:t>
            </a:r>
          </a:p>
          <a:p>
            <a:pPr lvl="1"/>
            <a:r>
              <a:rPr lang="en-US" dirty="0"/>
              <a:t>DINT (32 bits) – represent a signed number (-2147483648) –  (2147483648)</a:t>
            </a:r>
          </a:p>
          <a:p>
            <a:pPr lvl="1"/>
            <a:r>
              <a:rPr lang="en-US" dirty="0"/>
              <a:t>UDINT (32 bits) - represent a unsigned number </a:t>
            </a:r>
          </a:p>
          <a:p>
            <a:pPr lvl="1"/>
            <a:r>
              <a:rPr lang="en-US" dirty="0"/>
              <a:t>REAL (32 bits) – single precision floating point number (</a:t>
            </a:r>
            <a:r>
              <a:rPr lang="en-US" i="0" dirty="0">
                <a:effectLst/>
              </a:rPr>
              <a:t>IEEE-754</a:t>
            </a:r>
            <a:r>
              <a:rPr lang="en-US" b="1" i="0" dirty="0">
                <a:effectLst/>
              </a:rPr>
              <a:t> )</a:t>
            </a:r>
            <a:endParaRPr lang="en-US" dirty="0"/>
          </a:p>
          <a:p>
            <a:pPr lvl="1"/>
            <a:r>
              <a:rPr lang="en-US" dirty="0"/>
              <a:t>LREAL (64 bits) –double precision floating point number (</a:t>
            </a:r>
            <a:r>
              <a:rPr lang="en-US" i="0" dirty="0">
                <a:effectLst/>
              </a:rPr>
              <a:t>IEEE-754</a:t>
            </a:r>
            <a:r>
              <a:rPr lang="en-US" b="1" i="0" dirty="0">
                <a:effectLst/>
              </a:rPr>
              <a:t> )</a:t>
            </a:r>
            <a:endParaRPr lang="en-US" dirty="0"/>
          </a:p>
          <a:p>
            <a:pPr lvl="1"/>
            <a:r>
              <a:rPr lang="en-US" dirty="0"/>
              <a:t>Time (64 bits) – define a time variable (HH:MM:SS:MS:US:NS)</a:t>
            </a:r>
          </a:p>
          <a:p>
            <a:pPr lvl="1"/>
            <a:r>
              <a:rPr lang="en-US" dirty="0"/>
              <a:t>String ( 8 bits * Char) – defines an array of chars </a:t>
            </a:r>
          </a:p>
        </p:txBody>
      </p:sp>
    </p:spTree>
    <p:extLst>
      <p:ext uri="{BB962C8B-B14F-4D97-AF65-F5344CB8AC3E}">
        <p14:creationId xmlns:p14="http://schemas.microsoft.com/office/powerpoint/2010/main" val="297677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7687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C</a:t>
            </a:r>
            <a:r>
              <a:rPr lang="en-US" b="0" i="0" dirty="0">
                <a:effectLst/>
              </a:rPr>
              <a:t>ollection of data elements of the same data type</a:t>
            </a:r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Allows of a set of variables to be grouped together</a:t>
            </a:r>
          </a:p>
          <a:p>
            <a:r>
              <a:rPr lang="en-US" dirty="0"/>
              <a:t>Unions</a:t>
            </a:r>
          </a:p>
          <a:p>
            <a:pPr lvl="1"/>
            <a:r>
              <a:rPr lang="en-US" dirty="0"/>
              <a:t>D</a:t>
            </a:r>
            <a:r>
              <a:rPr lang="en-US" b="0" i="0" dirty="0">
                <a:effectLst/>
              </a:rPr>
              <a:t>ata structure that usually contains different data types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b="0" i="0" dirty="0">
                <a:effectLst/>
              </a:rPr>
              <a:t>ll components have the same offset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b="0" i="0" dirty="0">
                <a:effectLst/>
              </a:rPr>
              <a:t>ccupy the same memory space</a:t>
            </a:r>
            <a:endParaRPr lang="en-US" dirty="0"/>
          </a:p>
          <a:p>
            <a:r>
              <a:rPr lang="en-US" dirty="0"/>
              <a:t>Enumeration </a:t>
            </a:r>
          </a:p>
          <a:p>
            <a:pPr lvl="1"/>
            <a:r>
              <a:rPr lang="en-US" b="0" i="0" dirty="0">
                <a:effectLst/>
              </a:rPr>
              <a:t>An ordered list of all items in a collection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0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13A-D08D-47DF-A2B7-1073698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7687"/>
            <a:ext cx="9905998" cy="865725"/>
          </a:xfrm>
        </p:spPr>
        <p:txBody>
          <a:bodyPr/>
          <a:lstStyle/>
          <a:p>
            <a:r>
              <a:rPr lang="en-US" dirty="0"/>
              <a:t>Intro to PLC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DDE-76AD-4EA1-B6ED-12752602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3412"/>
            <a:ext cx="9905999" cy="5453950"/>
          </a:xfrm>
        </p:spPr>
        <p:txBody>
          <a:bodyPr>
            <a:normAutofit/>
          </a:bodyPr>
          <a:lstStyle/>
          <a:p>
            <a:r>
              <a:rPr lang="en-US" dirty="0"/>
              <a:t>Write a basic Ladder diagram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8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16808</TotalTime>
  <Words>393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Introduction To 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  <vt:lpstr>Intro to PLC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PLC</dc:title>
  <dc:creator>mmramos@exevending.com</dc:creator>
  <cp:lastModifiedBy>mmramos@exevending.com</cp:lastModifiedBy>
  <cp:revision>18</cp:revision>
  <dcterms:created xsi:type="dcterms:W3CDTF">2022-01-03T23:47:55Z</dcterms:created>
  <dcterms:modified xsi:type="dcterms:W3CDTF">2022-03-10T15:54:53Z</dcterms:modified>
</cp:coreProperties>
</file>