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75" r:id="rId4"/>
    <p:sldId id="268" r:id="rId5"/>
    <p:sldId id="266" r:id="rId6"/>
    <p:sldId id="269" r:id="rId7"/>
    <p:sldId id="274" r:id="rId8"/>
    <p:sldId id="270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4745-099F-44B0-8ADE-77386DA97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023" y="1617459"/>
            <a:ext cx="8791575" cy="1811541"/>
          </a:xfrm>
        </p:spPr>
        <p:txBody>
          <a:bodyPr>
            <a:noAutofit/>
          </a:bodyPr>
          <a:lstStyle/>
          <a:p>
            <a:r>
              <a:rPr lang="en-US" sz="6600" cap="none" dirty="0"/>
              <a:t>PLC Programming</a:t>
            </a:r>
            <a:br>
              <a:rPr lang="en-US" sz="6600" cap="none" dirty="0"/>
            </a:br>
            <a:r>
              <a:rPr lang="en-US" sz="6600" cap="none" dirty="0"/>
              <a:t>Part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111154-4CC5-435E-966D-868FBA3494FD}"/>
              </a:ext>
            </a:extLst>
          </p:cNvPr>
          <p:cNvSpPr txBox="1">
            <a:spLocks/>
          </p:cNvSpPr>
          <p:nvPr/>
        </p:nvSpPr>
        <p:spPr>
          <a:xfrm>
            <a:off x="2486023" y="3500717"/>
            <a:ext cx="6577295" cy="1169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solidFill>
                  <a:schemeClr val="tx1"/>
                </a:solidFill>
              </a:rPr>
              <a:t>Problems with large programs and solution</a:t>
            </a:r>
          </a:p>
        </p:txBody>
      </p:sp>
    </p:spTree>
    <p:extLst>
      <p:ext uri="{BB962C8B-B14F-4D97-AF65-F5344CB8AC3E}">
        <p14:creationId xmlns:p14="http://schemas.microsoft.com/office/powerpoint/2010/main" val="423888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113A-D08D-47DF-A2B7-10736987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891" y="277091"/>
            <a:ext cx="9905998" cy="7208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 to PLC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149" y="997961"/>
            <a:ext cx="8379872" cy="438210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Defining a Block of code for </a:t>
            </a:r>
            <a:r>
              <a:rPr lang="en-US" u="sng" dirty="0" err="1"/>
              <a:t>Kollmorgen</a:t>
            </a:r>
            <a:r>
              <a:rPr lang="en-US" u="sng" dirty="0"/>
              <a:t> Automation Suite : Continued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8E1FF95-C875-40B7-B73E-FF2DF855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81" y="1718830"/>
            <a:ext cx="5297001" cy="3056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8CF2E-14AA-479D-A910-F46C32BF89A5}"/>
              </a:ext>
            </a:extLst>
          </p:cNvPr>
          <p:cNvSpPr txBox="1"/>
          <p:nvPr/>
        </p:nvSpPr>
        <p:spPr>
          <a:xfrm>
            <a:off x="6446982" y="1732190"/>
            <a:ext cx="45770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LeftFoilAirOn</a:t>
            </a:r>
            <a:r>
              <a:rPr lang="en-US" dirty="0"/>
              <a:t>[2] Rung enables a Timer On function </a:t>
            </a:r>
            <a:r>
              <a:rPr lang="en-US"/>
              <a:t>block defined </a:t>
            </a:r>
            <a:r>
              <a:rPr lang="en-US" dirty="0"/>
              <a:t>by literal time variable time#10ms.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10ms the </a:t>
            </a:r>
            <a:r>
              <a:rPr lang="en-US" dirty="0" err="1"/>
              <a:t>LeftFoilAirOn</a:t>
            </a:r>
            <a:r>
              <a:rPr lang="en-US" dirty="0"/>
              <a:t>[2] rung is Reset and the Last Bit in the array is set to finish the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LeftFoilAirOn</a:t>
            </a:r>
            <a:r>
              <a:rPr lang="en-US" dirty="0"/>
              <a:t>[15] activates the </a:t>
            </a:r>
            <a:r>
              <a:rPr lang="en-US" u="sng" dirty="0"/>
              <a:t>Reset16BitArray </a:t>
            </a:r>
            <a:r>
              <a:rPr lang="en-US" dirty="0"/>
              <a:t>function block which reset the array of bits in the </a:t>
            </a:r>
            <a:r>
              <a:rPr lang="en-US" dirty="0" err="1"/>
              <a:t>LeftFoilAirOn</a:t>
            </a:r>
            <a:r>
              <a:rPr lang="en-US" dirty="0"/>
              <a:t> array thereby turning off the block of code.</a:t>
            </a:r>
            <a:endParaRPr 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61511-08D5-4794-8488-DE4E8475215B}"/>
              </a:ext>
            </a:extLst>
          </p:cNvPr>
          <p:cNvSpPr txBox="1"/>
          <p:nvPr/>
        </p:nvSpPr>
        <p:spPr>
          <a:xfrm>
            <a:off x="6446981" y="4775199"/>
            <a:ext cx="4577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block code represents the basic building block of ladder logic that will be used to write your programs.</a:t>
            </a:r>
          </a:p>
        </p:txBody>
      </p:sp>
    </p:spTree>
    <p:extLst>
      <p:ext uri="{BB962C8B-B14F-4D97-AF65-F5344CB8AC3E}">
        <p14:creationId xmlns:p14="http://schemas.microsoft.com/office/powerpoint/2010/main" val="272609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243412"/>
            <a:ext cx="9905999" cy="5453950"/>
          </a:xfrm>
        </p:spPr>
        <p:txBody>
          <a:bodyPr>
            <a:normAutofit/>
          </a:bodyPr>
          <a:lstStyle/>
          <a:p>
            <a:r>
              <a:rPr lang="en-US" dirty="0"/>
              <a:t>Problems with writing PLC Code for Large program </a:t>
            </a:r>
          </a:p>
          <a:p>
            <a:pPr lvl="1"/>
            <a:r>
              <a:rPr lang="en-US" dirty="0"/>
              <a:t>Cumbersome</a:t>
            </a:r>
          </a:p>
          <a:p>
            <a:pPr lvl="1"/>
            <a:r>
              <a:rPr lang="en-US" dirty="0"/>
              <a:t>Time-Consuming and difficult to develop, debug and maintain</a:t>
            </a:r>
          </a:p>
          <a:p>
            <a:pPr lvl="1"/>
            <a:r>
              <a:rPr lang="en-US" dirty="0"/>
              <a:t>Slow down the scan time</a:t>
            </a:r>
          </a:p>
          <a:p>
            <a:pPr lvl="1"/>
            <a:r>
              <a:rPr lang="en-US" dirty="0"/>
              <a:t>Hard to follow for others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ACC622-AE6F-4EA1-BED8-975414EB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392585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113A-D08D-47DF-A2B7-10736987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012" y="1026363"/>
            <a:ext cx="10228729" cy="5831637"/>
          </a:xfrm>
        </p:spPr>
        <p:txBody>
          <a:bodyPr>
            <a:normAutofit/>
          </a:bodyPr>
          <a:lstStyle/>
          <a:p>
            <a:r>
              <a:rPr lang="en-US" dirty="0"/>
              <a:t>Solving the problem with writing big programs</a:t>
            </a:r>
          </a:p>
          <a:p>
            <a:pPr lvl="1"/>
            <a:r>
              <a:rPr lang="en-US" dirty="0"/>
              <a:t>Use programming paradigm </a:t>
            </a:r>
          </a:p>
          <a:p>
            <a:pPr lvl="2"/>
            <a:r>
              <a:rPr lang="en-US" sz="1600" b="1" i="0" dirty="0">
                <a:effectLst/>
              </a:rPr>
              <a:t>Structured programming</a:t>
            </a:r>
            <a:r>
              <a:rPr lang="en-US" sz="1600" b="0" i="0" dirty="0">
                <a:effectLst/>
              </a:rPr>
              <a:t> is a programming paradigm aimed at improving the clarity, quality, and development time of a computer program by making extensive use of the structured control flow constructs of selection (if/then/else) and repetition (while and for), block structures, and subroutines in contrast to using simple tests and jumps such as the go to statement, which can lead to “</a:t>
            </a:r>
            <a:r>
              <a:rPr lang="en-US" sz="1600" b="1" i="0" dirty="0">
                <a:effectLst/>
              </a:rPr>
              <a:t>spaghetti code</a:t>
            </a:r>
            <a:r>
              <a:rPr lang="en-US" sz="1600" b="0" i="0" dirty="0">
                <a:effectLst/>
              </a:rPr>
              <a:t>” that is potentially difficult to follow and maintain.</a:t>
            </a:r>
          </a:p>
          <a:p>
            <a:pPr lvl="2"/>
            <a:r>
              <a:rPr lang="en-US" sz="1600" dirty="0"/>
              <a:t>https://press.rebus.community/programmingfundamentals/chapter/structured-programming/</a:t>
            </a:r>
            <a:endParaRPr lang="en-US" sz="1600" b="0" i="0" dirty="0">
              <a:effectLst/>
            </a:endParaRPr>
          </a:p>
          <a:p>
            <a:pPr lvl="2"/>
            <a:endParaRPr lang="en-US" sz="1600" b="0" i="0" u="sng" baseline="30000" dirty="0">
              <a:effectLst/>
            </a:endParaRPr>
          </a:p>
          <a:p>
            <a:pPr lvl="1"/>
            <a:r>
              <a:rPr lang="en-US" dirty="0"/>
              <a:t>Develop a framework</a:t>
            </a:r>
          </a:p>
          <a:p>
            <a:pPr lvl="2"/>
            <a:r>
              <a:rPr lang="en-US" dirty="0"/>
              <a:t>Descries a set of solutions and processes to aid in the development of software</a:t>
            </a:r>
          </a:p>
          <a:p>
            <a:pPr lvl="2"/>
            <a:r>
              <a:rPr lang="en-US" dirty="0"/>
              <a:t>Benefits</a:t>
            </a:r>
          </a:p>
          <a:p>
            <a:pPr lvl="3"/>
            <a:r>
              <a:rPr lang="en-US" b="0" i="0" dirty="0">
                <a:effectLst/>
              </a:rPr>
              <a:t>Saves time</a:t>
            </a:r>
          </a:p>
          <a:p>
            <a:pPr lvl="3"/>
            <a:r>
              <a:rPr lang="en-US" b="0" i="0" dirty="0">
                <a:effectLst/>
              </a:rPr>
              <a:t>Ensure best </a:t>
            </a:r>
            <a:r>
              <a:rPr lang="en-US" dirty="0"/>
              <a:t>p</a:t>
            </a:r>
            <a:r>
              <a:rPr lang="en-US" b="0" i="0" dirty="0">
                <a:effectLst/>
              </a:rPr>
              <a:t>ractices </a:t>
            </a:r>
            <a:r>
              <a:rPr lang="en-US" dirty="0"/>
              <a:t>a</a:t>
            </a:r>
            <a:r>
              <a:rPr lang="en-US" b="0" i="0" dirty="0">
                <a:effectLst/>
              </a:rPr>
              <a:t>re followed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497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877330"/>
            <a:ext cx="9905999" cy="4942702"/>
          </a:xfrm>
        </p:spPr>
        <p:txBody>
          <a:bodyPr>
            <a:normAutofit/>
          </a:bodyPr>
          <a:lstStyle/>
          <a:p>
            <a:r>
              <a:rPr lang="en-US" sz="2000" dirty="0"/>
              <a:t>C</a:t>
            </a:r>
            <a:r>
              <a:rPr lang="en-US" sz="2000" i="0" dirty="0">
                <a:effectLst/>
              </a:rPr>
              <a:t>ontrol </a:t>
            </a:r>
            <a:r>
              <a:rPr lang="en-US" sz="2000" dirty="0"/>
              <a:t>S</a:t>
            </a:r>
            <a:r>
              <a:rPr lang="en-US" sz="2000" i="0" dirty="0">
                <a:effectLst/>
              </a:rPr>
              <a:t>tructures </a:t>
            </a:r>
          </a:p>
          <a:p>
            <a:pPr lvl="1"/>
            <a:r>
              <a:rPr lang="en-US" sz="1600" b="0" i="0" dirty="0">
                <a:effectLst/>
              </a:rPr>
              <a:t>The mechanisms that allow us to control the flow of execution are called .</a:t>
            </a:r>
          </a:p>
          <a:p>
            <a:pPr lvl="2"/>
            <a:r>
              <a:rPr lang="en-US" i="0" dirty="0">
                <a:effectLst/>
              </a:rPr>
              <a:t>Sequence</a:t>
            </a:r>
            <a:r>
              <a:rPr lang="en-US" b="0" i="0" dirty="0">
                <a:effectLst/>
              </a:rPr>
              <a:t> </a:t>
            </a:r>
          </a:p>
          <a:p>
            <a:pPr lvl="3"/>
            <a:r>
              <a:rPr lang="en-US" b="0" i="0" dirty="0">
                <a:effectLst/>
              </a:rPr>
              <a:t>Do one instruction then the next and the next. </a:t>
            </a:r>
          </a:p>
          <a:p>
            <a:pPr lvl="3"/>
            <a:r>
              <a:rPr lang="en-US" b="0" i="0" dirty="0">
                <a:effectLst/>
              </a:rPr>
              <a:t>Just do them in a given sequence or in the order listed</a:t>
            </a:r>
          </a:p>
          <a:p>
            <a:pPr lvl="2"/>
            <a:r>
              <a:rPr lang="en-US" i="0" dirty="0">
                <a:effectLst/>
              </a:rPr>
              <a:t>Selection</a:t>
            </a:r>
            <a:endParaRPr lang="en-US" dirty="0"/>
          </a:p>
          <a:p>
            <a:pPr lvl="3"/>
            <a:r>
              <a:rPr lang="en-US" i="0" dirty="0">
                <a:effectLst/>
              </a:rPr>
              <a:t>Choose between two or more flows. </a:t>
            </a:r>
          </a:p>
          <a:p>
            <a:pPr lvl="2"/>
            <a:r>
              <a:rPr lang="en-US" i="0" dirty="0">
                <a:effectLst/>
              </a:rPr>
              <a:t>Iteration, R</a:t>
            </a:r>
            <a:r>
              <a:rPr lang="en-US" b="0" i="0" dirty="0">
                <a:effectLst/>
              </a:rPr>
              <a:t>epetition or Looping</a:t>
            </a:r>
            <a:endParaRPr lang="en-US" i="0" dirty="0">
              <a:effectLst/>
            </a:endParaRPr>
          </a:p>
          <a:p>
            <a:pPr lvl="3"/>
            <a:r>
              <a:rPr lang="en-US" dirty="0"/>
              <a:t>A</a:t>
            </a:r>
            <a:r>
              <a:rPr lang="en-US" b="0" i="0" dirty="0">
                <a:effectLst/>
              </a:rPr>
              <a:t>llows code to be executed several times until some condition has been met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8DA6C-9349-49AE-8F4B-085D40DEE653}"/>
              </a:ext>
            </a:extLst>
          </p:cNvPr>
          <p:cNvSpPr txBox="1"/>
          <p:nvPr/>
        </p:nvSpPr>
        <p:spPr>
          <a:xfrm>
            <a:off x="1878227" y="6155035"/>
            <a:ext cx="872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https://press.rebus.community/programmingfundamentals/chapter/structured-programming/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76D1DB-00A8-4F04-83C3-7D885B1C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29355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113A-D08D-47DF-A2B7-10736987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Intro to PLC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r>
              <a:rPr lang="en-US" dirty="0"/>
              <a:t>Defining a Control Structure</a:t>
            </a:r>
          </a:p>
          <a:p>
            <a:pPr lvl="1"/>
            <a:r>
              <a:rPr lang="en-US" dirty="0"/>
              <a:t>That can run a sequence in a controlled fashion</a:t>
            </a:r>
          </a:p>
          <a:p>
            <a:pPr lvl="2"/>
            <a:r>
              <a:rPr lang="en-US" dirty="0"/>
              <a:t>Numerically Sequenced</a:t>
            </a:r>
          </a:p>
          <a:p>
            <a:pPr lvl="3"/>
            <a:r>
              <a:rPr lang="en-US" dirty="0"/>
              <a:t>To easily follow the path of execution</a:t>
            </a:r>
          </a:p>
          <a:p>
            <a:pPr lvl="1"/>
            <a:r>
              <a:rPr lang="en-US" dirty="0"/>
              <a:t>Can be skipped to improve cycle time</a:t>
            </a:r>
          </a:p>
          <a:p>
            <a:pPr lvl="2"/>
            <a:r>
              <a:rPr lang="en-US" dirty="0"/>
              <a:t>Use jump and label in a limit fashion</a:t>
            </a:r>
          </a:p>
          <a:p>
            <a:pPr lvl="2"/>
            <a:r>
              <a:rPr lang="en-US" dirty="0"/>
              <a:t>Stage and End Stage command</a:t>
            </a:r>
          </a:p>
          <a:p>
            <a:pPr lvl="2"/>
            <a:r>
              <a:rPr lang="en-US" dirty="0"/>
              <a:t>Controlled by an enable flag (bit)</a:t>
            </a:r>
          </a:p>
          <a:p>
            <a:pPr lvl="1"/>
            <a:r>
              <a:rPr lang="en-US" dirty="0"/>
              <a:t>Enter or start the Control Structure</a:t>
            </a:r>
          </a:p>
          <a:p>
            <a:pPr lvl="2"/>
            <a:r>
              <a:rPr lang="en-US" dirty="0"/>
              <a:t>Start process flag </a:t>
            </a:r>
          </a:p>
          <a:p>
            <a:pPr lvl="1"/>
            <a:r>
              <a:rPr lang="en-US" dirty="0"/>
              <a:t>Exit or stop the Control Structure</a:t>
            </a:r>
          </a:p>
          <a:p>
            <a:pPr lvl="2"/>
            <a:r>
              <a:rPr lang="en-US" dirty="0"/>
              <a:t>Stop process flag</a:t>
            </a:r>
          </a:p>
          <a:p>
            <a:pPr lvl="2"/>
            <a:r>
              <a:rPr lang="en-US" dirty="0"/>
              <a:t>Stop and cleans up </a:t>
            </a:r>
            <a:r>
              <a:rPr lang="en-US"/>
              <a:t>the Control </a:t>
            </a:r>
            <a:r>
              <a:rPr lang="en-US" dirty="0"/>
              <a:t>Structure process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3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113A-D08D-47DF-A2B7-10736987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Intro to PLC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Defining a Block of code for Omron CX-Programmer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2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113A-D08D-47DF-A2B7-10736987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Intro to PLC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Defining a Block of code for Omron SYSMAC</a:t>
            </a:r>
          </a:p>
          <a:p>
            <a:pPr lvl="2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BA8B3A-6F1F-492D-AA37-8658B8719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08" y="1726189"/>
            <a:ext cx="5139780" cy="110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7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113A-D08D-47DF-A2B7-10736987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Intro to PLC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Defining a Block of code for Omron SYSMAC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A7108-F19F-491D-8595-58F95C0D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36" y="1668137"/>
            <a:ext cx="5967147" cy="352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7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113A-D08D-47DF-A2B7-10736987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891" y="277091"/>
            <a:ext cx="9905998" cy="7208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 to PLC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759" y="997961"/>
            <a:ext cx="7208261" cy="438210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Defining a Block of code for </a:t>
            </a:r>
            <a:r>
              <a:rPr lang="en-US" u="sng" dirty="0" err="1"/>
              <a:t>Kollmorgen</a:t>
            </a:r>
            <a:r>
              <a:rPr lang="en-US" u="sng" dirty="0"/>
              <a:t> Automation Suite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8E1FF95-C875-40B7-B73E-FF2DF855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81" y="1718830"/>
            <a:ext cx="5297001" cy="3056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8CF2E-14AA-479D-A910-F46C32BF89A5}"/>
              </a:ext>
            </a:extLst>
          </p:cNvPr>
          <p:cNvSpPr txBox="1"/>
          <p:nvPr/>
        </p:nvSpPr>
        <p:spPr>
          <a:xfrm>
            <a:off x="6446982" y="1732190"/>
            <a:ext cx="44611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LeftFoilOn</a:t>
            </a:r>
            <a:r>
              <a:rPr lang="en-US" dirty="0"/>
              <a:t>[x] is an array of 16 bool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LeftFoilOn</a:t>
            </a:r>
            <a:r>
              <a:rPr lang="en-US" dirty="0"/>
              <a:t>[0] is the Enabling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LeftFoilOn</a:t>
            </a:r>
            <a:r>
              <a:rPr lang="en-US" dirty="0"/>
              <a:t>[0] is Off the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--&gt;&gt; </a:t>
            </a:r>
            <a:r>
              <a:rPr lang="en-US" dirty="0" err="1"/>
              <a:t>LeftFoilAitOn_End</a:t>
            </a:r>
            <a:r>
              <a:rPr lang="en-US" dirty="0"/>
              <a:t> is the Jump Statement that bypasses this Network of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 Network #2: </a:t>
            </a:r>
            <a:r>
              <a:rPr lang="en-US" dirty="0" err="1"/>
              <a:t>LeftFoilAirOn_End</a:t>
            </a:r>
            <a:r>
              <a:rPr lang="en-US" dirty="0"/>
              <a:t> is the label that the Jump statement refers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u="sng" dirty="0"/>
              <a:t>Reset16BitArray</a:t>
            </a:r>
            <a:r>
              <a:rPr lang="en-US" dirty="0"/>
              <a:t> function block is used to reset the individual bits in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LeftFoilOn</a:t>
            </a:r>
            <a:r>
              <a:rPr lang="en-US" dirty="0"/>
              <a:t>[1] is the starting bit for the block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LeftFoilOn</a:t>
            </a:r>
            <a:r>
              <a:rPr lang="en-US" dirty="0"/>
              <a:t>[1] rung sets an output variable “</a:t>
            </a:r>
            <a:r>
              <a:rPr lang="en-US" dirty="0" err="1"/>
              <a:t>Outputs_LeftFoilPlattenAir</a:t>
            </a:r>
            <a:r>
              <a:rPr lang="en-US" dirty="0"/>
              <a:t>” then proceed to reset the current rung </a:t>
            </a:r>
            <a:r>
              <a:rPr lang="en-US" dirty="0" err="1"/>
              <a:t>LeftFoilOn</a:t>
            </a:r>
            <a:r>
              <a:rPr lang="en-US" dirty="0"/>
              <a:t>[1] then set the next rung </a:t>
            </a:r>
            <a:r>
              <a:rPr lang="en-US" dirty="0" err="1"/>
              <a:t>LeftFoilOn</a:t>
            </a:r>
            <a:r>
              <a:rPr lang="en-US" dirty="0"/>
              <a:t>[2].</a:t>
            </a:r>
          </a:p>
        </p:txBody>
      </p:sp>
    </p:spTree>
    <p:extLst>
      <p:ext uri="{BB962C8B-B14F-4D97-AF65-F5344CB8AC3E}">
        <p14:creationId xmlns:p14="http://schemas.microsoft.com/office/powerpoint/2010/main" val="3369755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16884</TotalTime>
  <Words>612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PLC Programming Part 1</vt:lpstr>
      <vt:lpstr>PLC Programming</vt:lpstr>
      <vt:lpstr>PLC Programming</vt:lpstr>
      <vt:lpstr>PLC Programming</vt:lpstr>
      <vt:lpstr>Intro to PLC Programming</vt:lpstr>
      <vt:lpstr>Intro to PLC Programming</vt:lpstr>
      <vt:lpstr>Intro to PLC Programming</vt:lpstr>
      <vt:lpstr>Intro to PLC Programming</vt:lpstr>
      <vt:lpstr>Intro to PLC Programming</vt:lpstr>
      <vt:lpstr>Intro to PLC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PLC</dc:title>
  <dc:creator>mmramos@exevending.com</dc:creator>
  <cp:lastModifiedBy>mmramos@exevending.com</cp:lastModifiedBy>
  <cp:revision>20</cp:revision>
  <dcterms:created xsi:type="dcterms:W3CDTF">2022-01-03T23:47:55Z</dcterms:created>
  <dcterms:modified xsi:type="dcterms:W3CDTF">2022-03-10T15:54:56Z</dcterms:modified>
</cp:coreProperties>
</file>