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745-099F-44B0-8ADE-77386DA9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709529"/>
            <a:ext cx="8791575" cy="740259"/>
          </a:xfrm>
        </p:spPr>
        <p:txBody>
          <a:bodyPr>
            <a:noAutofit/>
          </a:bodyPr>
          <a:lstStyle/>
          <a:p>
            <a:r>
              <a:rPr lang="en-US" sz="6600" cap="none" dirty="0"/>
              <a:t>Introduction To PLC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7089E-99B6-4381-9CEF-64697C2B3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34C3-3B32-43B2-BEAB-D7FD52DD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94116"/>
            <a:ext cx="9905998" cy="745366"/>
          </a:xfrm>
        </p:spPr>
        <p:txBody>
          <a:bodyPr>
            <a:normAutofit/>
          </a:bodyPr>
          <a:lstStyle/>
          <a:p>
            <a:r>
              <a:rPr lang="en-US" sz="4000" cap="none" dirty="0"/>
              <a:t>What Is an PLC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5D2E-A628-42FD-9B7F-14952ED0E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658143"/>
            <a:ext cx="9905999" cy="4384848"/>
          </a:xfrm>
        </p:spPr>
        <p:txBody>
          <a:bodyPr/>
          <a:lstStyle/>
          <a:p>
            <a:r>
              <a:rPr lang="en-US" dirty="0"/>
              <a:t>PLC or </a:t>
            </a:r>
            <a:r>
              <a:rPr lang="en-US" b="1" i="1" dirty="0"/>
              <a:t>Programmable Logic Controller</a:t>
            </a:r>
          </a:p>
          <a:p>
            <a:r>
              <a:rPr lang="en-US" dirty="0"/>
              <a:t>These are industrial micro controllers that are design to control automated process from machine to whole factories.</a:t>
            </a:r>
          </a:p>
          <a:p>
            <a:r>
              <a:rPr lang="en-US" dirty="0"/>
              <a:t>These controller’s run RTOS (Real Time Operating System) </a:t>
            </a:r>
          </a:p>
          <a:p>
            <a:pPr lvl="1"/>
            <a:r>
              <a:rPr lang="en-US" dirty="0"/>
              <a:t>Deterministic (</a:t>
            </a:r>
            <a:r>
              <a:rPr lang="en-US" b="0" i="0" dirty="0">
                <a:effectLst/>
              </a:rPr>
              <a:t>predictable execution pattern)</a:t>
            </a:r>
          </a:p>
          <a:p>
            <a:pPr lvl="1"/>
            <a:r>
              <a:rPr lang="en-US" dirty="0"/>
              <a:t>Deadline (response within determine time frame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5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724C-2DEC-409A-9DD3-150A1DA3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History of PLC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31EF-3796-465B-BAA7-254ECDE3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PLC called to </a:t>
            </a:r>
            <a:r>
              <a:rPr lang="en-US" dirty="0" err="1"/>
              <a:t>Modicon</a:t>
            </a:r>
            <a:r>
              <a:rPr lang="en-US" dirty="0"/>
              <a:t> (</a:t>
            </a:r>
            <a:r>
              <a:rPr lang="en-US" b="0" i="0" dirty="0">
                <a:effectLst/>
              </a:rPr>
              <a:t>modular digital controller)</a:t>
            </a:r>
            <a:r>
              <a:rPr lang="en-US" dirty="0"/>
              <a:t> 081</a:t>
            </a:r>
          </a:p>
          <a:p>
            <a:r>
              <a:rPr lang="en-US" dirty="0"/>
              <a:t>Design by company called </a:t>
            </a:r>
            <a:r>
              <a:rPr lang="en-US" b="0" i="0" dirty="0">
                <a:effectLst/>
              </a:rPr>
              <a:t>Bedford Associates in 1969.</a:t>
            </a:r>
          </a:p>
          <a:p>
            <a:r>
              <a:rPr lang="en-US" dirty="0"/>
              <a:t>Allen Bradley also design during this time.</a:t>
            </a:r>
          </a:p>
        </p:txBody>
      </p:sp>
    </p:spTree>
    <p:extLst>
      <p:ext uri="{BB962C8B-B14F-4D97-AF65-F5344CB8AC3E}">
        <p14:creationId xmlns:p14="http://schemas.microsoft.com/office/powerpoint/2010/main" val="220887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F4BB-6772-4F23-BBAC-6F7471D2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0937"/>
            <a:ext cx="9905998" cy="1030289"/>
          </a:xfrm>
        </p:spPr>
        <p:txBody>
          <a:bodyPr/>
          <a:lstStyle/>
          <a:p>
            <a:r>
              <a:rPr lang="en-US" dirty="0"/>
              <a:t>PLC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0A32-8372-4B54-BB60-B0370B6A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21226"/>
            <a:ext cx="3761892" cy="2965244"/>
          </a:xfrm>
        </p:spPr>
        <p:txBody>
          <a:bodyPr/>
          <a:lstStyle/>
          <a:p>
            <a:r>
              <a:rPr lang="en-US" dirty="0"/>
              <a:t>Digital Inputs</a:t>
            </a:r>
          </a:p>
          <a:p>
            <a:pPr lvl="1"/>
            <a:r>
              <a:rPr lang="en-US" dirty="0"/>
              <a:t>High Speed For Encoder</a:t>
            </a:r>
          </a:p>
          <a:p>
            <a:pPr lvl="1"/>
            <a:r>
              <a:rPr lang="en-US" dirty="0"/>
              <a:t>Interrupts </a:t>
            </a:r>
          </a:p>
          <a:p>
            <a:pPr lvl="1"/>
            <a:r>
              <a:rPr lang="en-US" dirty="0"/>
              <a:t>Regular Inputs</a:t>
            </a:r>
          </a:p>
          <a:p>
            <a:r>
              <a:rPr lang="en-US" dirty="0"/>
              <a:t>Analog Input</a:t>
            </a:r>
          </a:p>
          <a:p>
            <a:pPr lvl="1"/>
            <a:r>
              <a:rPr lang="en-US" dirty="0"/>
              <a:t>0 – 10v , 0- 20mA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0D63C9-E776-431C-999A-34F9896D8BD7}"/>
              </a:ext>
            </a:extLst>
          </p:cNvPr>
          <p:cNvSpPr txBox="1">
            <a:spLocks/>
          </p:cNvSpPr>
          <p:nvPr/>
        </p:nvSpPr>
        <p:spPr>
          <a:xfrm>
            <a:off x="6094410" y="1421226"/>
            <a:ext cx="4295293" cy="296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Outputs</a:t>
            </a:r>
          </a:p>
          <a:p>
            <a:pPr lvl="1"/>
            <a:r>
              <a:rPr lang="en-US" dirty="0"/>
              <a:t>High Speed For Stepper Motor</a:t>
            </a:r>
          </a:p>
          <a:p>
            <a:pPr lvl="1"/>
            <a:r>
              <a:rPr lang="en-US" dirty="0"/>
              <a:t>Pulse Width Modulation</a:t>
            </a:r>
          </a:p>
          <a:p>
            <a:pPr lvl="1"/>
            <a:r>
              <a:rPr lang="en-US" dirty="0"/>
              <a:t>Regular Output</a:t>
            </a:r>
          </a:p>
          <a:p>
            <a:r>
              <a:rPr lang="en-US" dirty="0"/>
              <a:t>Analog Output</a:t>
            </a:r>
          </a:p>
          <a:p>
            <a:pPr lvl="1"/>
            <a:r>
              <a:rPr lang="en-US" dirty="0"/>
              <a:t>0 – 10v , 0- 20mA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2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F4BB-6772-4F23-BBAC-6F7471D2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0937"/>
            <a:ext cx="9905998" cy="1030289"/>
          </a:xfrm>
        </p:spPr>
        <p:txBody>
          <a:bodyPr/>
          <a:lstStyle/>
          <a:p>
            <a:r>
              <a:rPr lang="en-US" dirty="0"/>
              <a:t>PLC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0A32-8372-4B54-BB60-B0370B6A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1225"/>
            <a:ext cx="9905997" cy="5218113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Lato" panose="020F0502020204030203" pitchFamily="34" charset="0"/>
              </a:rPr>
              <a:t>Open Systems Interconnection (OSI) model </a:t>
            </a:r>
          </a:p>
          <a:p>
            <a:pPr lvl="1"/>
            <a:r>
              <a:rPr lang="en-US" b="0" i="0" dirty="0">
                <a:effectLst/>
                <a:latin typeface="Lato" panose="020F0502020204030203" pitchFamily="34" charset="0"/>
              </a:rPr>
              <a:t>Comprise of 7 layers</a:t>
            </a:r>
          </a:p>
          <a:p>
            <a:pPr lvl="2" fontAlgn="base"/>
            <a:r>
              <a:rPr lang="en-US" sz="2000" b="0" i="0" dirty="0">
                <a:effectLst/>
              </a:rPr>
              <a:t>Physical Layer</a:t>
            </a:r>
          </a:p>
          <a:p>
            <a:pPr lvl="3" fontAlgn="base"/>
            <a:r>
              <a:rPr lang="en-US" sz="1800" b="0" i="1" dirty="0">
                <a:effectLst/>
                <a:latin typeface="Lato" panose="020F0502020204030203" pitchFamily="34" charset="0"/>
              </a:rPr>
              <a:t>Contain the infrastructure that makes communication on networks possible.</a:t>
            </a:r>
          </a:p>
          <a:p>
            <a:pPr lvl="3" fontAlgn="base"/>
            <a:r>
              <a:rPr lang="en-US" sz="2000" b="0" i="1" dirty="0">
                <a:effectLst/>
                <a:latin typeface="Lato" panose="020F0502020204030203" pitchFamily="34" charset="0"/>
              </a:rPr>
              <a:t>So defines the electrical, mechanical, procedural, and functional specifications for activating, maintaining, and deactivating physical links between network devices</a:t>
            </a:r>
            <a:endParaRPr lang="en-US" sz="1800" b="0" i="0" dirty="0">
              <a:effectLst/>
            </a:endParaRPr>
          </a:p>
          <a:p>
            <a:pPr lvl="2" fontAlgn="base"/>
            <a:r>
              <a:rPr lang="en-US" sz="2000" b="0" i="0" dirty="0">
                <a:effectLst/>
                <a:latin typeface="inherit"/>
              </a:rPr>
              <a:t>Data Link Layer</a:t>
            </a:r>
          </a:p>
          <a:p>
            <a:pPr lvl="2" fontAlgn="base"/>
            <a:r>
              <a:rPr lang="en-US" sz="2000" b="0" i="0" dirty="0">
                <a:effectLst/>
                <a:latin typeface="inherit"/>
              </a:rPr>
              <a:t>Network Layer</a:t>
            </a:r>
          </a:p>
          <a:p>
            <a:pPr lvl="2" fontAlgn="base"/>
            <a:r>
              <a:rPr lang="en-US" sz="2000" b="0" i="0" dirty="0">
                <a:effectLst/>
                <a:latin typeface="inherit"/>
              </a:rPr>
              <a:t>Transport Layer</a:t>
            </a:r>
          </a:p>
          <a:p>
            <a:pPr lvl="2" fontAlgn="base"/>
            <a:r>
              <a:rPr lang="en-US" sz="2000" b="0" i="0" dirty="0">
                <a:effectLst/>
                <a:latin typeface="inherit"/>
              </a:rPr>
              <a:t>Session Layer</a:t>
            </a:r>
          </a:p>
          <a:p>
            <a:pPr lvl="2" fontAlgn="base"/>
            <a:r>
              <a:rPr lang="en-US" sz="2000" b="0" i="0" dirty="0">
                <a:effectLst/>
                <a:latin typeface="inherit"/>
              </a:rPr>
              <a:t>Presentation Layer</a:t>
            </a:r>
          </a:p>
          <a:p>
            <a:pPr lvl="2" fontAlgn="base"/>
            <a:r>
              <a:rPr lang="en-US" sz="2000" b="0" i="0" dirty="0">
                <a:effectLst/>
                <a:latin typeface="inherit"/>
              </a:rPr>
              <a:t>Application Layer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1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F4BB-6772-4F23-BBAC-6F7471D2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0937"/>
            <a:ext cx="9905998" cy="1030289"/>
          </a:xfrm>
        </p:spPr>
        <p:txBody>
          <a:bodyPr/>
          <a:lstStyle/>
          <a:p>
            <a:r>
              <a:rPr lang="en-US" dirty="0"/>
              <a:t>PLC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0A32-8372-4B54-BB60-B0370B6A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1226"/>
            <a:ext cx="9905997" cy="4648270"/>
          </a:xfrm>
        </p:spPr>
        <p:txBody>
          <a:bodyPr/>
          <a:lstStyle/>
          <a:p>
            <a:r>
              <a:rPr lang="en-US" dirty="0"/>
              <a:t>Fieldbus</a:t>
            </a:r>
          </a:p>
          <a:p>
            <a:pPr lvl="1"/>
            <a:r>
              <a:rPr lang="en-US" dirty="0"/>
              <a:t>Vendor Specific communication Protocols </a:t>
            </a:r>
          </a:p>
          <a:p>
            <a:pPr lvl="2"/>
            <a:r>
              <a:rPr lang="en-US" dirty="0"/>
              <a:t>FINS</a:t>
            </a:r>
          </a:p>
          <a:p>
            <a:pPr lvl="1"/>
            <a:r>
              <a:rPr lang="en-US" dirty="0"/>
              <a:t>Industrial Standard Communication</a:t>
            </a:r>
          </a:p>
          <a:p>
            <a:pPr lvl="2"/>
            <a:r>
              <a:rPr lang="en-US" dirty="0" err="1"/>
              <a:t>EtherCAT</a:t>
            </a:r>
            <a:endParaRPr lang="en-US" dirty="0"/>
          </a:p>
          <a:p>
            <a:pPr lvl="2"/>
            <a:r>
              <a:rPr lang="en-US" dirty="0"/>
              <a:t>Ethernet/IP (CIPS)</a:t>
            </a:r>
          </a:p>
          <a:p>
            <a:pPr lvl="2"/>
            <a:r>
              <a:rPr lang="en-US" dirty="0"/>
              <a:t>Serial Port</a:t>
            </a:r>
          </a:p>
          <a:p>
            <a:pPr lvl="2"/>
            <a:r>
              <a:rPr lang="en-US" dirty="0"/>
              <a:t>Ethernet</a:t>
            </a:r>
          </a:p>
          <a:p>
            <a:pPr lvl="2"/>
            <a:r>
              <a:rPr lang="en-US" dirty="0"/>
              <a:t>OPC-UA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10160</TotalTime>
  <Words>209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inherit</vt:lpstr>
      <vt:lpstr>Lato</vt:lpstr>
      <vt:lpstr>Tw Cen MT</vt:lpstr>
      <vt:lpstr>Circuit</vt:lpstr>
      <vt:lpstr>Introduction To PLC</vt:lpstr>
      <vt:lpstr>What Is an PLC ?</vt:lpstr>
      <vt:lpstr>History of PLC</vt:lpstr>
      <vt:lpstr>PLC Hardware</vt:lpstr>
      <vt:lpstr>PLC Hardware</vt:lpstr>
      <vt:lpstr>PLC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PLC</dc:title>
  <dc:creator>mmramos@exevending.com</dc:creator>
  <cp:lastModifiedBy>mmramos@exevending.com</cp:lastModifiedBy>
  <cp:revision>9</cp:revision>
  <dcterms:created xsi:type="dcterms:W3CDTF">2022-01-03T23:47:55Z</dcterms:created>
  <dcterms:modified xsi:type="dcterms:W3CDTF">2022-03-09T17:38:29Z</dcterms:modified>
</cp:coreProperties>
</file>