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64" r:id="rId12"/>
    <p:sldId id="275" r:id="rId13"/>
    <p:sldId id="268" r:id="rId14"/>
    <p:sldId id="266" r:id="rId15"/>
    <p:sldId id="276" r:id="rId16"/>
    <p:sldId id="269" r:id="rId17"/>
    <p:sldId id="274" r:id="rId18"/>
    <p:sldId id="270" r:id="rId19"/>
    <p:sldId id="277" r:id="rId20"/>
    <p:sldId id="272" r:id="rId21"/>
    <p:sldId id="273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4745-099F-44B0-8ADE-77386DA9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3" y="1617459"/>
            <a:ext cx="8791575" cy="1811541"/>
          </a:xfrm>
        </p:spPr>
        <p:txBody>
          <a:bodyPr>
            <a:noAutofit/>
          </a:bodyPr>
          <a:lstStyle/>
          <a:p>
            <a:r>
              <a:rPr lang="en-US" sz="6600" cap="none" dirty="0"/>
              <a:t>PLC Programming:</a:t>
            </a:r>
            <a:br>
              <a:rPr lang="en-US" sz="6600" cap="none" dirty="0"/>
            </a:br>
            <a:r>
              <a:rPr lang="en-US" sz="6600" cap="none" dirty="0"/>
              <a:t>What are Programming Paradigm?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111154-4CC5-435E-966D-868FBA3494FD}"/>
              </a:ext>
            </a:extLst>
          </p:cNvPr>
          <p:cNvSpPr txBox="1">
            <a:spLocks/>
          </p:cNvSpPr>
          <p:nvPr/>
        </p:nvSpPr>
        <p:spPr>
          <a:xfrm>
            <a:off x="2486023" y="3500717"/>
            <a:ext cx="6577295" cy="47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Understanding the Foundations of Programming</a:t>
            </a: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497F-CB83-0322-5271-F9E93D20BC25}"/>
              </a:ext>
            </a:extLst>
          </p:cNvPr>
          <p:cNvSpPr txBox="1">
            <a:spLocks/>
          </p:cNvSpPr>
          <p:nvPr/>
        </p:nvSpPr>
        <p:spPr>
          <a:xfrm>
            <a:off x="2486023" y="3973689"/>
            <a:ext cx="6577295" cy="47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Presented by:</a:t>
            </a:r>
            <a:r>
              <a:rPr lang="en-US" dirty="0">
                <a:solidFill>
                  <a:schemeClr val="tx1"/>
                </a:solidFill>
              </a:rPr>
              <a:t> Manuel Ramos</a:t>
            </a: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8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DC1C5-8710-C32B-D251-30491865E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E118-3055-693E-650B-A5D44A28A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0878"/>
            <a:ext cx="9905999" cy="5766987"/>
          </a:xfrm>
        </p:spPr>
        <p:txBody>
          <a:bodyPr>
            <a:normAutofit/>
          </a:bodyPr>
          <a:lstStyle/>
          <a:p>
            <a:r>
              <a:rPr lang="en-US" dirty="0"/>
              <a:t>Understanding programming paradigms gives you more tools in your developer toolbox. It allows you to:</a:t>
            </a:r>
          </a:p>
          <a:p>
            <a:pPr lvl="1"/>
            <a:r>
              <a:rPr lang="en-US" dirty="0"/>
              <a:t>Write better, more efficient, and maintainable code.</a:t>
            </a:r>
          </a:p>
          <a:p>
            <a:pPr lvl="1"/>
            <a:r>
              <a:rPr lang="en-US" dirty="0"/>
              <a:t>Approach problems from different angles.</a:t>
            </a:r>
          </a:p>
          <a:p>
            <a:pPr lvl="1"/>
            <a:r>
              <a:rPr lang="en-US" dirty="0"/>
              <a:t>Collaborate more effectively with other developers.</a:t>
            </a:r>
          </a:p>
          <a:p>
            <a:pPr lvl="1"/>
            <a:r>
              <a:rPr lang="en-US"/>
              <a:t>Stay versatile and adaptable to new technologies.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A8B539-9985-DF93-3848-0499866A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9"/>
            <a:ext cx="9905998" cy="710239"/>
          </a:xfrm>
        </p:spPr>
        <p:txBody>
          <a:bodyPr/>
          <a:lstStyle/>
          <a:p>
            <a:r>
              <a:rPr lang="en-US" dirty="0"/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50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43412"/>
            <a:ext cx="9905999" cy="5453950"/>
          </a:xfrm>
        </p:spPr>
        <p:txBody>
          <a:bodyPr>
            <a:normAutofit/>
          </a:bodyPr>
          <a:lstStyle/>
          <a:p>
            <a:r>
              <a:rPr lang="en-US" dirty="0"/>
              <a:t>Problems with writing PLC Code for Large program </a:t>
            </a:r>
          </a:p>
          <a:p>
            <a:pPr lvl="1"/>
            <a:r>
              <a:rPr lang="en-US" dirty="0"/>
              <a:t>Cumbersome</a:t>
            </a:r>
          </a:p>
          <a:p>
            <a:pPr lvl="1"/>
            <a:r>
              <a:rPr lang="en-US" dirty="0"/>
              <a:t>Time-Consuming and difficult to develop, debug and maintain</a:t>
            </a:r>
          </a:p>
          <a:p>
            <a:pPr lvl="1"/>
            <a:r>
              <a:rPr lang="en-US" dirty="0"/>
              <a:t>Slow down the scan time</a:t>
            </a:r>
          </a:p>
          <a:p>
            <a:pPr lvl="1"/>
            <a:r>
              <a:rPr lang="en-US" dirty="0"/>
              <a:t>Hard to follow for others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ACC622-AE6F-4EA1-BED8-975414EB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92585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2" y="1026363"/>
            <a:ext cx="10228729" cy="5831637"/>
          </a:xfrm>
        </p:spPr>
        <p:txBody>
          <a:bodyPr>
            <a:normAutofit/>
          </a:bodyPr>
          <a:lstStyle/>
          <a:p>
            <a:r>
              <a:rPr lang="en-US" dirty="0"/>
              <a:t>Solving the problem with writing big programs</a:t>
            </a:r>
          </a:p>
          <a:p>
            <a:pPr lvl="1"/>
            <a:r>
              <a:rPr lang="en-US" dirty="0"/>
              <a:t>Use programming paradigm </a:t>
            </a:r>
          </a:p>
          <a:p>
            <a:pPr lvl="2"/>
            <a:r>
              <a:rPr lang="en-US" sz="1600" b="1" i="0" dirty="0">
                <a:effectLst/>
              </a:rPr>
              <a:t>Structured programming</a:t>
            </a:r>
            <a:r>
              <a:rPr lang="en-US" sz="1600" b="0" i="0" dirty="0">
                <a:effectLst/>
              </a:rPr>
              <a:t> is a programming paradigm aimed at improving the clarity, quality, and development time of a computer program by making extensive use of the structured control flow constructs of selection (if/then/else) and repetition (while and for), block structures, and subroutines in contrast to using simple tests and jumps such as the go to statement, which can lead to “</a:t>
            </a:r>
            <a:r>
              <a:rPr lang="en-US" sz="1600" b="1" i="0" dirty="0">
                <a:effectLst/>
              </a:rPr>
              <a:t>spaghetti code</a:t>
            </a:r>
            <a:r>
              <a:rPr lang="en-US" sz="1600" b="0" i="0" dirty="0">
                <a:effectLst/>
              </a:rPr>
              <a:t>” that is potentially difficult to follow and maintain.</a:t>
            </a:r>
          </a:p>
          <a:p>
            <a:pPr lvl="3"/>
            <a:r>
              <a:rPr lang="en-US" sz="1400" dirty="0"/>
              <a:t>https://press.rebus.community/programmingfundamentals/chapter/structured-programming/</a:t>
            </a:r>
            <a:endParaRPr lang="en-US" sz="1400" b="0" i="0" dirty="0">
              <a:effectLst/>
            </a:endParaRPr>
          </a:p>
          <a:p>
            <a:pPr lvl="2"/>
            <a:endParaRPr lang="en-US" sz="1600" b="0" i="0" u="sng" baseline="30000" dirty="0">
              <a:effectLst/>
            </a:endParaRPr>
          </a:p>
          <a:p>
            <a:pPr lvl="1"/>
            <a:r>
              <a:rPr lang="en-US" dirty="0"/>
              <a:t>Develop a framework</a:t>
            </a:r>
          </a:p>
          <a:p>
            <a:pPr lvl="2"/>
            <a:r>
              <a:rPr lang="en-US" dirty="0"/>
              <a:t>Descries a set of solutions and processes to aid in the development of software</a:t>
            </a:r>
          </a:p>
          <a:p>
            <a:pPr lvl="2"/>
            <a:r>
              <a:rPr lang="en-US" dirty="0"/>
              <a:t>Benefits</a:t>
            </a:r>
          </a:p>
          <a:p>
            <a:pPr lvl="3"/>
            <a:r>
              <a:rPr lang="en-US" b="0" i="0" dirty="0">
                <a:effectLst/>
              </a:rPr>
              <a:t>Saves time</a:t>
            </a:r>
          </a:p>
          <a:p>
            <a:pPr lvl="3"/>
            <a:r>
              <a:rPr lang="en-US" b="0" i="0" dirty="0">
                <a:effectLst/>
              </a:rPr>
              <a:t>Ensure best </a:t>
            </a:r>
            <a:r>
              <a:rPr lang="en-US" dirty="0"/>
              <a:t>p</a:t>
            </a:r>
            <a:r>
              <a:rPr lang="en-US" b="0" i="0" dirty="0">
                <a:effectLst/>
              </a:rPr>
              <a:t>ractices </a:t>
            </a:r>
            <a:r>
              <a:rPr lang="en-US" dirty="0"/>
              <a:t>a</a:t>
            </a:r>
            <a:r>
              <a:rPr lang="en-US" b="0" i="0" dirty="0">
                <a:effectLst/>
              </a:rPr>
              <a:t>re followed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4972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7330"/>
            <a:ext cx="9905999" cy="4942702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i="0" dirty="0">
                <a:effectLst/>
              </a:rPr>
              <a:t>ontrol </a:t>
            </a:r>
            <a:r>
              <a:rPr lang="en-US" sz="2000" dirty="0"/>
              <a:t>S</a:t>
            </a:r>
            <a:r>
              <a:rPr lang="en-US" sz="2000" i="0" dirty="0">
                <a:effectLst/>
              </a:rPr>
              <a:t>tructures </a:t>
            </a:r>
          </a:p>
          <a:p>
            <a:pPr lvl="1"/>
            <a:r>
              <a:rPr lang="en-US" sz="1600" b="0" i="0" dirty="0">
                <a:effectLst/>
              </a:rPr>
              <a:t>The mechanisms that allow us to control the flow of execution are called .</a:t>
            </a:r>
          </a:p>
          <a:p>
            <a:pPr lvl="2"/>
            <a:r>
              <a:rPr lang="en-US" i="0" dirty="0">
                <a:effectLst/>
              </a:rPr>
              <a:t>Sequence</a:t>
            </a:r>
            <a:r>
              <a:rPr lang="en-US" b="0" i="0" dirty="0">
                <a:effectLst/>
              </a:rPr>
              <a:t> </a:t>
            </a:r>
          </a:p>
          <a:p>
            <a:pPr lvl="3"/>
            <a:r>
              <a:rPr lang="en-US" b="0" i="0" dirty="0">
                <a:effectLst/>
              </a:rPr>
              <a:t>Do one instruction then the next and the next. </a:t>
            </a:r>
          </a:p>
          <a:p>
            <a:pPr lvl="3"/>
            <a:r>
              <a:rPr lang="en-US" b="0" i="0" dirty="0">
                <a:effectLst/>
              </a:rPr>
              <a:t>Just do them in a given sequence or in the order listed</a:t>
            </a:r>
          </a:p>
          <a:p>
            <a:pPr lvl="2"/>
            <a:r>
              <a:rPr lang="en-US" i="0" dirty="0">
                <a:effectLst/>
              </a:rPr>
              <a:t>Selection</a:t>
            </a:r>
            <a:endParaRPr lang="en-US" dirty="0"/>
          </a:p>
          <a:p>
            <a:pPr lvl="3"/>
            <a:r>
              <a:rPr lang="en-US" i="0" dirty="0">
                <a:effectLst/>
              </a:rPr>
              <a:t>Choose between two or more flows. </a:t>
            </a:r>
          </a:p>
          <a:p>
            <a:pPr lvl="2"/>
            <a:r>
              <a:rPr lang="en-US" i="0" dirty="0">
                <a:effectLst/>
              </a:rPr>
              <a:t>Iteration, R</a:t>
            </a:r>
            <a:r>
              <a:rPr lang="en-US" b="0" i="0" dirty="0">
                <a:effectLst/>
              </a:rPr>
              <a:t>epetition or Looping</a:t>
            </a:r>
            <a:endParaRPr lang="en-US" i="0" dirty="0">
              <a:effectLst/>
            </a:endParaRPr>
          </a:p>
          <a:p>
            <a:pPr lvl="3"/>
            <a:r>
              <a:rPr lang="en-US" dirty="0"/>
              <a:t>A</a:t>
            </a:r>
            <a:r>
              <a:rPr lang="en-US" b="0" i="0" dirty="0">
                <a:effectLst/>
              </a:rPr>
              <a:t>llows code to be executed several times until some condition has been met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DA6C-9349-49AE-8F4B-085D40DEE653}"/>
              </a:ext>
            </a:extLst>
          </p:cNvPr>
          <p:cNvSpPr txBox="1"/>
          <p:nvPr/>
        </p:nvSpPr>
        <p:spPr>
          <a:xfrm>
            <a:off x="1878227" y="6155035"/>
            <a:ext cx="872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https://press.rebus.community/programmingfundamentals/chapter/structured-programming/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76D1DB-00A8-4F04-83C3-7D885B1C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9355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r>
              <a:rPr lang="en-US" dirty="0"/>
              <a:t>Defining a Control Structure</a:t>
            </a:r>
          </a:p>
          <a:p>
            <a:pPr lvl="1"/>
            <a:r>
              <a:rPr lang="en-US" dirty="0"/>
              <a:t>That can run a sequence in a controlled fashion</a:t>
            </a:r>
          </a:p>
          <a:p>
            <a:pPr lvl="2"/>
            <a:r>
              <a:rPr lang="en-US" dirty="0"/>
              <a:t>Numerically Sequenced</a:t>
            </a:r>
          </a:p>
          <a:p>
            <a:pPr lvl="3"/>
            <a:r>
              <a:rPr lang="en-US" dirty="0"/>
              <a:t>To easily follow the path of execution</a:t>
            </a:r>
          </a:p>
          <a:p>
            <a:pPr lvl="1"/>
            <a:r>
              <a:rPr lang="en-US" dirty="0"/>
              <a:t>Can be skipped to improve cycle time</a:t>
            </a:r>
          </a:p>
          <a:p>
            <a:pPr lvl="2"/>
            <a:r>
              <a:rPr lang="en-US" dirty="0"/>
              <a:t>Use jump and label in a limit fashion</a:t>
            </a:r>
          </a:p>
          <a:p>
            <a:pPr lvl="2"/>
            <a:r>
              <a:rPr lang="en-US" dirty="0"/>
              <a:t>Stage and End Stage command</a:t>
            </a:r>
          </a:p>
          <a:p>
            <a:pPr lvl="2"/>
            <a:r>
              <a:rPr lang="en-US" dirty="0"/>
              <a:t>Controlled by an enable flag (bit)</a:t>
            </a:r>
          </a:p>
          <a:p>
            <a:pPr lvl="1"/>
            <a:r>
              <a:rPr lang="en-US" dirty="0"/>
              <a:t>Enter or start the Control Structure</a:t>
            </a:r>
          </a:p>
          <a:p>
            <a:pPr lvl="2"/>
            <a:r>
              <a:rPr lang="en-US" dirty="0"/>
              <a:t>Start process flag </a:t>
            </a:r>
          </a:p>
          <a:p>
            <a:pPr lvl="1"/>
            <a:r>
              <a:rPr lang="en-US" dirty="0"/>
              <a:t>Exit or stop the Control Structure</a:t>
            </a:r>
          </a:p>
          <a:p>
            <a:pPr lvl="2"/>
            <a:r>
              <a:rPr lang="en-US" dirty="0"/>
              <a:t>Stop process flag</a:t>
            </a:r>
          </a:p>
          <a:p>
            <a:pPr lvl="2"/>
            <a:r>
              <a:rPr lang="en-US" dirty="0"/>
              <a:t>Stop and cleans up </a:t>
            </a:r>
            <a:r>
              <a:rPr lang="en-US"/>
              <a:t>the Control </a:t>
            </a:r>
            <a:r>
              <a:rPr lang="en-US" dirty="0"/>
              <a:t>Structure process</a:t>
            </a:r>
          </a:p>
          <a:p>
            <a:pPr lvl="2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898928-939F-41C1-9A5C-34467FB3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415463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r>
              <a:rPr lang="en-US" dirty="0"/>
              <a:t>Each PLC provides a different way of accessing bits</a:t>
            </a:r>
          </a:p>
          <a:p>
            <a:r>
              <a:rPr lang="en-US" dirty="0"/>
              <a:t>So it up to the individual programmer to develop the control structure to meet the hardware constraints.</a:t>
            </a:r>
          </a:p>
          <a:p>
            <a:r>
              <a:rPr lang="en-US" dirty="0"/>
              <a:t>The following slide will show 3 different implementation used in various PLC 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A1A992-CFD1-42A0-95CE-C9CA7DA2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425834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CX-Programmer</a:t>
            </a:r>
          </a:p>
          <a:p>
            <a:pPr lvl="2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0C727-6DE9-4CA8-9920-6A49807B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132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4"/>
            <a:ext cx="9905999" cy="5603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A8B3A-6F1F-492D-AA37-8658B871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08" y="1726189"/>
            <a:ext cx="5139780" cy="1105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512D3-4DA7-4518-8A08-7C112DBE95BE}"/>
              </a:ext>
            </a:extLst>
          </p:cNvPr>
          <p:cNvSpPr txBox="1"/>
          <p:nvPr/>
        </p:nvSpPr>
        <p:spPr>
          <a:xfrm>
            <a:off x="6446982" y="1732190"/>
            <a:ext cx="5139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use of Union was the best way I found to access the BITS in a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a Union is a set of variables with same offset therefore occupies the same memory 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Hence, b is array of 16 Boolean that can directly access the bits in the WORD.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D4C83C-D716-489F-BBE8-45787665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5467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7108-F19F-491D-8595-58F95C0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9" y="1668138"/>
            <a:ext cx="5284804" cy="311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0E37E-B632-4FCE-AA4F-DAC47FA7A3BF}"/>
              </a:ext>
            </a:extLst>
          </p:cNvPr>
          <p:cNvSpPr txBox="1"/>
          <p:nvPr/>
        </p:nvSpPr>
        <p:spPr>
          <a:xfrm>
            <a:off x="6257141" y="1668138"/>
            <a:ext cx="51397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the basic control structure that was developed.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</a:t>
            </a:r>
            <a:r>
              <a:rPr lang="en-US" dirty="0"/>
              <a:t> variable is defined by Union definition in the previous screen call </a:t>
            </a:r>
            <a:r>
              <a:rPr lang="en-US" dirty="0" err="1"/>
              <a:t>CntrlSeq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 0 is the enabling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Bit 0 is off, jump statement is enable and takes the execution of PLC code to the end of the control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 1 is the Starting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(1) rung sets an output variable “E009_Out_Bit01” then proceed to reset the current rung </a:t>
            </a:r>
            <a:r>
              <a:rPr lang="en-US" dirty="0" err="1"/>
              <a:t>Y_Slide_Up.b</a:t>
            </a:r>
            <a:r>
              <a:rPr lang="en-US" dirty="0"/>
              <a:t>(1) then set the next rung </a:t>
            </a:r>
            <a:r>
              <a:rPr lang="en-US" dirty="0" err="1"/>
              <a:t>Y_Slide_Up.b</a:t>
            </a:r>
            <a:r>
              <a:rPr lang="en-US" dirty="0"/>
              <a:t>(2)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(2) Rung enables a Timer On function block defined by time variable T#300ms.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71B842-B63B-4D55-8865-01D9AA0C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300074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r>
              <a:rPr lang="en-US" dirty="0"/>
              <a:t>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7108-F19F-491D-8595-58F95C0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9" y="1668138"/>
            <a:ext cx="5284804" cy="311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0E37E-B632-4FCE-AA4F-DAC47FA7A3BF}"/>
              </a:ext>
            </a:extLst>
          </p:cNvPr>
          <p:cNvSpPr txBox="1"/>
          <p:nvPr/>
        </p:nvSpPr>
        <p:spPr>
          <a:xfrm>
            <a:off x="6257141" y="1668138"/>
            <a:ext cx="5139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(2) Rung enables a Timer On function block defined by time variable T#300ms.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timer complete </a:t>
            </a:r>
            <a:r>
              <a:rPr lang="en-US" dirty="0" err="1"/>
              <a:t>Y_Slide_Up.b</a:t>
            </a:r>
            <a:r>
              <a:rPr lang="en-US" dirty="0"/>
              <a:t>(2) is reset and </a:t>
            </a:r>
            <a:r>
              <a:rPr lang="en-US" dirty="0" err="1"/>
              <a:t>Y_Slide_Up.b</a:t>
            </a:r>
            <a:r>
              <a:rPr lang="en-US" dirty="0"/>
              <a:t>(15) is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(15)  is the stop flag which activate the MOVE function that copy 0 to WORD portion that resets all of the bit in the </a:t>
            </a:r>
            <a:r>
              <a:rPr lang="en-US" dirty="0" err="1"/>
              <a:t>CntrlSeq</a:t>
            </a:r>
            <a:r>
              <a:rPr lang="en-US" dirty="0"/>
              <a:t> variable.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903F7B-1678-4D44-9CED-C8244A5D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094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AF354-6973-8954-45D7-0B7E4795B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235F-50AC-7912-71A4-E1DC936B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0878"/>
            <a:ext cx="9905999" cy="5766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a Programming Paradigm?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A programming paradigm is a fundamental style or approach to programming that influences how software is designed, structured, and written. It dictates the way developers think about and solve problems in code. 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88F8BE-2C37-91E6-89B3-D49546A4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9"/>
            <a:ext cx="9905998" cy="710239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01626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759" y="997961"/>
            <a:ext cx="7567217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4611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[x] is an array of 16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[0] is the Enabling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LeftFoilOn</a:t>
            </a:r>
            <a:r>
              <a:rPr lang="en-US" dirty="0"/>
              <a:t>[0] is Off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--&gt;&gt; </a:t>
            </a:r>
            <a:r>
              <a:rPr lang="en-US" dirty="0" err="1"/>
              <a:t>LeftFoilAitOn_End</a:t>
            </a:r>
            <a:r>
              <a:rPr lang="en-US" dirty="0"/>
              <a:t> is the Jump Statement that bypasses this Network of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Network #2: </a:t>
            </a:r>
            <a:r>
              <a:rPr lang="en-US" dirty="0" err="1"/>
              <a:t>LeftFoilAirOn_End</a:t>
            </a:r>
            <a:r>
              <a:rPr lang="en-US" dirty="0"/>
              <a:t> is the label that the Jump statement refers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u="sng" dirty="0"/>
              <a:t>Reset16BitArray</a:t>
            </a:r>
            <a:r>
              <a:rPr lang="en-US" dirty="0"/>
              <a:t> function block is used to reset the individual bits in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is the starting bit for the block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rung sets an output variable “</a:t>
            </a:r>
            <a:r>
              <a:rPr lang="en-US" dirty="0" err="1"/>
              <a:t>Outputs_LeftFoilPlattenAir</a:t>
            </a:r>
            <a:r>
              <a:rPr lang="en-US" dirty="0"/>
              <a:t>” then proceed to reset the current rung </a:t>
            </a:r>
            <a:r>
              <a:rPr lang="en-US" dirty="0" err="1"/>
              <a:t>LeftFoilOn</a:t>
            </a:r>
            <a:r>
              <a:rPr lang="en-US" dirty="0"/>
              <a:t>[1] then set the next rung </a:t>
            </a:r>
            <a:r>
              <a:rPr lang="en-US" dirty="0" err="1"/>
              <a:t>LeftFoilOn</a:t>
            </a:r>
            <a:r>
              <a:rPr lang="en-US" dirty="0"/>
              <a:t>[2].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8C5C7D-5D52-4CBA-830F-CBE1B267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69755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997961"/>
            <a:ext cx="9088451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 : Continued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57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[2] Rung enables a Timer On function block defined by literal time variable time#10ms.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10ms the </a:t>
            </a:r>
            <a:r>
              <a:rPr lang="en-US" dirty="0" err="1"/>
              <a:t>LeftFoilAirOn</a:t>
            </a:r>
            <a:r>
              <a:rPr lang="en-US" dirty="0"/>
              <a:t>[2] rung is Reset and the Last Bit in the array is set to finish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[15] activates the </a:t>
            </a:r>
            <a:r>
              <a:rPr lang="en-US" u="sng" dirty="0"/>
              <a:t>Reset16BitArray </a:t>
            </a:r>
            <a:r>
              <a:rPr lang="en-US" dirty="0"/>
              <a:t>function block which reset the array of bits in the </a:t>
            </a:r>
            <a:r>
              <a:rPr lang="en-US" dirty="0" err="1"/>
              <a:t>LeftFoilAirOn</a:t>
            </a:r>
            <a:r>
              <a:rPr lang="en-US" dirty="0"/>
              <a:t> array thereby turning off the block of code.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1511-08D5-4794-8488-DE4E8475215B}"/>
              </a:ext>
            </a:extLst>
          </p:cNvPr>
          <p:cNvSpPr txBox="1"/>
          <p:nvPr/>
        </p:nvSpPr>
        <p:spPr>
          <a:xfrm>
            <a:off x="6446981" y="4775199"/>
            <a:ext cx="45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block code represents the basic building block of ladder logic that will be used to write your programs.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EDB3A1-72D0-4B4F-80B6-77CDA776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726098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997961"/>
            <a:ext cx="9088451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 : Continued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57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[2] Rung enables a Timer On function block defined by literal time variable time#10ms.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10ms the </a:t>
            </a:r>
            <a:r>
              <a:rPr lang="en-US" dirty="0" err="1"/>
              <a:t>LeftFoilAirOn</a:t>
            </a:r>
            <a:r>
              <a:rPr lang="en-US" dirty="0"/>
              <a:t>[2] rung is Reset and the Last Bit in the array is set to finish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[15] activates the </a:t>
            </a:r>
            <a:r>
              <a:rPr lang="en-US" u="sng" dirty="0"/>
              <a:t>Reset16BitArray </a:t>
            </a:r>
            <a:r>
              <a:rPr lang="en-US" dirty="0"/>
              <a:t>function block which reset the array of bits in the </a:t>
            </a:r>
            <a:r>
              <a:rPr lang="en-US" dirty="0" err="1"/>
              <a:t>LeftFoilAirOn</a:t>
            </a:r>
            <a:r>
              <a:rPr lang="en-US" dirty="0"/>
              <a:t> array thereby turning off the block of code.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1511-08D5-4794-8488-DE4E8475215B}"/>
              </a:ext>
            </a:extLst>
          </p:cNvPr>
          <p:cNvSpPr txBox="1"/>
          <p:nvPr/>
        </p:nvSpPr>
        <p:spPr>
          <a:xfrm>
            <a:off x="6446981" y="4775199"/>
            <a:ext cx="45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block code represents the basic building block of ladder logic that will be used to write your programs.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3A0EF3-B494-4D4D-B869-70315748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40486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7C101-C02F-F782-7826-940D96D93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AA35-84A9-7ACF-64D2-EFFA0D9F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0878"/>
            <a:ext cx="9905999" cy="5766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Components of Programming Paradigms:</a:t>
            </a:r>
          </a:p>
          <a:p>
            <a:pPr lvl="1"/>
            <a:r>
              <a:rPr lang="en-US" b="1" dirty="0"/>
              <a:t>Conceptual Framework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Paradigms provide a framework for understanding how to approach programming tasks. They establish the principles and methodologies that guide code development.</a:t>
            </a:r>
          </a:p>
          <a:p>
            <a:pPr lvl="1"/>
            <a:r>
              <a:rPr lang="en-US" b="1" dirty="0"/>
              <a:t>Programming Style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Each paradigm offers a unique style of writing code</a:t>
            </a:r>
          </a:p>
          <a:p>
            <a:pPr lvl="3"/>
            <a:r>
              <a:rPr lang="en-US" b="1" dirty="0"/>
              <a:t>Structured Programming</a:t>
            </a:r>
            <a:r>
              <a:rPr lang="en-US" dirty="0"/>
              <a:t> emphasizes a clear, linear flow of control through the use of functions, conditionals, and loops. This approach promotes the organization of code into reusable modules, making programs easier to understand and maintain.</a:t>
            </a:r>
          </a:p>
          <a:p>
            <a:pPr lvl="1"/>
            <a:r>
              <a:rPr lang="en-US" b="1" dirty="0"/>
              <a:t>Design Patterns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Paradigms often come with established design patterns that help programmers solve common problems efficiently. </a:t>
            </a:r>
          </a:p>
          <a:p>
            <a:pPr lvl="3"/>
            <a:r>
              <a:rPr lang="en-US" b="1" dirty="0"/>
              <a:t>Structured Programming</a:t>
            </a:r>
            <a:r>
              <a:rPr lang="en-US" dirty="0"/>
              <a:t> emphasizes control structures (like loops and conditionals) to manage flow and promote clearer code organization. Patterns such as top-down design and modular programming are key strategies in this paradigm.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C251C9-CE6F-9DF0-0F4C-DD4742DF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9"/>
            <a:ext cx="9905998" cy="710239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4122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40432-320D-9961-738A-BA78AACD5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A322-237D-BC96-E05D-3DB44DE4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0878"/>
            <a:ext cx="9905999" cy="5766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Are Programming Paradigms Important?:</a:t>
            </a:r>
          </a:p>
          <a:p>
            <a:pPr lvl="1"/>
            <a:r>
              <a:rPr lang="en-US" b="1" dirty="0"/>
              <a:t>Diverse Problem-Solving Approaches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Different paradigms equip developers with varied tools and techniques. Understanding multiple paradigms allows for more flexible and effective problem-solving. </a:t>
            </a:r>
          </a:p>
          <a:p>
            <a:pPr lvl="1"/>
            <a:r>
              <a:rPr lang="en-US" b="1" dirty="0"/>
              <a:t>Language Features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Many programming languages are designed with specific paradigms in mind. Knowing the paradigms helps in choosing the right language for a task and using its features effectively.</a:t>
            </a:r>
          </a:p>
          <a:p>
            <a:pPr lvl="1"/>
            <a:r>
              <a:rPr lang="en-US" b="1" dirty="0"/>
              <a:t>Code Readability and Maintenance:</a:t>
            </a:r>
          </a:p>
          <a:p>
            <a:pPr lvl="2"/>
            <a:r>
              <a:rPr lang="en-US" dirty="0"/>
              <a:t>Paradigms influence code organization, which impacts readability and maintainability. For example, structured programming promotes a clear, logical flow that makes it easier to understand and maintain code. </a:t>
            </a:r>
          </a:p>
          <a:p>
            <a:pPr lvl="1"/>
            <a:r>
              <a:rPr lang="en-US" b="1" dirty="0"/>
              <a:t>Career Development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Familiarity with multiple paradigms enhances a developer's skill set, making them more adaptable in various programming environments and increasing their marketability. 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8E8BBF-22F4-C5C7-F06C-9CB52D0F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9"/>
            <a:ext cx="9905998" cy="710239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3919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760A0-6953-F19F-EBC7-23B8A50F0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9425-C68F-F6FC-E017-CD9B3B59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0878"/>
            <a:ext cx="9905999" cy="5766987"/>
          </a:xfrm>
        </p:spPr>
        <p:txBody>
          <a:bodyPr>
            <a:normAutofit/>
          </a:bodyPr>
          <a:lstStyle/>
          <a:p>
            <a:pPr lvl="1"/>
            <a:endParaRPr lang="en-US" b="1" dirty="0"/>
          </a:p>
          <a:p>
            <a:pPr lvl="1"/>
            <a:r>
              <a:rPr lang="en-US" b="1" dirty="0"/>
              <a:t>Understanding why programming paradigms matter is crucial for both new and experienced developers. Each paradigm provides a different perspective on how to approach problem-solving and software design, which is key to becoming a versatile and effective programmer.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050BEE-1CA2-238A-C8FC-44243E98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9"/>
            <a:ext cx="9905998" cy="710239"/>
          </a:xfrm>
        </p:spPr>
        <p:txBody>
          <a:bodyPr/>
          <a:lstStyle/>
          <a:p>
            <a:r>
              <a:rPr lang="en-US" dirty="0"/>
              <a:t>Why Learn Programming Paradigms?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89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897C1-FE3C-7145-27FA-3B23996BC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69EB-BC81-20B5-E415-C292A1304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0878"/>
            <a:ext cx="9905999" cy="5766987"/>
          </a:xfrm>
        </p:spPr>
        <p:txBody>
          <a:bodyPr>
            <a:normAutofit/>
          </a:bodyPr>
          <a:lstStyle/>
          <a:p>
            <a:r>
              <a:rPr lang="en-US" b="1" dirty="0"/>
              <a:t>Diverse Problem-Solving Approaches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Different Thinking Styles:</a:t>
            </a:r>
          </a:p>
          <a:p>
            <a:pPr lvl="2"/>
            <a:r>
              <a:rPr lang="en-US" dirty="0"/>
              <a:t>Each paradigm encourages you to think about problems in a unique way.</a:t>
            </a:r>
            <a:endParaRPr lang="en-US" b="1" dirty="0"/>
          </a:p>
          <a:p>
            <a:pPr lvl="1"/>
            <a:r>
              <a:rPr lang="en-US" b="1" dirty="0"/>
              <a:t>Adaptability to Problem Types: </a:t>
            </a:r>
          </a:p>
          <a:p>
            <a:pPr lvl="2"/>
            <a:r>
              <a:rPr lang="en-US" dirty="0"/>
              <a:t>Some problems are best solved using a particular paradigm</a:t>
            </a:r>
          </a:p>
          <a:p>
            <a:r>
              <a:rPr lang="en-US" b="1" dirty="0"/>
              <a:t>Improved Code Efficiency and Quality </a:t>
            </a:r>
          </a:p>
          <a:p>
            <a:pPr lvl="1"/>
            <a:r>
              <a:rPr lang="en-US" dirty="0"/>
              <a:t>Efficient Problem-Solving: </a:t>
            </a:r>
          </a:p>
          <a:p>
            <a:pPr lvl="2"/>
            <a:r>
              <a:rPr lang="en-US" dirty="0"/>
              <a:t>Paradigms provide structure and techniques that lead to cleaner, more efficient code.</a:t>
            </a:r>
          </a:p>
          <a:p>
            <a:pPr lvl="1"/>
            <a:r>
              <a:rPr lang="en-US" dirty="0"/>
              <a:t>Reusability and Scalability:</a:t>
            </a:r>
          </a:p>
          <a:p>
            <a:pPr lvl="2"/>
            <a:r>
              <a:rPr lang="en-US" dirty="0"/>
              <a:t>Paradigms like </a:t>
            </a:r>
            <a:r>
              <a:rPr lang="en-US" b="1" dirty="0"/>
              <a:t>OOP</a:t>
            </a:r>
            <a:r>
              <a:rPr lang="en-US" dirty="0"/>
              <a:t> emphasize code reuse through inheritance and encapsulation, helping you create modular, reusable, and scalable systems.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A6AFCB-68D1-7222-E181-6178FAD9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9"/>
            <a:ext cx="9905998" cy="710239"/>
          </a:xfrm>
        </p:spPr>
        <p:txBody>
          <a:bodyPr/>
          <a:lstStyle/>
          <a:p>
            <a:r>
              <a:rPr lang="en-US" dirty="0"/>
              <a:t>Why Learn Programming Paradigms?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656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C034F-F61E-AFEA-038A-6E8ED0731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70918-B053-E5D1-B25E-68A39BAF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0878"/>
            <a:ext cx="9905999" cy="576698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Versatility in Using Multiple Languages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Language Independence</a:t>
            </a:r>
            <a:r>
              <a:rPr lang="en-US" b="1" dirty="0"/>
              <a:t>:</a:t>
            </a:r>
          </a:p>
          <a:p>
            <a:pPr lvl="2"/>
            <a:r>
              <a:rPr lang="en-US" dirty="0"/>
              <a:t>Each paradigm encourages you to think about problems in a unique way.</a:t>
            </a:r>
          </a:p>
          <a:p>
            <a:pPr lvl="2"/>
            <a:r>
              <a:rPr lang="en-US" dirty="0"/>
              <a:t>Example:</a:t>
            </a:r>
          </a:p>
          <a:p>
            <a:pPr lvl="3"/>
            <a:r>
              <a:rPr lang="en-US" i="0" dirty="0">
                <a:effectLst/>
              </a:rPr>
              <a:t>Structured Text (ST)</a:t>
            </a:r>
          </a:p>
          <a:p>
            <a:pPr lvl="4"/>
            <a:r>
              <a:rPr lang="en-US" dirty="0"/>
              <a:t>declarative programming paradigm</a:t>
            </a:r>
          </a:p>
          <a:p>
            <a:pPr lvl="4"/>
            <a:r>
              <a:rPr lang="en-US" dirty="0"/>
              <a:t>Functional Programming</a:t>
            </a:r>
          </a:p>
          <a:p>
            <a:pPr lvl="4"/>
            <a:r>
              <a:rPr lang="en-US" i="0" dirty="0">
                <a:effectLst/>
              </a:rPr>
              <a:t>Structure Programming </a:t>
            </a:r>
          </a:p>
          <a:p>
            <a:pPr lvl="3"/>
            <a:r>
              <a:rPr lang="en-US" i="0" dirty="0">
                <a:effectLst/>
              </a:rPr>
              <a:t>Sequential Function Charts (SFC)</a:t>
            </a:r>
          </a:p>
          <a:p>
            <a:pPr lvl="4"/>
            <a:r>
              <a:rPr lang="en-US" dirty="0"/>
              <a:t>imperative programming paradigm</a:t>
            </a:r>
            <a:endParaRPr lang="en-US" i="0" dirty="0">
              <a:effectLst/>
            </a:endParaRPr>
          </a:p>
          <a:p>
            <a:pPr lvl="3"/>
            <a:r>
              <a:rPr lang="en-US" i="0" dirty="0">
                <a:effectLst/>
              </a:rPr>
              <a:t>Ladder Logic Diagram (LD)</a:t>
            </a:r>
          </a:p>
          <a:p>
            <a:pPr lvl="4"/>
            <a:r>
              <a:rPr lang="en-US" dirty="0"/>
              <a:t>imperative programming paradigm</a:t>
            </a:r>
          </a:p>
          <a:p>
            <a:pPr lvl="4"/>
            <a:r>
              <a:rPr lang="en-US" i="0" dirty="0">
                <a:effectLst/>
              </a:rPr>
              <a:t>Structure Programming </a:t>
            </a:r>
          </a:p>
          <a:p>
            <a:pPr lvl="3"/>
            <a:r>
              <a:rPr lang="en-US" i="0" dirty="0">
                <a:effectLst/>
              </a:rPr>
              <a:t>Function Block Diagram (FBD)</a:t>
            </a:r>
          </a:p>
          <a:p>
            <a:pPr lvl="4"/>
            <a:r>
              <a:rPr lang="en-US" dirty="0"/>
              <a:t>imperative programming</a:t>
            </a:r>
            <a:endParaRPr lang="en-US" i="0" dirty="0">
              <a:effectLst/>
            </a:endParaRPr>
          </a:p>
          <a:p>
            <a:pPr lvl="3"/>
            <a:r>
              <a:rPr lang="en-US" i="0" dirty="0">
                <a:effectLst/>
              </a:rPr>
              <a:t>Instruction List (IL)</a:t>
            </a:r>
          </a:p>
          <a:p>
            <a:pPr lvl="4"/>
            <a:r>
              <a:rPr lang="en-US" dirty="0"/>
              <a:t>imperative programming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By understanding the underlying paradigms, you can easily transition between programming languages.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BCD68B-5D7C-9F94-E28F-F548DC93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9"/>
            <a:ext cx="9905998" cy="710239"/>
          </a:xfrm>
        </p:spPr>
        <p:txBody>
          <a:bodyPr/>
          <a:lstStyle/>
          <a:p>
            <a:r>
              <a:rPr lang="en-US" dirty="0"/>
              <a:t>Why Learn Programming Paradigms?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891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7558F-37A1-1ECE-ED02-A746CE485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E15D-DB57-5821-422F-653CEE47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0878"/>
            <a:ext cx="9905999" cy="5766987"/>
          </a:xfrm>
        </p:spPr>
        <p:txBody>
          <a:bodyPr>
            <a:normAutofit/>
          </a:bodyPr>
          <a:lstStyle/>
          <a:p>
            <a:r>
              <a:rPr lang="en-US" b="1" dirty="0"/>
              <a:t>Enhanced Problem-Solving Abilities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Choosing the Right Approach:</a:t>
            </a:r>
            <a:r>
              <a:rPr lang="en-US" dirty="0"/>
              <a:t> Each paradigm is optimized for solving certain types of problems. Knowing the differences helps you make informed decisions about which paradigm to use</a:t>
            </a:r>
            <a:r>
              <a:rPr lang="en-US" b="1" dirty="0"/>
              <a:t>:</a:t>
            </a:r>
          </a:p>
          <a:p>
            <a:pPr lvl="2"/>
            <a:r>
              <a:rPr lang="en-US" b="1" dirty="0"/>
              <a:t>Imperative Programming</a:t>
            </a:r>
            <a:r>
              <a:rPr lang="en-US" dirty="0"/>
              <a:t> is ideal for performance-critical applications where you need control over system</a:t>
            </a:r>
          </a:p>
          <a:p>
            <a:pPr lvl="2"/>
            <a:r>
              <a:rPr lang="en-US" b="1" dirty="0"/>
              <a:t>Functional Programming</a:t>
            </a:r>
            <a:r>
              <a:rPr lang="en-US" dirty="0"/>
              <a:t> shines in situations where data immutability and parallelism are critical, such as data processing and analytics.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E89D4F-E243-EC5F-6ABC-5131EA1E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9"/>
            <a:ext cx="9905998" cy="710239"/>
          </a:xfrm>
        </p:spPr>
        <p:txBody>
          <a:bodyPr/>
          <a:lstStyle/>
          <a:p>
            <a:r>
              <a:rPr lang="en-US" dirty="0"/>
              <a:t>Why Learn Programming Paradigms?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185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5CC98-0ACE-B7BC-036A-793A8639C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327D-52FB-A864-EA8A-CF3595BD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0878"/>
            <a:ext cx="9905999" cy="5766987"/>
          </a:xfrm>
        </p:spPr>
        <p:txBody>
          <a:bodyPr>
            <a:normAutofit/>
          </a:bodyPr>
          <a:lstStyle/>
          <a:p>
            <a:r>
              <a:rPr lang="en-US" b="1" dirty="0"/>
              <a:t>Collaboration and Teamwork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Shared Understanding:</a:t>
            </a:r>
            <a:r>
              <a:rPr lang="en-US" dirty="0"/>
              <a:t> When working in a team, having a shared understanding of the chosen programming paradigm helps ensure consistency across the codebase. Teams often adopt a paradigm based on the nature of the project </a:t>
            </a:r>
          </a:p>
          <a:p>
            <a:pPr lvl="1"/>
            <a:r>
              <a:rPr lang="en-US" b="1" dirty="0"/>
              <a:t>Communication:</a:t>
            </a:r>
            <a:r>
              <a:rPr lang="en-US" dirty="0"/>
              <a:t> Understanding paradigms provides a common vocabulary for discussing code design and problem-solving approaches.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F61DAB-B155-3688-7BD4-FCB816DC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9"/>
            <a:ext cx="9905998" cy="710239"/>
          </a:xfrm>
        </p:spPr>
        <p:txBody>
          <a:bodyPr/>
          <a:lstStyle/>
          <a:p>
            <a:r>
              <a:rPr lang="en-US" dirty="0"/>
              <a:t>Why Learn Programming Paradigms?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6719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17130</TotalTime>
  <Words>1772</Words>
  <Application>Microsoft Office PowerPoint</Application>
  <PresentationFormat>Widescreen</PresentationFormat>
  <Paragraphs>177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</vt:lpstr>
      <vt:lpstr>PLC Programming: What are Programming Paradigm?</vt:lpstr>
      <vt:lpstr>Introduction</vt:lpstr>
      <vt:lpstr>Introduction</vt:lpstr>
      <vt:lpstr>Introduction</vt:lpstr>
      <vt:lpstr>Why Learn Programming Paradigms?</vt:lpstr>
      <vt:lpstr>Why Learn Programming Paradigms?</vt:lpstr>
      <vt:lpstr>Why Learn Programming Paradigms?</vt:lpstr>
      <vt:lpstr>Why Learn Programming Paradigms?</vt:lpstr>
      <vt:lpstr>Why Learn Programming Paradigms?</vt:lpstr>
      <vt:lpstr>Conclusion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PLC</dc:title>
  <dc:creator>mmramos@exevending.com</dc:creator>
  <cp:lastModifiedBy>Manuel Ramos</cp:lastModifiedBy>
  <cp:revision>25</cp:revision>
  <dcterms:created xsi:type="dcterms:W3CDTF">2022-01-03T23:47:55Z</dcterms:created>
  <dcterms:modified xsi:type="dcterms:W3CDTF">2024-10-13T21:49:22Z</dcterms:modified>
</cp:coreProperties>
</file>