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80" r:id="rId4"/>
    <p:sldId id="282" r:id="rId5"/>
    <p:sldId id="281" r:id="rId6"/>
    <p:sldId id="283" r:id="rId7"/>
    <p:sldId id="284" r:id="rId8"/>
    <p:sldId id="279" r:id="rId9"/>
    <p:sldId id="275" r:id="rId10"/>
    <p:sldId id="268" r:id="rId11"/>
    <p:sldId id="266" r:id="rId12"/>
    <p:sldId id="276" r:id="rId13"/>
    <p:sldId id="269" r:id="rId14"/>
    <p:sldId id="274" r:id="rId15"/>
    <p:sldId id="270" r:id="rId16"/>
    <p:sldId id="277" r:id="rId17"/>
    <p:sldId id="272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513644"/>
            <a:ext cx="8791575" cy="1380067"/>
          </a:xfrm>
        </p:spPr>
        <p:txBody>
          <a:bodyPr>
            <a:noAutofit/>
          </a:bodyPr>
          <a:lstStyle/>
          <a:p>
            <a:r>
              <a:rPr lang="en-US" sz="6600" cap="none" dirty="0"/>
              <a:t>PLC Programming</a:t>
            </a:r>
            <a:br>
              <a:rPr lang="en-US" sz="6600" cap="none" dirty="0"/>
            </a:br>
            <a:r>
              <a:rPr lang="en-US" sz="2800" dirty="0"/>
              <a:t>Imperative Programming</a:t>
            </a:r>
            <a:endParaRPr lang="en-US" sz="6600" cap="non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11154-4CC5-435E-966D-868FBA3494FD}"/>
              </a:ext>
            </a:extLst>
          </p:cNvPr>
          <p:cNvSpPr txBox="1">
            <a:spLocks/>
          </p:cNvSpPr>
          <p:nvPr/>
        </p:nvSpPr>
        <p:spPr>
          <a:xfrm>
            <a:off x="2486023" y="3500717"/>
            <a:ext cx="6577295" cy="11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Problems with large programs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77330"/>
            <a:ext cx="9905999" cy="4942702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i="0" dirty="0">
                <a:effectLst/>
              </a:rPr>
              <a:t>ontrol </a:t>
            </a:r>
            <a:r>
              <a:rPr lang="en-US" sz="2000" dirty="0"/>
              <a:t>S</a:t>
            </a:r>
            <a:r>
              <a:rPr lang="en-US" sz="2000" i="0" dirty="0">
                <a:effectLst/>
              </a:rPr>
              <a:t>tructures </a:t>
            </a:r>
          </a:p>
          <a:p>
            <a:pPr lvl="1"/>
            <a:r>
              <a:rPr lang="en-US" sz="1600" b="0" i="0" dirty="0">
                <a:effectLst/>
              </a:rPr>
              <a:t>The mechanisms that allow us to control the flow of execution are called .</a:t>
            </a:r>
          </a:p>
          <a:p>
            <a:pPr lvl="2"/>
            <a:r>
              <a:rPr lang="en-US" i="0" dirty="0">
                <a:effectLst/>
              </a:rPr>
              <a:t>Sequence</a:t>
            </a:r>
            <a:r>
              <a:rPr lang="en-US" b="0" i="0" dirty="0">
                <a:effectLst/>
              </a:rPr>
              <a:t> </a:t>
            </a:r>
          </a:p>
          <a:p>
            <a:pPr lvl="3"/>
            <a:r>
              <a:rPr lang="en-US" b="0" i="0" dirty="0">
                <a:effectLst/>
              </a:rPr>
              <a:t>Do one instruction then the next and the next. </a:t>
            </a:r>
          </a:p>
          <a:p>
            <a:pPr lvl="3"/>
            <a:r>
              <a:rPr lang="en-US" b="0" i="0" dirty="0">
                <a:effectLst/>
              </a:rPr>
              <a:t>Just do them in a given sequence or in the order listed</a:t>
            </a:r>
          </a:p>
          <a:p>
            <a:pPr lvl="2"/>
            <a:r>
              <a:rPr lang="en-US" i="0" dirty="0">
                <a:effectLst/>
              </a:rPr>
              <a:t>Selection</a:t>
            </a:r>
            <a:endParaRPr lang="en-US" dirty="0"/>
          </a:p>
          <a:p>
            <a:pPr lvl="3"/>
            <a:r>
              <a:rPr lang="en-US" i="0" dirty="0">
                <a:effectLst/>
              </a:rPr>
              <a:t>Choose between two or more flows. </a:t>
            </a:r>
          </a:p>
          <a:p>
            <a:pPr lvl="2"/>
            <a:r>
              <a:rPr lang="en-US" i="0" dirty="0">
                <a:effectLst/>
              </a:rPr>
              <a:t>Iteration, R</a:t>
            </a:r>
            <a:r>
              <a:rPr lang="en-US" b="0" i="0" dirty="0">
                <a:effectLst/>
              </a:rPr>
              <a:t>epetition or Looping</a:t>
            </a:r>
            <a:endParaRPr lang="en-US" i="0" dirty="0">
              <a:effectLst/>
            </a:endParaRPr>
          </a:p>
          <a:p>
            <a:pPr lvl="3"/>
            <a:r>
              <a:rPr lang="en-US" dirty="0"/>
              <a:t>A</a:t>
            </a:r>
            <a:r>
              <a:rPr lang="en-US" b="0" i="0" dirty="0">
                <a:effectLst/>
              </a:rPr>
              <a:t>llows code to be executed several times until some condition has been met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DA6C-9349-49AE-8F4B-085D40DEE653}"/>
              </a:ext>
            </a:extLst>
          </p:cNvPr>
          <p:cNvSpPr txBox="1"/>
          <p:nvPr/>
        </p:nvSpPr>
        <p:spPr>
          <a:xfrm>
            <a:off x="1878227" y="6155035"/>
            <a:ext cx="872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https://press.rebus.community/programmingfundamentals/chapter/structured-programming/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76D1DB-00A8-4F04-83C3-7D885B1C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355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Defining a Control Structure</a:t>
            </a:r>
          </a:p>
          <a:p>
            <a:pPr lvl="1"/>
            <a:r>
              <a:rPr lang="en-US" dirty="0"/>
              <a:t>That can run a sequence in a controlled fashion</a:t>
            </a:r>
          </a:p>
          <a:p>
            <a:pPr lvl="2"/>
            <a:r>
              <a:rPr lang="en-US" dirty="0"/>
              <a:t>Numerically Sequenced</a:t>
            </a:r>
          </a:p>
          <a:p>
            <a:pPr lvl="3"/>
            <a:r>
              <a:rPr lang="en-US" dirty="0"/>
              <a:t>To easily follow the path of execution</a:t>
            </a:r>
          </a:p>
          <a:p>
            <a:pPr lvl="1"/>
            <a:r>
              <a:rPr lang="en-US" dirty="0"/>
              <a:t>Can be skipped to improve cycle time</a:t>
            </a:r>
          </a:p>
          <a:p>
            <a:pPr lvl="2"/>
            <a:r>
              <a:rPr lang="en-US" dirty="0"/>
              <a:t>Use jump and label in a limit fashion</a:t>
            </a:r>
          </a:p>
          <a:p>
            <a:pPr lvl="2"/>
            <a:r>
              <a:rPr lang="en-US" dirty="0"/>
              <a:t>Stage and End Stage command</a:t>
            </a:r>
          </a:p>
          <a:p>
            <a:pPr lvl="2"/>
            <a:r>
              <a:rPr lang="en-US" dirty="0"/>
              <a:t>Controlled by an enable flag (bit)</a:t>
            </a:r>
          </a:p>
          <a:p>
            <a:pPr lvl="1"/>
            <a:r>
              <a:rPr lang="en-US" dirty="0"/>
              <a:t>Enter or start the Control Structure</a:t>
            </a:r>
          </a:p>
          <a:p>
            <a:pPr lvl="2"/>
            <a:r>
              <a:rPr lang="en-US" dirty="0"/>
              <a:t>Start process flag </a:t>
            </a:r>
          </a:p>
          <a:p>
            <a:pPr lvl="1"/>
            <a:r>
              <a:rPr lang="en-US" dirty="0"/>
              <a:t>Exit or stop the Control Structure</a:t>
            </a:r>
          </a:p>
          <a:p>
            <a:pPr lvl="2"/>
            <a:r>
              <a:rPr lang="en-US" dirty="0"/>
              <a:t>Stop process flag</a:t>
            </a:r>
          </a:p>
          <a:p>
            <a:pPr lvl="2"/>
            <a:r>
              <a:rPr lang="en-US" dirty="0"/>
              <a:t>Stop and cleans up </a:t>
            </a:r>
            <a:r>
              <a:rPr lang="en-US"/>
              <a:t>the Control </a:t>
            </a:r>
            <a:r>
              <a:rPr lang="en-US" dirty="0"/>
              <a:t>Structure process</a:t>
            </a:r>
          </a:p>
          <a:p>
            <a:pPr lvl="2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898928-939F-41C1-9A5C-34467FB3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46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r>
              <a:rPr lang="en-US" dirty="0"/>
              <a:t>Each PLC provides a different way of accessing bits</a:t>
            </a:r>
          </a:p>
          <a:p>
            <a:r>
              <a:rPr lang="en-US" dirty="0"/>
              <a:t>So it up to the individual programmer to develop the control structure to meet the hardware constraints.</a:t>
            </a:r>
          </a:p>
          <a:p>
            <a:r>
              <a:rPr lang="en-US" dirty="0"/>
              <a:t>The following slide will show 3 different implementation used in various PLC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A1A992-CFD1-42A0-95CE-C9CA7DA2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425834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CX-Programmer</a:t>
            </a:r>
          </a:p>
          <a:p>
            <a:pPr lvl="2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0C727-6DE9-4CA8-9920-6A49807B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132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4"/>
            <a:ext cx="9905999" cy="5603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A8B3A-6F1F-492D-AA37-8658B871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8" y="1726189"/>
            <a:ext cx="5139780" cy="1105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512D3-4DA7-4518-8A08-7C112DBE95BE}"/>
              </a:ext>
            </a:extLst>
          </p:cNvPr>
          <p:cNvSpPr txBox="1"/>
          <p:nvPr/>
        </p:nvSpPr>
        <p:spPr>
          <a:xfrm>
            <a:off x="6446982" y="1732190"/>
            <a:ext cx="5139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 of Union was the best way I found to access the BITS in a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a Union is a set of variables with same offset therefore occupies the same memory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Hence, b is array of 16 Boolean that can directly access the bits in the WORD.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D4C83C-D716-489F-BBE8-45787665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67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the basic control structure that was developed.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</a:t>
            </a:r>
            <a:r>
              <a:rPr lang="en-US" dirty="0"/>
              <a:t> variable is defined by Union definition in the previous screen call </a:t>
            </a:r>
            <a:r>
              <a:rPr lang="en-US" dirty="0" err="1"/>
              <a:t>CntrlSeq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0 is the enabling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Bit 0 is off, jump statement is enable and takes the execution of PLC code to the end of the control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Bit 1 is the Starting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(1) rung sets an output variable “E009_Out_Bit01” then proceed to reset the current rung </a:t>
            </a:r>
            <a:r>
              <a:rPr lang="en-US" dirty="0" err="1"/>
              <a:t>Y_Slide_Up.b</a:t>
            </a:r>
            <a:r>
              <a:rPr lang="en-US" dirty="0"/>
              <a:t>(1) then set the next rung </a:t>
            </a:r>
            <a:r>
              <a:rPr lang="en-US" dirty="0" err="1"/>
              <a:t>Y_Slide_Up.b</a:t>
            </a:r>
            <a:r>
              <a:rPr lang="en-US" dirty="0"/>
              <a:t>(2)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71B842-B63B-4D55-8865-01D9AA0C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007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6363"/>
            <a:ext cx="9905999" cy="567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Defining a Control Structure for Omron SYSMAC</a:t>
            </a:r>
          </a:p>
          <a:p>
            <a:pPr lvl="2"/>
            <a:r>
              <a:rPr lang="en-US" dirty="0"/>
              <a:t>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7108-F19F-491D-8595-58F95C0D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9" y="1668138"/>
            <a:ext cx="5284804" cy="311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E37E-B632-4FCE-AA4F-DAC47FA7A3BF}"/>
              </a:ext>
            </a:extLst>
          </p:cNvPr>
          <p:cNvSpPr txBox="1"/>
          <p:nvPr/>
        </p:nvSpPr>
        <p:spPr>
          <a:xfrm>
            <a:off x="6257141" y="1668138"/>
            <a:ext cx="5139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SYSMAC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(2) Rung enables a Timer On function block defined by time variable T#300ms.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timer complete </a:t>
            </a:r>
            <a:r>
              <a:rPr lang="en-US" dirty="0" err="1"/>
              <a:t>Y_Slide_Up.b</a:t>
            </a:r>
            <a:r>
              <a:rPr lang="en-US" dirty="0"/>
              <a:t>(2) is reset and </a:t>
            </a:r>
            <a:r>
              <a:rPr lang="en-US" dirty="0" err="1"/>
              <a:t>Y_Slide_Up.b</a:t>
            </a:r>
            <a:r>
              <a:rPr lang="en-US" dirty="0"/>
              <a:t>(15) is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Y_Slide_Up.b</a:t>
            </a:r>
            <a:r>
              <a:rPr lang="en-US" dirty="0"/>
              <a:t>(15)  is the stop flag which activate the MOVE function that copy 0 to WORD portion that resets all of the bit in the </a:t>
            </a:r>
            <a:r>
              <a:rPr lang="en-US" dirty="0" err="1"/>
              <a:t>CntrlSeq</a:t>
            </a:r>
            <a:r>
              <a:rPr lang="en-US" dirty="0"/>
              <a:t> variable.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03F7B-1678-4D44-9CED-C8244A5D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094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59" y="997961"/>
            <a:ext cx="7567217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461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[x] is an array of 16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[0] is the Enabling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LeftFoilOn</a:t>
            </a:r>
            <a:r>
              <a:rPr lang="en-US" dirty="0"/>
              <a:t>[0] is Off the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--&gt;&gt; </a:t>
            </a:r>
            <a:r>
              <a:rPr lang="en-US" dirty="0" err="1"/>
              <a:t>LeftFoilAitOn_End</a:t>
            </a:r>
            <a:r>
              <a:rPr lang="en-US" dirty="0"/>
              <a:t> is the Jump Statement that bypasses this Network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Network #2: </a:t>
            </a:r>
            <a:r>
              <a:rPr lang="en-US" dirty="0" err="1"/>
              <a:t>LeftFoilAirOn_End</a:t>
            </a:r>
            <a:r>
              <a:rPr lang="en-US" dirty="0"/>
              <a:t> is the label that the Jump statement refers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Reset16BitArray</a:t>
            </a:r>
            <a:r>
              <a:rPr lang="en-US" dirty="0"/>
              <a:t> function block is used to reset the individual bits in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is the starting bit for the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LeftFoilOn</a:t>
            </a:r>
            <a:r>
              <a:rPr lang="en-US" dirty="0"/>
              <a:t>[1] rung sets an output variable “</a:t>
            </a:r>
            <a:r>
              <a:rPr lang="en-US" dirty="0" err="1"/>
              <a:t>Outputs_LeftFoilPlattenAir</a:t>
            </a:r>
            <a:r>
              <a:rPr lang="en-US" dirty="0"/>
              <a:t>” then proceed to reset the current rung </a:t>
            </a:r>
            <a:r>
              <a:rPr lang="en-US" dirty="0" err="1"/>
              <a:t>LeftFoilOn</a:t>
            </a:r>
            <a:r>
              <a:rPr lang="en-US" dirty="0"/>
              <a:t>[1] then set the next rung </a:t>
            </a:r>
            <a:r>
              <a:rPr lang="en-US" dirty="0" err="1"/>
              <a:t>LeftFoilOn</a:t>
            </a:r>
            <a:r>
              <a:rPr lang="en-US" dirty="0"/>
              <a:t>[2].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8C5C7D-5D52-4CBA-830F-CBE1B26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975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EDB3A1-72D0-4B4F-80B6-77CDA77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60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48" y="997961"/>
            <a:ext cx="9088451" cy="4382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u="sng" dirty="0"/>
              <a:t>Defining a Control Structure for </a:t>
            </a:r>
            <a:r>
              <a:rPr lang="en-US" u="sng" dirty="0" err="1"/>
              <a:t>Kollmorgen</a:t>
            </a:r>
            <a:r>
              <a:rPr lang="en-US" u="sng" dirty="0"/>
              <a:t> Automation Suite : Continued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E1FF95-C875-40B7-B73E-FF2DF855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81" y="1718830"/>
            <a:ext cx="5297001" cy="3056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8CF2E-14AA-479D-A910-F46C32BF89A5}"/>
              </a:ext>
            </a:extLst>
          </p:cNvPr>
          <p:cNvSpPr txBox="1"/>
          <p:nvPr/>
        </p:nvSpPr>
        <p:spPr>
          <a:xfrm>
            <a:off x="6446982" y="1732190"/>
            <a:ext cx="4577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[2] Rung enables a Timer On function block defined by literal time variable time#10ms.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10ms the </a:t>
            </a:r>
            <a:r>
              <a:rPr lang="en-US" dirty="0" err="1"/>
              <a:t>LeftFoilAirOn</a:t>
            </a:r>
            <a:r>
              <a:rPr lang="en-US" dirty="0"/>
              <a:t>[2] rung is Reset and the Last Bit in the array is set to finish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LeftFoilAirOn</a:t>
            </a:r>
            <a:r>
              <a:rPr lang="en-US" dirty="0"/>
              <a:t>[15] activates the </a:t>
            </a:r>
            <a:r>
              <a:rPr lang="en-US" u="sng" dirty="0"/>
              <a:t>Reset16BitArray </a:t>
            </a:r>
            <a:r>
              <a:rPr lang="en-US" dirty="0"/>
              <a:t>function block which reset the array of bits in the </a:t>
            </a:r>
            <a:r>
              <a:rPr lang="en-US" dirty="0" err="1"/>
              <a:t>LeftFoilAirOn</a:t>
            </a:r>
            <a:r>
              <a:rPr lang="en-US" dirty="0"/>
              <a:t> array thereby turning off the block of code.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61511-08D5-4794-8488-DE4E8475215B}"/>
              </a:ext>
            </a:extLst>
          </p:cNvPr>
          <p:cNvSpPr txBox="1"/>
          <p:nvPr/>
        </p:nvSpPr>
        <p:spPr>
          <a:xfrm>
            <a:off x="6446981" y="4775199"/>
            <a:ext cx="45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block code represents the basic building block of ladder logic that will be used to write your programs.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3A0EF3-B494-4D4D-B869-7031574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</p:spTree>
    <p:extLst>
      <p:ext uri="{BB962C8B-B14F-4D97-AF65-F5344CB8AC3E}">
        <p14:creationId xmlns:p14="http://schemas.microsoft.com/office/powerpoint/2010/main" val="340486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  <a:r>
              <a:rPr lang="en-US" sz="3600" dirty="0"/>
              <a:t> </a:t>
            </a:r>
          </a:p>
          <a:p>
            <a:pPr lvl="1"/>
            <a:r>
              <a:rPr lang="en-US" sz="2400" dirty="0"/>
              <a:t>programming paradigm that focuses on describing how a program operates through a sequence of commands or statements that change a program's state. It emphasizes control flow and the explicit instructions required to manipulate data and control structures.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ACC622-AE6F-4EA1-BED8-975414EB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/>
          </a:bodyPr>
          <a:lstStyle/>
          <a:p>
            <a:r>
              <a:rPr lang="en-US" dirty="0"/>
              <a:t>What is Imperative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39258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E6B2B-9365-58FF-D403-526C00232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8EAF-D644-55FB-ED26-AC75963A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b="1" dirty="0"/>
              <a:t>Sequence of Commands:</a:t>
            </a:r>
          </a:p>
          <a:p>
            <a:pPr lvl="1"/>
            <a:r>
              <a:rPr lang="en-US" b="1" dirty="0"/>
              <a:t>Programs are composed of a series of commands that dictate the steps the computer must execute. Each command can modify variables, control flow, or produce output.</a:t>
            </a:r>
          </a:p>
          <a:p>
            <a:r>
              <a:rPr lang="en-US" sz="2400" b="1" dirty="0"/>
              <a:t>State Changes:</a:t>
            </a:r>
          </a:p>
          <a:p>
            <a:pPr lvl="1"/>
            <a:r>
              <a:rPr lang="en-US" dirty="0"/>
              <a:t>Programs maintain and modify the internal state through variables. The state represents the current values of the program’s data, and changes in state occur as a result of executing commands.</a:t>
            </a:r>
            <a:endParaRPr lang="en-US" b="1" dirty="0"/>
          </a:p>
          <a:p>
            <a:r>
              <a:rPr lang="en-US" sz="2400" b="1" dirty="0"/>
              <a:t>Detailed Control:</a:t>
            </a:r>
            <a:endParaRPr lang="en-US" sz="3200" b="1" dirty="0"/>
          </a:p>
          <a:p>
            <a:pPr lvl="1"/>
            <a:r>
              <a:rPr lang="en-US" dirty="0"/>
              <a:t>Imperative programming gives developers fine-grained control over the execution process. This is especially useful in applications where performance and resource management are critical.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4AFD8D-6EE1-AE0B-E4E0-D60DCED1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12568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A39BF-45D0-DC4C-628F-298756DE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3EC1-ADC9-51FB-4E47-7C82E305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b="1" dirty="0"/>
              <a:t>Control Flow:</a:t>
            </a:r>
          </a:p>
          <a:p>
            <a:pPr lvl="1"/>
            <a:r>
              <a:rPr lang="en-US" dirty="0"/>
              <a:t>Control flow refers to the order in which individual statements, instructions, or function calls are executed in a program.</a:t>
            </a:r>
            <a:r>
              <a:rPr lang="en-US" b="1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sz="2400" b="1" dirty="0"/>
              <a:t>Types of Control Flow Structures:</a:t>
            </a:r>
          </a:p>
          <a:p>
            <a:pPr lvl="2"/>
            <a:r>
              <a:rPr lang="en-US" sz="2000" dirty="0"/>
              <a:t>Sequential Execution:</a:t>
            </a:r>
          </a:p>
          <a:p>
            <a:pPr lvl="3"/>
            <a:r>
              <a:rPr lang="en-US" sz="2000" dirty="0"/>
              <a:t>The default mode of execution where statements are executed one after the other in the order they appear.</a:t>
            </a:r>
            <a:endParaRPr lang="en-US" sz="1800" dirty="0"/>
          </a:p>
          <a:p>
            <a:pPr lvl="2"/>
            <a:r>
              <a:rPr lang="en-US" sz="2000" dirty="0"/>
              <a:t>Selection Statements:</a:t>
            </a:r>
          </a:p>
          <a:p>
            <a:pPr lvl="3"/>
            <a:r>
              <a:rPr lang="en-US" sz="2000" dirty="0"/>
              <a:t>Allow the program to make decisions based on conditions.</a:t>
            </a:r>
            <a:endParaRPr lang="en-US" sz="1800" dirty="0"/>
          </a:p>
          <a:p>
            <a:pPr lvl="2"/>
            <a:r>
              <a:rPr lang="en-US" sz="2000" dirty="0"/>
              <a:t>Iteration Statements</a:t>
            </a:r>
          </a:p>
          <a:p>
            <a:pPr lvl="3"/>
            <a:r>
              <a:rPr lang="en-US" sz="2000" dirty="0"/>
              <a:t>Used for repeating a block of code multiple times until a specified condition is met.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E529EB-1733-3155-323D-ACDF33CA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/>
          </a:bodyPr>
          <a:lstStyle/>
          <a:p>
            <a:r>
              <a:rPr lang="en-US" dirty="0"/>
              <a:t>Key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1867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8E2AC-F73E-75FB-9747-0928C0CDC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EDCB-F139-51D6-93FA-0D64D8AD1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dirty="0"/>
              <a:t>State Manipulation</a:t>
            </a:r>
          </a:p>
          <a:p>
            <a:pPr lvl="1"/>
            <a:r>
              <a:rPr lang="en-US" dirty="0"/>
              <a:t> State refers to the current values of variables in a program at a given point in time.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 Changes</a:t>
            </a:r>
            <a:r>
              <a:rPr lang="en-US" sz="2400" b="1" dirty="0"/>
              <a:t>:</a:t>
            </a:r>
          </a:p>
          <a:p>
            <a:pPr lvl="2"/>
            <a:r>
              <a:rPr lang="en-US" dirty="0"/>
              <a:t>Programs change their state by modifying variables through assignment and expressions. This allows the program to keep track of information and make decisions based on its current state.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6F5190-124D-6180-834E-1452F73A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/>
          </a:bodyPr>
          <a:lstStyle/>
          <a:p>
            <a:r>
              <a:rPr lang="en-US" dirty="0"/>
              <a:t>Key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25809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CAC8-B1C0-FD49-D63C-4AC74F34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E54C-375D-29B0-9FBE-C74C03A1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dirty="0"/>
              <a:t>Low-Level Operations</a:t>
            </a:r>
          </a:p>
          <a:p>
            <a:pPr lvl="1"/>
            <a:r>
              <a:rPr lang="en-US" dirty="0"/>
              <a:t> Low-level operations refer to programming constructs that allow direct manipulation of hardware and memory.</a:t>
            </a:r>
          </a:p>
          <a:p>
            <a:pPr lvl="1"/>
            <a:r>
              <a:rPr lang="en-US" b="1" dirty="0"/>
              <a:t>Efficiency</a:t>
            </a:r>
            <a:r>
              <a:rPr lang="en-US" sz="2400" b="1" dirty="0"/>
              <a:t>:</a:t>
            </a:r>
          </a:p>
          <a:p>
            <a:pPr lvl="2"/>
            <a:r>
              <a:rPr lang="en-US" dirty="0"/>
              <a:t>Imperative programming can lead to more efficient code as it allows developers to optimize resource usage and performance by directly controlling the execution flow and memory.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3028F2-459F-3AF3-23CB-4A96DFE5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/>
          </a:bodyPr>
          <a:lstStyle/>
          <a:p>
            <a:r>
              <a:rPr lang="en-US" dirty="0"/>
              <a:t>Key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42460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061E9-3850-7F03-112A-962A0084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8EC7-EC84-AE32-9D0B-CE1B01B9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dirty="0"/>
              <a:t>An in-depth look at the core characteristics of imperative programming, helping to establish a solid understanding of how imperative languages function and why they are structured this way. Each characteristic contributes to the overall effectiveness and efficiency of imperative programming.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94F8BE-FDBB-8436-F3A7-EE261D0B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978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08B4-45AB-D13E-3CDF-B65C68AF4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A1D6-4BFB-DEDC-CCE4-D880EBB3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9905999" cy="5782962"/>
          </a:xfrm>
        </p:spPr>
        <p:txBody>
          <a:bodyPr>
            <a:normAutofit/>
          </a:bodyPr>
          <a:lstStyle/>
          <a:p>
            <a:r>
              <a:rPr lang="en-US" sz="3200" b="1" kern="0" dirty="0">
                <a:effectLst/>
                <a:ea typeface="Times New Roman" panose="02020603050405020304" pitchFamily="18" charset="0"/>
              </a:rPr>
              <a:t>Benefits 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Readability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Maintainability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Reusability</a:t>
            </a:r>
          </a:p>
          <a:p>
            <a:pPr lvl="1"/>
            <a:r>
              <a:rPr lang="en-US" sz="3200" b="1" kern="0" dirty="0">
                <a:effectLst/>
                <a:ea typeface="Times New Roman" panose="02020603050405020304" pitchFamily="18" charset="0"/>
              </a:rPr>
              <a:t>Reliability</a:t>
            </a:r>
          </a:p>
          <a:p>
            <a:pPr lvl="1"/>
            <a:r>
              <a:rPr lang="en-US" sz="1800" b="1" kern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Testability</a:t>
            </a:r>
            <a:endParaRPr lang="en-US" sz="3200" b="1" kern="0" dirty="0">
              <a:effectLst/>
              <a:ea typeface="Times New Roman" panose="02020603050405020304" pitchFamily="18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3FC15B-3D67-82A7-4949-CB5DCFF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>
            <a:normAutofit fontScale="90000"/>
          </a:bodyPr>
          <a:lstStyle/>
          <a:p>
            <a:r>
              <a:rPr lang="en-US" dirty="0"/>
              <a:t>PLC Programming -- Structure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125735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0638"/>
            <a:ext cx="9905998" cy="865725"/>
          </a:xfrm>
        </p:spPr>
        <p:txBody>
          <a:bodyPr/>
          <a:lstStyle/>
          <a:p>
            <a:r>
              <a:rPr lang="en-US" dirty="0"/>
              <a:t>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26363"/>
            <a:ext cx="10228729" cy="5831637"/>
          </a:xfrm>
        </p:spPr>
        <p:txBody>
          <a:bodyPr>
            <a:normAutofit/>
          </a:bodyPr>
          <a:lstStyle/>
          <a:p>
            <a:r>
              <a:rPr lang="en-US" dirty="0"/>
              <a:t>Solving the problem with writing big programs</a:t>
            </a:r>
          </a:p>
          <a:p>
            <a:pPr lvl="1"/>
            <a:r>
              <a:rPr lang="en-US" dirty="0"/>
              <a:t>Use programming paradigm </a:t>
            </a:r>
          </a:p>
          <a:p>
            <a:pPr lvl="2"/>
            <a:r>
              <a:rPr lang="en-US" sz="1600" b="1" i="0" dirty="0">
                <a:effectLst/>
              </a:rPr>
              <a:t>Structured programming</a:t>
            </a:r>
            <a:r>
              <a:rPr lang="en-US" sz="1600" b="0" i="0" dirty="0">
                <a:effectLst/>
              </a:rPr>
              <a:t> is a programming paradigm aimed at improving the clarity, quality, and development time of a computer program by making extensive use of the structured control flow constructs of selection (if/then/else) and repetition (while and for), block structures, and subroutines in contrast to using simple tests and jumps such as the go to statement, which can lead to “</a:t>
            </a:r>
            <a:r>
              <a:rPr lang="en-US" sz="1600" b="1" i="0" dirty="0">
                <a:effectLst/>
              </a:rPr>
              <a:t>spaghetti code</a:t>
            </a:r>
            <a:r>
              <a:rPr lang="en-US" sz="1600" b="0" i="0" dirty="0">
                <a:effectLst/>
              </a:rPr>
              <a:t>” that is potentially difficult to follow and maintain.</a:t>
            </a:r>
          </a:p>
          <a:p>
            <a:pPr lvl="3"/>
            <a:r>
              <a:rPr lang="en-US" sz="1400" dirty="0"/>
              <a:t>https://press.rebus.community/programmingfundamentals/chapter/structured-programming/</a:t>
            </a:r>
            <a:endParaRPr lang="en-US" sz="1400" b="0" i="0" dirty="0">
              <a:effectLst/>
            </a:endParaRPr>
          </a:p>
          <a:p>
            <a:pPr lvl="2"/>
            <a:endParaRPr lang="en-US" sz="1600" b="0" i="0" u="sng" baseline="30000" dirty="0">
              <a:effectLst/>
            </a:endParaRPr>
          </a:p>
          <a:p>
            <a:pPr lvl="1"/>
            <a:r>
              <a:rPr lang="en-US" dirty="0"/>
              <a:t>Develop a framework</a:t>
            </a:r>
          </a:p>
          <a:p>
            <a:pPr lvl="2"/>
            <a:r>
              <a:rPr lang="en-US" dirty="0"/>
              <a:t>Descries a set of solutions and processes to aid in the development of software</a:t>
            </a:r>
          </a:p>
          <a:p>
            <a:pPr lvl="2"/>
            <a:r>
              <a:rPr lang="en-US" dirty="0"/>
              <a:t>Benefits</a:t>
            </a:r>
          </a:p>
          <a:p>
            <a:pPr lvl="3"/>
            <a:r>
              <a:rPr lang="en-US" b="0" i="0" dirty="0">
                <a:effectLst/>
              </a:rPr>
              <a:t>Saves time</a:t>
            </a:r>
          </a:p>
          <a:p>
            <a:pPr lvl="3"/>
            <a:r>
              <a:rPr lang="en-US" b="0" i="0" dirty="0">
                <a:effectLst/>
              </a:rPr>
              <a:t>Ensure best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ractices </a:t>
            </a:r>
            <a:r>
              <a:rPr lang="en-US" dirty="0"/>
              <a:t>a</a:t>
            </a:r>
            <a:r>
              <a:rPr lang="en-US" b="0" i="0" dirty="0">
                <a:effectLst/>
              </a:rPr>
              <a:t>re followed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497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17833</TotalTime>
  <Words>1410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Poppins</vt:lpstr>
      <vt:lpstr>Times New Roman</vt:lpstr>
      <vt:lpstr>Tw Cen MT</vt:lpstr>
      <vt:lpstr>Circuit</vt:lpstr>
      <vt:lpstr>PLC Programming Imperative Programming</vt:lpstr>
      <vt:lpstr>What is Imperative Programming?</vt:lpstr>
      <vt:lpstr>Key Features</vt:lpstr>
      <vt:lpstr>Key Characteristics</vt:lpstr>
      <vt:lpstr>Key Characteristics</vt:lpstr>
      <vt:lpstr>Key Characteristics</vt:lpstr>
      <vt:lpstr>Conclusion</vt:lpstr>
      <vt:lpstr>PLC Programming -- Structure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  <vt:lpstr>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Manuel Ramos</cp:lastModifiedBy>
  <cp:revision>27</cp:revision>
  <dcterms:created xsi:type="dcterms:W3CDTF">2022-01-03T23:47:55Z</dcterms:created>
  <dcterms:modified xsi:type="dcterms:W3CDTF">2024-10-13T23:26:20Z</dcterms:modified>
</cp:coreProperties>
</file>