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79" r:id="rId4"/>
    <p:sldId id="275" r:id="rId5"/>
    <p:sldId id="268" r:id="rId6"/>
    <p:sldId id="266" r:id="rId7"/>
    <p:sldId id="276" r:id="rId8"/>
    <p:sldId id="269" r:id="rId9"/>
    <p:sldId id="274" r:id="rId10"/>
    <p:sldId id="270" r:id="rId11"/>
    <p:sldId id="277" r:id="rId12"/>
    <p:sldId id="272" r:id="rId13"/>
    <p:sldId id="273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4745-099F-44B0-8ADE-77386DA97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023" y="1617459"/>
            <a:ext cx="8791575" cy="1811541"/>
          </a:xfrm>
        </p:spPr>
        <p:txBody>
          <a:bodyPr>
            <a:noAutofit/>
          </a:bodyPr>
          <a:lstStyle/>
          <a:p>
            <a:r>
              <a:rPr lang="en-US" sz="6600" cap="none" dirty="0"/>
              <a:t>PLC Programming</a:t>
            </a:r>
            <a:br>
              <a:rPr lang="en-US" sz="6600" cap="none" dirty="0"/>
            </a:br>
            <a:r>
              <a:rPr lang="en-US" sz="6600" cap="none" dirty="0"/>
              <a:t>Paradigm </a:t>
            </a:r>
            <a:br>
              <a:rPr lang="en-US" sz="6600" cap="none" dirty="0"/>
            </a:br>
            <a:r>
              <a:rPr lang="en-US" sz="6600" cap="none" dirty="0"/>
              <a:t>Structure Programming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111154-4CC5-435E-966D-868FBA3494FD}"/>
              </a:ext>
            </a:extLst>
          </p:cNvPr>
          <p:cNvSpPr txBox="1">
            <a:spLocks/>
          </p:cNvSpPr>
          <p:nvPr/>
        </p:nvSpPr>
        <p:spPr>
          <a:xfrm>
            <a:off x="2486023" y="3500717"/>
            <a:ext cx="6577295" cy="1169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solidFill>
                  <a:schemeClr val="tx1"/>
                </a:solidFill>
              </a:rPr>
              <a:t>Problems with large programs and the solution</a:t>
            </a:r>
          </a:p>
        </p:txBody>
      </p:sp>
    </p:spTree>
    <p:extLst>
      <p:ext uri="{BB962C8B-B14F-4D97-AF65-F5344CB8AC3E}">
        <p14:creationId xmlns:p14="http://schemas.microsoft.com/office/powerpoint/2010/main" val="423888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Defining a Control Structure for Omron SYSMAC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A7108-F19F-491D-8595-58F95C0D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79" y="1668138"/>
            <a:ext cx="5284804" cy="3119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00E37E-B632-4FCE-AA4F-DAC47FA7A3BF}"/>
              </a:ext>
            </a:extLst>
          </p:cNvPr>
          <p:cNvSpPr txBox="1"/>
          <p:nvPr/>
        </p:nvSpPr>
        <p:spPr>
          <a:xfrm>
            <a:off x="6257141" y="1668138"/>
            <a:ext cx="51397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SYSMAC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the basic control structure that was developed.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</a:t>
            </a:r>
            <a:r>
              <a:rPr lang="en-US" dirty="0"/>
              <a:t> variable is defined by Union definition in the previous screen call </a:t>
            </a:r>
            <a:r>
              <a:rPr lang="en-US" dirty="0" err="1"/>
              <a:t>CntrlSeq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Bit 0 is the enabling 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the Bit 0 is off, jump statement is enable and takes the execution of PLC code to the end of the control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Bit 1 is the Starting 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Y_Slide_Up.b</a:t>
            </a:r>
            <a:r>
              <a:rPr lang="en-US" dirty="0"/>
              <a:t>(1) rung sets an output variable “E009_Out_Bit01” then proceed to reset the current rung </a:t>
            </a:r>
            <a:r>
              <a:rPr lang="en-US" dirty="0" err="1"/>
              <a:t>Y_Slide_Up.b</a:t>
            </a:r>
            <a:r>
              <a:rPr lang="en-US" dirty="0"/>
              <a:t>(1) then set the next rung </a:t>
            </a:r>
            <a:r>
              <a:rPr lang="en-US" dirty="0" err="1"/>
              <a:t>Y_Slide_Up.b</a:t>
            </a:r>
            <a:r>
              <a:rPr lang="en-US" dirty="0"/>
              <a:t>(2)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Y_Slide_Up.b</a:t>
            </a:r>
            <a:r>
              <a:rPr lang="en-US" dirty="0"/>
              <a:t>(2) Rung enables a Timer On function block defined by time variable T#300ms.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71B842-B63B-4D55-8865-01D9AA0CB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2300074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Defining a Control Structure for Omron SYSMAC</a:t>
            </a:r>
          </a:p>
          <a:p>
            <a:pPr lvl="2"/>
            <a:r>
              <a:rPr lang="en-US" dirty="0"/>
              <a:t>bit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A7108-F19F-491D-8595-58F95C0D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79" y="1668138"/>
            <a:ext cx="5284804" cy="3119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00E37E-B632-4FCE-AA4F-DAC47FA7A3BF}"/>
              </a:ext>
            </a:extLst>
          </p:cNvPr>
          <p:cNvSpPr txBox="1"/>
          <p:nvPr/>
        </p:nvSpPr>
        <p:spPr>
          <a:xfrm>
            <a:off x="6257141" y="1668138"/>
            <a:ext cx="5139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SYSMAC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Y_Slide_Up.b</a:t>
            </a:r>
            <a:r>
              <a:rPr lang="en-US" dirty="0"/>
              <a:t>(2) Rung enables a Timer On function block defined by time variable T#300ms.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Once the timer complete </a:t>
            </a:r>
            <a:r>
              <a:rPr lang="en-US" dirty="0" err="1"/>
              <a:t>Y_Slide_Up.b</a:t>
            </a:r>
            <a:r>
              <a:rPr lang="en-US" dirty="0"/>
              <a:t>(2) is reset and </a:t>
            </a:r>
            <a:r>
              <a:rPr lang="en-US" dirty="0" err="1"/>
              <a:t>Y_Slide_Up.b</a:t>
            </a:r>
            <a:r>
              <a:rPr lang="en-US" dirty="0"/>
              <a:t>(15) is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Y_Slide_Up.b</a:t>
            </a:r>
            <a:r>
              <a:rPr lang="en-US" dirty="0"/>
              <a:t>(15)  is the stop flag which activate the MOVE function that copy 0 to WORD portion that resets all of the bit in the </a:t>
            </a:r>
            <a:r>
              <a:rPr lang="en-US" dirty="0" err="1"/>
              <a:t>CntrlSeq</a:t>
            </a:r>
            <a:r>
              <a:rPr lang="en-US" dirty="0"/>
              <a:t> variable.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903F7B-1678-4D44-9CED-C8244A5D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254094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759" y="997961"/>
            <a:ext cx="7567217" cy="43821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u="sng" dirty="0"/>
              <a:t>Defining a Control Structure for </a:t>
            </a:r>
            <a:r>
              <a:rPr lang="en-US" u="sng" dirty="0" err="1"/>
              <a:t>Kollmorgen</a:t>
            </a:r>
            <a:r>
              <a:rPr lang="en-US" u="sng" dirty="0"/>
              <a:t> Automation Suite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8E1FF95-C875-40B7-B73E-FF2DF855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81" y="1718830"/>
            <a:ext cx="5297001" cy="3056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8CF2E-14AA-479D-A910-F46C32BF89A5}"/>
              </a:ext>
            </a:extLst>
          </p:cNvPr>
          <p:cNvSpPr txBox="1"/>
          <p:nvPr/>
        </p:nvSpPr>
        <p:spPr>
          <a:xfrm>
            <a:off x="6446982" y="1732190"/>
            <a:ext cx="44611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LeftFoilOn</a:t>
            </a:r>
            <a:r>
              <a:rPr lang="en-US" dirty="0"/>
              <a:t>[x] is an array of 16 bool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LeftFoilOn</a:t>
            </a:r>
            <a:r>
              <a:rPr lang="en-US" dirty="0"/>
              <a:t>[0] is the Enabling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LeftFoilOn</a:t>
            </a:r>
            <a:r>
              <a:rPr lang="en-US" dirty="0"/>
              <a:t>[0] is Off the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--&gt;&gt; </a:t>
            </a:r>
            <a:r>
              <a:rPr lang="en-US" dirty="0" err="1"/>
              <a:t>LeftFoilAitOn_End</a:t>
            </a:r>
            <a:r>
              <a:rPr lang="en-US" dirty="0"/>
              <a:t> is the Jump Statement that bypasses this Network of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 Network #2: </a:t>
            </a:r>
            <a:r>
              <a:rPr lang="en-US" dirty="0" err="1"/>
              <a:t>LeftFoilAirOn_End</a:t>
            </a:r>
            <a:r>
              <a:rPr lang="en-US" dirty="0"/>
              <a:t> is the label that the Jump statement refers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u="sng" dirty="0"/>
              <a:t>Reset16BitArray</a:t>
            </a:r>
            <a:r>
              <a:rPr lang="en-US" dirty="0"/>
              <a:t> function block is used to reset the individual bits in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LeftFoilOn</a:t>
            </a:r>
            <a:r>
              <a:rPr lang="en-US" dirty="0"/>
              <a:t>[1] is the starting bit for the block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LeftFoilOn</a:t>
            </a:r>
            <a:r>
              <a:rPr lang="en-US" dirty="0"/>
              <a:t>[1] rung sets an output variable “</a:t>
            </a:r>
            <a:r>
              <a:rPr lang="en-US" dirty="0" err="1"/>
              <a:t>Outputs_LeftFoilPlattenAir</a:t>
            </a:r>
            <a:r>
              <a:rPr lang="en-US" dirty="0"/>
              <a:t>” then proceed to reset the current rung </a:t>
            </a:r>
            <a:r>
              <a:rPr lang="en-US" dirty="0" err="1"/>
              <a:t>LeftFoilOn</a:t>
            </a:r>
            <a:r>
              <a:rPr lang="en-US" dirty="0"/>
              <a:t>[1] then set the next rung </a:t>
            </a:r>
            <a:r>
              <a:rPr lang="en-US" dirty="0" err="1"/>
              <a:t>LeftFoilOn</a:t>
            </a:r>
            <a:r>
              <a:rPr lang="en-US" dirty="0"/>
              <a:t>[2].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8C5C7D-5D52-4CBA-830F-CBE1B267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3369755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148" y="997961"/>
            <a:ext cx="9088451" cy="43821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u="sng" dirty="0"/>
              <a:t>Defining a Control Structure for </a:t>
            </a:r>
            <a:r>
              <a:rPr lang="en-US" u="sng" dirty="0" err="1"/>
              <a:t>Kollmorgen</a:t>
            </a:r>
            <a:r>
              <a:rPr lang="en-US" u="sng" dirty="0"/>
              <a:t> Automation Suite : Continued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8E1FF95-C875-40B7-B73E-FF2DF855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81" y="1718830"/>
            <a:ext cx="5297001" cy="3056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8CF2E-14AA-479D-A910-F46C32BF89A5}"/>
              </a:ext>
            </a:extLst>
          </p:cNvPr>
          <p:cNvSpPr txBox="1"/>
          <p:nvPr/>
        </p:nvSpPr>
        <p:spPr>
          <a:xfrm>
            <a:off x="6446982" y="1732190"/>
            <a:ext cx="45770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LeftFoilAirOn</a:t>
            </a:r>
            <a:r>
              <a:rPr lang="en-US" dirty="0"/>
              <a:t>[2] Rung enables a Timer On function block defined by literal time variable time#10ms.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10ms the </a:t>
            </a:r>
            <a:r>
              <a:rPr lang="en-US" dirty="0" err="1"/>
              <a:t>LeftFoilAirOn</a:t>
            </a:r>
            <a:r>
              <a:rPr lang="en-US" dirty="0"/>
              <a:t>[2] rung is Reset and the Last Bit in the array is set to finish the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LeftFoilAirOn</a:t>
            </a:r>
            <a:r>
              <a:rPr lang="en-US" dirty="0"/>
              <a:t>[15] activates the </a:t>
            </a:r>
            <a:r>
              <a:rPr lang="en-US" u="sng" dirty="0"/>
              <a:t>Reset16BitArray </a:t>
            </a:r>
            <a:r>
              <a:rPr lang="en-US" dirty="0"/>
              <a:t>function block which reset the array of bits in the </a:t>
            </a:r>
            <a:r>
              <a:rPr lang="en-US" dirty="0" err="1"/>
              <a:t>LeftFoilAirOn</a:t>
            </a:r>
            <a:r>
              <a:rPr lang="en-US" dirty="0"/>
              <a:t> array thereby turning off the block of code.</a:t>
            </a:r>
            <a:endParaRPr 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61511-08D5-4794-8488-DE4E8475215B}"/>
              </a:ext>
            </a:extLst>
          </p:cNvPr>
          <p:cNvSpPr txBox="1"/>
          <p:nvPr/>
        </p:nvSpPr>
        <p:spPr>
          <a:xfrm>
            <a:off x="6446981" y="4775199"/>
            <a:ext cx="4577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block code represents the basic building block of ladder logic that will be used to write your programs.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EDB3A1-72D0-4B4F-80B6-77CDA776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2726098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148" y="997961"/>
            <a:ext cx="9088451" cy="43821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u="sng" dirty="0"/>
              <a:t>Defining a Control Structure for </a:t>
            </a:r>
            <a:r>
              <a:rPr lang="en-US" u="sng" dirty="0" err="1"/>
              <a:t>Kollmorgen</a:t>
            </a:r>
            <a:r>
              <a:rPr lang="en-US" u="sng" dirty="0"/>
              <a:t> Automation Suite : Continued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8E1FF95-C875-40B7-B73E-FF2DF855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81" y="1718830"/>
            <a:ext cx="5297001" cy="3056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8CF2E-14AA-479D-A910-F46C32BF89A5}"/>
              </a:ext>
            </a:extLst>
          </p:cNvPr>
          <p:cNvSpPr txBox="1"/>
          <p:nvPr/>
        </p:nvSpPr>
        <p:spPr>
          <a:xfrm>
            <a:off x="6446982" y="1732190"/>
            <a:ext cx="45770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LeftFoilAirOn</a:t>
            </a:r>
            <a:r>
              <a:rPr lang="en-US" dirty="0"/>
              <a:t>[2] Rung enables a Timer On function block defined by literal time variable time#10ms.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10ms the </a:t>
            </a:r>
            <a:r>
              <a:rPr lang="en-US" dirty="0" err="1"/>
              <a:t>LeftFoilAirOn</a:t>
            </a:r>
            <a:r>
              <a:rPr lang="en-US" dirty="0"/>
              <a:t>[2] rung is Reset and the Last Bit in the array is set to finish the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LeftFoilAirOn</a:t>
            </a:r>
            <a:r>
              <a:rPr lang="en-US" dirty="0"/>
              <a:t>[15] activates the </a:t>
            </a:r>
            <a:r>
              <a:rPr lang="en-US" u="sng" dirty="0"/>
              <a:t>Reset16BitArray </a:t>
            </a:r>
            <a:r>
              <a:rPr lang="en-US" dirty="0"/>
              <a:t>function block which reset the array of bits in the </a:t>
            </a:r>
            <a:r>
              <a:rPr lang="en-US" dirty="0" err="1"/>
              <a:t>LeftFoilAirOn</a:t>
            </a:r>
            <a:r>
              <a:rPr lang="en-US" dirty="0"/>
              <a:t> array thereby turning off the block of code.</a:t>
            </a:r>
            <a:endParaRPr 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61511-08D5-4794-8488-DE4E8475215B}"/>
              </a:ext>
            </a:extLst>
          </p:cNvPr>
          <p:cNvSpPr txBox="1"/>
          <p:nvPr/>
        </p:nvSpPr>
        <p:spPr>
          <a:xfrm>
            <a:off x="6446981" y="4775199"/>
            <a:ext cx="4577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block code represents the basic building block of ladder logic that will be used to write your programs.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3A0EF3-B494-4D4D-B869-70315748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340486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914400"/>
            <a:ext cx="9905999" cy="5782962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Key Concepts </a:t>
            </a:r>
          </a:p>
          <a:p>
            <a:pPr lvl="1"/>
            <a:r>
              <a:rPr lang="en-US" sz="2800" dirty="0"/>
              <a:t>Modularization</a:t>
            </a:r>
          </a:p>
          <a:p>
            <a:pPr lvl="1"/>
            <a:r>
              <a:rPr lang="en-US" sz="2800" kern="0" dirty="0">
                <a:effectLst/>
                <a:ea typeface="Times New Roman" panose="02020603050405020304" pitchFamily="18" charset="0"/>
              </a:rPr>
              <a:t>Use of Subroutines and Functions</a:t>
            </a:r>
          </a:p>
          <a:p>
            <a:pPr lvl="2"/>
            <a:r>
              <a:rPr lang="en-US" sz="2600" kern="0" dirty="0">
                <a:effectLst/>
                <a:ea typeface="Times New Roman" panose="02020603050405020304" pitchFamily="18" charset="0"/>
              </a:rPr>
              <a:t>Top-Down Design</a:t>
            </a:r>
            <a:endParaRPr lang="en-US" sz="3800" kern="0" dirty="0">
              <a:ea typeface="Times New Roman" panose="02020603050405020304" pitchFamily="18" charset="0"/>
            </a:endParaRPr>
          </a:p>
          <a:p>
            <a:pPr lvl="2"/>
            <a:r>
              <a:rPr lang="en-US" sz="2600" kern="0" dirty="0">
                <a:effectLst/>
                <a:ea typeface="Times New Roman" panose="02020603050405020304" pitchFamily="18" charset="0"/>
              </a:rPr>
              <a:t>Block Structures</a:t>
            </a:r>
            <a:endParaRPr lang="en-US" sz="3800" kern="0" dirty="0">
              <a:effectLst/>
              <a:ea typeface="Times New Roman" panose="02020603050405020304" pitchFamily="18" charset="0"/>
            </a:endParaRPr>
          </a:p>
          <a:p>
            <a:pPr lvl="2"/>
            <a:r>
              <a:rPr lang="en-US" sz="2600" kern="0" dirty="0">
                <a:effectLst/>
                <a:ea typeface="Times New Roman" panose="02020603050405020304" pitchFamily="18" charset="0"/>
              </a:rPr>
              <a:t>Single Entry and Exit Points</a:t>
            </a:r>
            <a:endParaRPr lang="en-US" sz="2800" kern="0" dirty="0">
              <a:effectLst/>
              <a:ea typeface="Times New Roman" panose="02020603050405020304" pitchFamily="18" charset="0"/>
            </a:endParaRPr>
          </a:p>
          <a:p>
            <a:pPr lvl="1"/>
            <a:r>
              <a:rPr lang="en-US" sz="2800" kern="0" dirty="0">
                <a:effectLst/>
                <a:ea typeface="Times New Roman" panose="02020603050405020304" pitchFamily="18" charset="0"/>
              </a:rPr>
              <a:t>Control Structures</a:t>
            </a:r>
          </a:p>
          <a:p>
            <a:pPr lvl="1"/>
            <a:r>
              <a:rPr lang="en-US" sz="2800" kern="0" dirty="0">
                <a:effectLst/>
                <a:ea typeface="Times New Roman" panose="02020603050405020304" pitchFamily="18" charset="0"/>
              </a:rPr>
              <a:t>Data Structuring</a:t>
            </a:r>
          </a:p>
          <a:p>
            <a:pPr lvl="1"/>
            <a:r>
              <a:rPr lang="en-US" sz="2800" kern="0" dirty="0">
                <a:effectLst/>
                <a:ea typeface="Times New Roman" panose="02020603050405020304" pitchFamily="18" charset="0"/>
              </a:rPr>
              <a:t>Comments and Documentation</a:t>
            </a:r>
            <a:endParaRPr lang="en-US" sz="2800" kern="0" dirty="0">
              <a:ea typeface="Times New Roman" panose="02020603050405020304" pitchFamily="18" charset="0"/>
            </a:endParaRPr>
          </a:p>
          <a:p>
            <a:pPr lvl="1"/>
            <a:r>
              <a:rPr lang="en-US" sz="2800" kern="0" dirty="0">
                <a:effectLst/>
                <a:ea typeface="Times New Roman" panose="02020603050405020304" pitchFamily="18" charset="0"/>
              </a:rPr>
              <a:t>Consistent Naming Conventions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ACC622-AE6F-4EA1-BED8-975414EB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>
            <a:normAutofit fontScale="90000"/>
          </a:bodyPr>
          <a:lstStyle/>
          <a:p>
            <a:r>
              <a:rPr lang="en-US" dirty="0"/>
              <a:t>PLC Programming -- Structure Programming</a:t>
            </a:r>
          </a:p>
        </p:txBody>
      </p:sp>
    </p:spTree>
    <p:extLst>
      <p:ext uri="{BB962C8B-B14F-4D97-AF65-F5344CB8AC3E}">
        <p14:creationId xmlns:p14="http://schemas.microsoft.com/office/powerpoint/2010/main" val="392585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F08B4-45AB-D13E-3CDF-B65C68AF4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CA1D6-4BFB-DEDC-CCE4-D880EBB3B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914400"/>
            <a:ext cx="9905999" cy="5782962"/>
          </a:xfrm>
        </p:spPr>
        <p:txBody>
          <a:bodyPr>
            <a:normAutofit/>
          </a:bodyPr>
          <a:lstStyle/>
          <a:p>
            <a:r>
              <a:rPr lang="en-US" sz="3200" b="1" kern="0" dirty="0">
                <a:effectLst/>
                <a:ea typeface="Times New Roman" panose="02020603050405020304" pitchFamily="18" charset="0"/>
              </a:rPr>
              <a:t>Benefits </a:t>
            </a:r>
          </a:p>
          <a:p>
            <a:pPr lvl="1"/>
            <a:r>
              <a:rPr lang="en-US" sz="3200" b="1" kern="0" dirty="0">
                <a:effectLst/>
                <a:ea typeface="Times New Roman" panose="02020603050405020304" pitchFamily="18" charset="0"/>
              </a:rPr>
              <a:t>Readability</a:t>
            </a:r>
          </a:p>
          <a:p>
            <a:pPr lvl="1"/>
            <a:r>
              <a:rPr lang="en-US" sz="3200" b="1" kern="0" dirty="0">
                <a:effectLst/>
                <a:ea typeface="Times New Roman" panose="02020603050405020304" pitchFamily="18" charset="0"/>
              </a:rPr>
              <a:t>Maintainability</a:t>
            </a:r>
          </a:p>
          <a:p>
            <a:pPr lvl="1"/>
            <a:r>
              <a:rPr lang="en-US" sz="3200" b="1" kern="0" dirty="0">
                <a:effectLst/>
                <a:ea typeface="Times New Roman" panose="02020603050405020304" pitchFamily="18" charset="0"/>
              </a:rPr>
              <a:t>Reusability</a:t>
            </a:r>
          </a:p>
          <a:p>
            <a:pPr lvl="1"/>
            <a:r>
              <a:rPr lang="en-US" sz="3200" b="1" kern="0" dirty="0">
                <a:effectLst/>
                <a:ea typeface="Times New Roman" panose="02020603050405020304" pitchFamily="18" charset="0"/>
              </a:rPr>
              <a:t>Reliability</a:t>
            </a:r>
          </a:p>
          <a:p>
            <a:pPr lvl="1"/>
            <a:r>
              <a:rPr lang="en-US" sz="1800" b="1" kern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Testability</a:t>
            </a:r>
            <a:endParaRPr lang="en-US" sz="3200" b="1" kern="0" dirty="0">
              <a:effectLst/>
              <a:ea typeface="Times New Roman" panose="02020603050405020304" pitchFamily="18" charset="0"/>
            </a:endParaRP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3FC15B-3D67-82A7-4949-CB5DCFF8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>
            <a:normAutofit fontScale="90000"/>
          </a:bodyPr>
          <a:lstStyle/>
          <a:p>
            <a:r>
              <a:rPr lang="en-US" dirty="0"/>
              <a:t>PLC Programming -- Structure Programming</a:t>
            </a:r>
          </a:p>
        </p:txBody>
      </p:sp>
    </p:spTree>
    <p:extLst>
      <p:ext uri="{BB962C8B-B14F-4D97-AF65-F5344CB8AC3E}">
        <p14:creationId xmlns:p14="http://schemas.microsoft.com/office/powerpoint/2010/main" val="125735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113A-D08D-47DF-A2B7-10736987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012" y="1026363"/>
            <a:ext cx="10228729" cy="5831637"/>
          </a:xfrm>
        </p:spPr>
        <p:txBody>
          <a:bodyPr>
            <a:normAutofit/>
          </a:bodyPr>
          <a:lstStyle/>
          <a:p>
            <a:r>
              <a:rPr lang="en-US" dirty="0"/>
              <a:t>Solving the problem with writing big programs</a:t>
            </a:r>
          </a:p>
          <a:p>
            <a:pPr lvl="1"/>
            <a:r>
              <a:rPr lang="en-US" dirty="0"/>
              <a:t>Use programming paradigm </a:t>
            </a:r>
          </a:p>
          <a:p>
            <a:pPr lvl="2"/>
            <a:r>
              <a:rPr lang="en-US" sz="1600" b="1" i="0" dirty="0">
                <a:effectLst/>
              </a:rPr>
              <a:t>Structured programming</a:t>
            </a:r>
            <a:r>
              <a:rPr lang="en-US" sz="1600" b="0" i="0" dirty="0">
                <a:effectLst/>
              </a:rPr>
              <a:t> is a programming paradigm aimed at improving the clarity, quality, and development time of a computer program by making extensive use of the structured control flow constructs of selection (if/then/else) and repetition (while and for), block structures, and subroutines in contrast to using simple tests and jumps such as the go to statement, which can lead to “</a:t>
            </a:r>
            <a:r>
              <a:rPr lang="en-US" sz="1600" b="1" i="0" dirty="0">
                <a:effectLst/>
              </a:rPr>
              <a:t>spaghetti code</a:t>
            </a:r>
            <a:r>
              <a:rPr lang="en-US" sz="1600" b="0" i="0" dirty="0">
                <a:effectLst/>
              </a:rPr>
              <a:t>” that is potentially difficult to follow and maintain.</a:t>
            </a:r>
          </a:p>
          <a:p>
            <a:pPr lvl="3"/>
            <a:r>
              <a:rPr lang="en-US" sz="1400" dirty="0"/>
              <a:t>https://press.rebus.community/programmingfundamentals/chapter/structured-programming/</a:t>
            </a:r>
            <a:endParaRPr lang="en-US" sz="1400" b="0" i="0" dirty="0">
              <a:effectLst/>
            </a:endParaRPr>
          </a:p>
          <a:p>
            <a:pPr lvl="2"/>
            <a:endParaRPr lang="en-US" sz="1600" b="0" i="0" u="sng" baseline="30000" dirty="0">
              <a:effectLst/>
            </a:endParaRPr>
          </a:p>
          <a:p>
            <a:pPr lvl="1"/>
            <a:r>
              <a:rPr lang="en-US" dirty="0"/>
              <a:t>Develop a framework</a:t>
            </a:r>
          </a:p>
          <a:p>
            <a:pPr lvl="2"/>
            <a:r>
              <a:rPr lang="en-US" dirty="0"/>
              <a:t>Descries a set of solutions and processes to aid in the development of software</a:t>
            </a:r>
          </a:p>
          <a:p>
            <a:pPr lvl="2"/>
            <a:r>
              <a:rPr lang="en-US" dirty="0"/>
              <a:t>Benefits</a:t>
            </a:r>
          </a:p>
          <a:p>
            <a:pPr lvl="3"/>
            <a:r>
              <a:rPr lang="en-US" b="0" i="0" dirty="0">
                <a:effectLst/>
              </a:rPr>
              <a:t>Saves time</a:t>
            </a:r>
          </a:p>
          <a:p>
            <a:pPr lvl="3"/>
            <a:r>
              <a:rPr lang="en-US" b="0" i="0" dirty="0">
                <a:effectLst/>
              </a:rPr>
              <a:t>Ensure best </a:t>
            </a:r>
            <a:r>
              <a:rPr lang="en-US" dirty="0"/>
              <a:t>p</a:t>
            </a:r>
            <a:r>
              <a:rPr lang="en-US" b="0" i="0" dirty="0">
                <a:effectLst/>
              </a:rPr>
              <a:t>ractices </a:t>
            </a:r>
            <a:r>
              <a:rPr lang="en-US" dirty="0"/>
              <a:t>a</a:t>
            </a:r>
            <a:r>
              <a:rPr lang="en-US" b="0" i="0" dirty="0">
                <a:effectLst/>
              </a:rPr>
              <a:t>re followed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497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877330"/>
            <a:ext cx="9905999" cy="4942702"/>
          </a:xfrm>
        </p:spPr>
        <p:txBody>
          <a:bodyPr>
            <a:normAutofit/>
          </a:bodyPr>
          <a:lstStyle/>
          <a:p>
            <a:r>
              <a:rPr lang="en-US" sz="2000" dirty="0"/>
              <a:t>C</a:t>
            </a:r>
            <a:r>
              <a:rPr lang="en-US" sz="2000" i="0" dirty="0">
                <a:effectLst/>
              </a:rPr>
              <a:t>ontrol </a:t>
            </a:r>
            <a:r>
              <a:rPr lang="en-US" sz="2000" dirty="0"/>
              <a:t>S</a:t>
            </a:r>
            <a:r>
              <a:rPr lang="en-US" sz="2000" i="0" dirty="0">
                <a:effectLst/>
              </a:rPr>
              <a:t>tructures </a:t>
            </a:r>
          </a:p>
          <a:p>
            <a:pPr lvl="1"/>
            <a:r>
              <a:rPr lang="en-US" sz="1600" b="0" i="0" dirty="0">
                <a:effectLst/>
              </a:rPr>
              <a:t>The mechanisms that allow us to control the flow of execution are called .</a:t>
            </a:r>
          </a:p>
          <a:p>
            <a:pPr lvl="2"/>
            <a:r>
              <a:rPr lang="en-US" i="0" dirty="0">
                <a:effectLst/>
              </a:rPr>
              <a:t>Sequence</a:t>
            </a:r>
            <a:r>
              <a:rPr lang="en-US" b="0" i="0" dirty="0">
                <a:effectLst/>
              </a:rPr>
              <a:t> </a:t>
            </a:r>
          </a:p>
          <a:p>
            <a:pPr lvl="3"/>
            <a:r>
              <a:rPr lang="en-US" b="0" i="0" dirty="0">
                <a:effectLst/>
              </a:rPr>
              <a:t>Do one instruction then the next and the next. </a:t>
            </a:r>
          </a:p>
          <a:p>
            <a:pPr lvl="3"/>
            <a:r>
              <a:rPr lang="en-US" b="0" i="0" dirty="0">
                <a:effectLst/>
              </a:rPr>
              <a:t>Just do them in a given sequence or in the order listed</a:t>
            </a:r>
          </a:p>
          <a:p>
            <a:pPr lvl="2"/>
            <a:r>
              <a:rPr lang="en-US" i="0" dirty="0">
                <a:effectLst/>
              </a:rPr>
              <a:t>Selection</a:t>
            </a:r>
            <a:endParaRPr lang="en-US" dirty="0"/>
          </a:p>
          <a:p>
            <a:pPr lvl="3"/>
            <a:r>
              <a:rPr lang="en-US" i="0" dirty="0">
                <a:effectLst/>
              </a:rPr>
              <a:t>Choose between two or more flows. </a:t>
            </a:r>
          </a:p>
          <a:p>
            <a:pPr lvl="2"/>
            <a:r>
              <a:rPr lang="en-US" i="0" dirty="0">
                <a:effectLst/>
              </a:rPr>
              <a:t>Iteration, R</a:t>
            </a:r>
            <a:r>
              <a:rPr lang="en-US" b="0" i="0" dirty="0">
                <a:effectLst/>
              </a:rPr>
              <a:t>epetition or Looping</a:t>
            </a:r>
            <a:endParaRPr lang="en-US" i="0" dirty="0">
              <a:effectLst/>
            </a:endParaRPr>
          </a:p>
          <a:p>
            <a:pPr lvl="3"/>
            <a:r>
              <a:rPr lang="en-US" dirty="0"/>
              <a:t>A</a:t>
            </a:r>
            <a:r>
              <a:rPr lang="en-US" b="0" i="0" dirty="0">
                <a:effectLst/>
              </a:rPr>
              <a:t>llows code to be executed several times until some condition has been met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8DA6C-9349-49AE-8F4B-085D40DEE653}"/>
              </a:ext>
            </a:extLst>
          </p:cNvPr>
          <p:cNvSpPr txBox="1"/>
          <p:nvPr/>
        </p:nvSpPr>
        <p:spPr>
          <a:xfrm>
            <a:off x="1878227" y="6155035"/>
            <a:ext cx="872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https://press.rebus.community/programmingfundamentals/chapter/structured-programming/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76D1DB-00A8-4F04-83C3-7D885B1C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29355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r>
              <a:rPr lang="en-US" dirty="0"/>
              <a:t>Defining a Control Structure</a:t>
            </a:r>
          </a:p>
          <a:p>
            <a:pPr lvl="1"/>
            <a:r>
              <a:rPr lang="en-US" dirty="0"/>
              <a:t>That can run a sequence in a controlled fashion</a:t>
            </a:r>
          </a:p>
          <a:p>
            <a:pPr lvl="2"/>
            <a:r>
              <a:rPr lang="en-US" dirty="0"/>
              <a:t>Numerically Sequenced</a:t>
            </a:r>
          </a:p>
          <a:p>
            <a:pPr lvl="3"/>
            <a:r>
              <a:rPr lang="en-US" dirty="0"/>
              <a:t>To easily follow the path of execution</a:t>
            </a:r>
          </a:p>
          <a:p>
            <a:pPr lvl="1"/>
            <a:r>
              <a:rPr lang="en-US" dirty="0"/>
              <a:t>Can be skipped to improve cycle time</a:t>
            </a:r>
          </a:p>
          <a:p>
            <a:pPr lvl="2"/>
            <a:r>
              <a:rPr lang="en-US" dirty="0"/>
              <a:t>Use jump and label in a limit fashion</a:t>
            </a:r>
          </a:p>
          <a:p>
            <a:pPr lvl="2"/>
            <a:r>
              <a:rPr lang="en-US" dirty="0"/>
              <a:t>Stage and End Stage command</a:t>
            </a:r>
          </a:p>
          <a:p>
            <a:pPr lvl="2"/>
            <a:r>
              <a:rPr lang="en-US" dirty="0"/>
              <a:t>Controlled by an enable flag (bit)</a:t>
            </a:r>
          </a:p>
          <a:p>
            <a:pPr lvl="1"/>
            <a:r>
              <a:rPr lang="en-US" dirty="0"/>
              <a:t>Enter or start the Control Structure</a:t>
            </a:r>
          </a:p>
          <a:p>
            <a:pPr lvl="2"/>
            <a:r>
              <a:rPr lang="en-US" dirty="0"/>
              <a:t>Start process flag </a:t>
            </a:r>
          </a:p>
          <a:p>
            <a:pPr lvl="1"/>
            <a:r>
              <a:rPr lang="en-US" dirty="0"/>
              <a:t>Exit or stop the Control Structure</a:t>
            </a:r>
          </a:p>
          <a:p>
            <a:pPr lvl="2"/>
            <a:r>
              <a:rPr lang="en-US" dirty="0"/>
              <a:t>Stop process flag</a:t>
            </a:r>
          </a:p>
          <a:p>
            <a:pPr lvl="2"/>
            <a:r>
              <a:rPr lang="en-US" dirty="0"/>
              <a:t>Stop and cleans up </a:t>
            </a:r>
            <a:r>
              <a:rPr lang="en-US"/>
              <a:t>the Control </a:t>
            </a:r>
            <a:r>
              <a:rPr lang="en-US" dirty="0"/>
              <a:t>Structure process</a:t>
            </a:r>
          </a:p>
          <a:p>
            <a:pPr lvl="2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898928-939F-41C1-9A5C-34467FB3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415463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r>
              <a:rPr lang="en-US" dirty="0"/>
              <a:t>Each PLC provides a different way of accessing bits</a:t>
            </a:r>
          </a:p>
          <a:p>
            <a:r>
              <a:rPr lang="en-US" dirty="0"/>
              <a:t>So it up to the individual programmer to develop the control structure to meet the hardware constraints.</a:t>
            </a:r>
          </a:p>
          <a:p>
            <a:r>
              <a:rPr lang="en-US" dirty="0"/>
              <a:t>The following slide will show 3 different implementation used in various PLC 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A1A992-CFD1-42A0-95CE-C9CA7DA2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425834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Defining a Control Structure for Omron CX-Programmer</a:t>
            </a:r>
          </a:p>
          <a:p>
            <a:pPr lvl="2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0C727-6DE9-4CA8-9920-6A49807B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162132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4"/>
            <a:ext cx="9905999" cy="5603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Defining a Control Structure for Omron SYSMAC</a:t>
            </a:r>
          </a:p>
          <a:p>
            <a:pPr lvl="2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BA8B3A-6F1F-492D-AA37-8658B8719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08" y="1726189"/>
            <a:ext cx="5139780" cy="11050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A512D3-4DA7-4518-8A08-7C112DBE95BE}"/>
              </a:ext>
            </a:extLst>
          </p:cNvPr>
          <p:cNvSpPr txBox="1"/>
          <p:nvPr/>
        </p:nvSpPr>
        <p:spPr>
          <a:xfrm>
            <a:off x="6446982" y="1732190"/>
            <a:ext cx="51397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SYSMAC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use of Union was the best way I found to access the BITS in a 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Since a Union is a set of variables with same offset therefore occupies the same memory space.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Hence, b is array of 16 Boolean that can directly access the bits in the WORD.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D4C83C-D716-489F-BBE8-45787665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3354674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17747</TotalTime>
  <Words>1064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Poppins</vt:lpstr>
      <vt:lpstr>Times New Roman</vt:lpstr>
      <vt:lpstr>Tw Cen MT</vt:lpstr>
      <vt:lpstr>Circuit</vt:lpstr>
      <vt:lpstr>PLC Programming Paradigm  Structure Programming</vt:lpstr>
      <vt:lpstr>PLC Programming -- Structure Programming</vt:lpstr>
      <vt:lpstr>PLC Programming -- Structure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PLC</dc:title>
  <dc:creator>mmramos@exevending.com</dc:creator>
  <cp:lastModifiedBy>Manuel Ramos</cp:lastModifiedBy>
  <cp:revision>25</cp:revision>
  <dcterms:created xsi:type="dcterms:W3CDTF">2022-01-03T23:47:55Z</dcterms:created>
  <dcterms:modified xsi:type="dcterms:W3CDTF">2024-10-09T17:16:55Z</dcterms:modified>
</cp:coreProperties>
</file>