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5" r:id="rId4"/>
    <p:sldId id="268" r:id="rId5"/>
    <p:sldId id="266" r:id="rId6"/>
    <p:sldId id="276" r:id="rId7"/>
    <p:sldId id="269" r:id="rId8"/>
    <p:sldId id="274" r:id="rId9"/>
    <p:sldId id="270" r:id="rId10"/>
    <p:sldId id="277" r:id="rId11"/>
    <p:sldId id="272" r:id="rId12"/>
    <p:sldId id="27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3" y="2259106"/>
            <a:ext cx="8791575" cy="1169894"/>
          </a:xfrm>
        </p:spPr>
        <p:txBody>
          <a:bodyPr>
            <a:noAutofit/>
          </a:bodyPr>
          <a:lstStyle/>
          <a:p>
            <a:r>
              <a:rPr lang="en-US" sz="6600" cap="none" dirty="0"/>
              <a:t>PLC Programming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11154-4CC5-435E-966D-868FBA3494FD}"/>
              </a:ext>
            </a:extLst>
          </p:cNvPr>
          <p:cNvSpPr txBox="1">
            <a:spLocks/>
          </p:cNvSpPr>
          <p:nvPr/>
        </p:nvSpPr>
        <p:spPr>
          <a:xfrm>
            <a:off x="2486023" y="3500717"/>
            <a:ext cx="7470777" cy="116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>
                <a:solidFill>
                  <a:schemeClr val="tx1"/>
                </a:solidFill>
              </a:rPr>
              <a:t>Problems with large programs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r>
              <a:rPr lang="en-US" dirty="0"/>
              <a:t>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timer complete </a:t>
            </a:r>
            <a:r>
              <a:rPr lang="en-US" dirty="0" err="1"/>
              <a:t>Y_Slide_Up.b</a:t>
            </a:r>
            <a:r>
              <a:rPr lang="en-US" dirty="0"/>
              <a:t>(2) is reset and </a:t>
            </a:r>
            <a:r>
              <a:rPr lang="en-US" dirty="0" err="1"/>
              <a:t>Y_Slide_Up.b</a:t>
            </a:r>
            <a:r>
              <a:rPr lang="en-US" dirty="0"/>
              <a:t>(15) is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(15)  is the stop flag which activate the MOVE function that copy 0 to WORD portion that resets all of the bit in the </a:t>
            </a:r>
            <a:r>
              <a:rPr lang="en-US" dirty="0" err="1"/>
              <a:t>CntrlSeq</a:t>
            </a:r>
            <a:r>
              <a:rPr lang="en-US" dirty="0"/>
              <a:t> variable.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903F7B-1678-4D44-9CED-C8244A5D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09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59" y="997961"/>
            <a:ext cx="7567217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461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[x] is an array of 16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[0] is the Enabling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LeftFoilOn</a:t>
            </a:r>
            <a:r>
              <a:rPr lang="en-US" dirty="0"/>
              <a:t>[0] is Off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--&gt;&gt; </a:t>
            </a:r>
            <a:r>
              <a:rPr lang="en-US" dirty="0" err="1"/>
              <a:t>LeftFoilAitOn_End</a:t>
            </a:r>
            <a:r>
              <a:rPr lang="en-US" dirty="0"/>
              <a:t> is the Jump Statement that bypasses this Network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Network #2: </a:t>
            </a:r>
            <a:r>
              <a:rPr lang="en-US" dirty="0" err="1"/>
              <a:t>LeftFoilAirOn_End</a:t>
            </a:r>
            <a:r>
              <a:rPr lang="en-US" dirty="0"/>
              <a:t> is the label that the Jump statement refers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u="sng" dirty="0"/>
              <a:t>Reset16BitArray</a:t>
            </a:r>
            <a:r>
              <a:rPr lang="en-US" dirty="0"/>
              <a:t> function block is used to reset the individual bits in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is the starting bit for the block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rung sets an output variable “</a:t>
            </a:r>
            <a:r>
              <a:rPr lang="en-US" dirty="0" err="1"/>
              <a:t>Outputs_LeftFoilPlattenAir</a:t>
            </a:r>
            <a:r>
              <a:rPr lang="en-US" dirty="0"/>
              <a:t>” then proceed to reset the current rung </a:t>
            </a:r>
            <a:r>
              <a:rPr lang="en-US" dirty="0" err="1"/>
              <a:t>LeftFoilOn</a:t>
            </a:r>
            <a:r>
              <a:rPr lang="en-US" dirty="0"/>
              <a:t>[1] then set the next rung </a:t>
            </a:r>
            <a:r>
              <a:rPr lang="en-US" dirty="0" err="1"/>
              <a:t>LeftFoilOn</a:t>
            </a:r>
            <a:r>
              <a:rPr lang="en-US" dirty="0"/>
              <a:t>[2].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8C5C7D-5D52-4CBA-830F-CBE1B26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6975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EDB3A1-72D0-4B4F-80B6-77CDA77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609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3A0EF3-B494-4D4D-B869-7031574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486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3412"/>
            <a:ext cx="9905999" cy="5453950"/>
          </a:xfrm>
        </p:spPr>
        <p:txBody>
          <a:bodyPr>
            <a:normAutofit/>
          </a:bodyPr>
          <a:lstStyle/>
          <a:p>
            <a:r>
              <a:rPr lang="en-US" dirty="0"/>
              <a:t>Problems with writing PLC Code for Large program </a:t>
            </a:r>
          </a:p>
          <a:p>
            <a:pPr lvl="1"/>
            <a:r>
              <a:rPr lang="en-US" dirty="0"/>
              <a:t>Cumbersome</a:t>
            </a:r>
          </a:p>
          <a:p>
            <a:pPr lvl="1"/>
            <a:r>
              <a:rPr lang="en-US" dirty="0"/>
              <a:t>Time-Consuming and difficult to develop, debug and maintain</a:t>
            </a:r>
          </a:p>
          <a:p>
            <a:pPr lvl="1"/>
            <a:r>
              <a:rPr lang="en-US" dirty="0"/>
              <a:t>Slow down the scan time</a:t>
            </a:r>
          </a:p>
          <a:p>
            <a:pPr lvl="1"/>
            <a:r>
              <a:rPr lang="en-US" dirty="0"/>
              <a:t>Hard to follow for others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ACC622-AE6F-4EA1-BED8-975414EB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9258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026363"/>
            <a:ext cx="10228729" cy="5831637"/>
          </a:xfrm>
        </p:spPr>
        <p:txBody>
          <a:bodyPr>
            <a:normAutofit/>
          </a:bodyPr>
          <a:lstStyle/>
          <a:p>
            <a:r>
              <a:rPr lang="en-US" dirty="0"/>
              <a:t>Solving the problem with writing big programs</a:t>
            </a:r>
          </a:p>
          <a:p>
            <a:pPr lvl="1"/>
            <a:r>
              <a:rPr lang="en-US" dirty="0"/>
              <a:t>Use programming paradigm </a:t>
            </a:r>
          </a:p>
          <a:p>
            <a:pPr lvl="2"/>
            <a:r>
              <a:rPr lang="en-US" sz="1600" b="1" i="0" dirty="0">
                <a:effectLst/>
              </a:rPr>
              <a:t>Structured programming</a:t>
            </a:r>
            <a:r>
              <a:rPr lang="en-US" sz="1600" b="0" i="0" dirty="0">
                <a:effectLst/>
              </a:rPr>
              <a:t> is a programming paradigm aimed at improving the clarity, quality, and development time of a computer program by making extensive use of the structured control flow constructs of selection (if/then/else) and repetition (while and for), block structures, and subroutines in contrast to using simple tests and jumps such as the go to statement, which can lead to “</a:t>
            </a:r>
            <a:r>
              <a:rPr lang="en-US" sz="1600" b="1" i="0" dirty="0">
                <a:effectLst/>
              </a:rPr>
              <a:t>spaghetti code</a:t>
            </a:r>
            <a:r>
              <a:rPr lang="en-US" sz="1600" b="0" i="0" dirty="0">
                <a:effectLst/>
              </a:rPr>
              <a:t>” that is potentially difficult to follow and maintain.</a:t>
            </a:r>
          </a:p>
          <a:p>
            <a:pPr lvl="3"/>
            <a:r>
              <a:rPr lang="en-US" sz="1400" dirty="0"/>
              <a:t>https://press.rebus.community/programmingfundamentals/chapter/structured-programming/</a:t>
            </a:r>
            <a:endParaRPr lang="en-US" sz="1400" b="0" i="0" dirty="0">
              <a:effectLst/>
            </a:endParaRPr>
          </a:p>
          <a:p>
            <a:pPr lvl="2"/>
            <a:endParaRPr lang="en-US" sz="1600" b="0" i="0" u="sng" baseline="30000" dirty="0">
              <a:effectLst/>
            </a:endParaRPr>
          </a:p>
          <a:p>
            <a:pPr lvl="1"/>
            <a:r>
              <a:rPr lang="en-US" dirty="0"/>
              <a:t>Develop a framework</a:t>
            </a:r>
          </a:p>
          <a:p>
            <a:pPr lvl="2"/>
            <a:r>
              <a:rPr lang="en-US" dirty="0"/>
              <a:t>Descries a set of solutions and processes to aid in the development of software</a:t>
            </a:r>
          </a:p>
          <a:p>
            <a:pPr lvl="2"/>
            <a:r>
              <a:rPr lang="en-US" dirty="0"/>
              <a:t>Benefits</a:t>
            </a:r>
          </a:p>
          <a:p>
            <a:pPr lvl="3"/>
            <a:r>
              <a:rPr lang="en-US" b="0" i="0" dirty="0">
                <a:effectLst/>
              </a:rPr>
              <a:t>Saves time</a:t>
            </a:r>
          </a:p>
          <a:p>
            <a:pPr lvl="3"/>
            <a:r>
              <a:rPr lang="en-US" b="0" i="0" dirty="0">
                <a:effectLst/>
              </a:rPr>
              <a:t>Ensure best </a:t>
            </a:r>
            <a:r>
              <a:rPr lang="en-US" dirty="0"/>
              <a:t>p</a:t>
            </a:r>
            <a:r>
              <a:rPr lang="en-US" b="0" i="0" dirty="0">
                <a:effectLst/>
              </a:rPr>
              <a:t>ractices </a:t>
            </a:r>
            <a:r>
              <a:rPr lang="en-US" dirty="0"/>
              <a:t>a</a:t>
            </a:r>
            <a:r>
              <a:rPr lang="en-US" b="0" i="0" dirty="0">
                <a:effectLst/>
              </a:rPr>
              <a:t>re followed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49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7330"/>
            <a:ext cx="9905999" cy="4942702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i="0" dirty="0">
                <a:effectLst/>
              </a:rPr>
              <a:t>ontrol </a:t>
            </a:r>
            <a:r>
              <a:rPr lang="en-US" sz="2000" dirty="0"/>
              <a:t>S</a:t>
            </a:r>
            <a:r>
              <a:rPr lang="en-US" sz="2000" i="0" dirty="0">
                <a:effectLst/>
              </a:rPr>
              <a:t>tructures </a:t>
            </a:r>
          </a:p>
          <a:p>
            <a:pPr lvl="1"/>
            <a:r>
              <a:rPr lang="en-US" sz="1600" b="0" i="0" dirty="0">
                <a:effectLst/>
              </a:rPr>
              <a:t>The mechanisms that allow us to control the flow of execution are called .</a:t>
            </a:r>
          </a:p>
          <a:p>
            <a:pPr lvl="2"/>
            <a:r>
              <a:rPr lang="en-US" i="0" dirty="0">
                <a:effectLst/>
              </a:rPr>
              <a:t>Sequence</a:t>
            </a:r>
            <a:r>
              <a:rPr lang="en-US" b="0" i="0" dirty="0">
                <a:effectLst/>
              </a:rPr>
              <a:t> </a:t>
            </a:r>
          </a:p>
          <a:p>
            <a:pPr lvl="3"/>
            <a:r>
              <a:rPr lang="en-US" b="0" i="0" dirty="0">
                <a:effectLst/>
              </a:rPr>
              <a:t>Do one instruction then the next and the next. </a:t>
            </a:r>
          </a:p>
          <a:p>
            <a:pPr lvl="3"/>
            <a:r>
              <a:rPr lang="en-US" b="0" i="0" dirty="0">
                <a:effectLst/>
              </a:rPr>
              <a:t>Just do them in a given sequence or in the order listed</a:t>
            </a:r>
          </a:p>
          <a:p>
            <a:pPr lvl="2"/>
            <a:r>
              <a:rPr lang="en-US" i="0" dirty="0">
                <a:effectLst/>
              </a:rPr>
              <a:t>Selection</a:t>
            </a:r>
            <a:endParaRPr lang="en-US" dirty="0"/>
          </a:p>
          <a:p>
            <a:pPr lvl="3"/>
            <a:r>
              <a:rPr lang="en-US" i="0" dirty="0">
                <a:effectLst/>
              </a:rPr>
              <a:t>Choose between two or more flows. </a:t>
            </a:r>
          </a:p>
          <a:p>
            <a:pPr lvl="2"/>
            <a:r>
              <a:rPr lang="en-US" i="0" dirty="0">
                <a:effectLst/>
              </a:rPr>
              <a:t>Iteration, R</a:t>
            </a:r>
            <a:r>
              <a:rPr lang="en-US" b="0" i="0" dirty="0">
                <a:effectLst/>
              </a:rPr>
              <a:t>epetition or Looping</a:t>
            </a:r>
            <a:endParaRPr lang="en-US" i="0" dirty="0">
              <a:effectLst/>
            </a:endParaRPr>
          </a:p>
          <a:p>
            <a:pPr lvl="3"/>
            <a:r>
              <a:rPr lang="en-US" dirty="0"/>
              <a:t>A</a:t>
            </a:r>
            <a:r>
              <a:rPr lang="en-US" b="0" i="0" dirty="0">
                <a:effectLst/>
              </a:rPr>
              <a:t>llows code to be executed several times until some condition has been met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DA6C-9349-49AE-8F4B-085D40DEE653}"/>
              </a:ext>
            </a:extLst>
          </p:cNvPr>
          <p:cNvSpPr txBox="1"/>
          <p:nvPr/>
        </p:nvSpPr>
        <p:spPr>
          <a:xfrm>
            <a:off x="1878227" y="6155035"/>
            <a:ext cx="872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https://press.rebus.community/programmingfundamentals/chapter/structured-programming/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76D1DB-00A8-4F04-83C3-7D885B1C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35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Defining a Control Structure</a:t>
            </a:r>
          </a:p>
          <a:p>
            <a:pPr lvl="1"/>
            <a:r>
              <a:rPr lang="en-US" dirty="0"/>
              <a:t>That can run a sequence in a controlled fashion</a:t>
            </a:r>
          </a:p>
          <a:p>
            <a:pPr lvl="2"/>
            <a:r>
              <a:rPr lang="en-US" dirty="0"/>
              <a:t>Numerically Sequenced</a:t>
            </a:r>
          </a:p>
          <a:p>
            <a:pPr lvl="3"/>
            <a:r>
              <a:rPr lang="en-US" dirty="0"/>
              <a:t>To easily follow the path of execution</a:t>
            </a:r>
          </a:p>
          <a:p>
            <a:pPr lvl="1"/>
            <a:r>
              <a:rPr lang="en-US" dirty="0"/>
              <a:t>Can be skipped to improve cycle time</a:t>
            </a:r>
          </a:p>
          <a:p>
            <a:pPr lvl="2"/>
            <a:r>
              <a:rPr lang="en-US" dirty="0"/>
              <a:t>Use jump and label in a limit fashion</a:t>
            </a:r>
          </a:p>
          <a:p>
            <a:pPr lvl="2"/>
            <a:r>
              <a:rPr lang="en-US" dirty="0"/>
              <a:t>Stage and End Stage command</a:t>
            </a:r>
          </a:p>
          <a:p>
            <a:pPr lvl="2"/>
            <a:r>
              <a:rPr lang="en-US" dirty="0"/>
              <a:t>Controlled by an enable flag (bit)</a:t>
            </a:r>
          </a:p>
          <a:p>
            <a:pPr lvl="1"/>
            <a:r>
              <a:rPr lang="en-US" dirty="0"/>
              <a:t>Enter or start the Control Structure</a:t>
            </a:r>
          </a:p>
          <a:p>
            <a:pPr lvl="2"/>
            <a:r>
              <a:rPr lang="en-US" dirty="0"/>
              <a:t>Start process flag </a:t>
            </a:r>
          </a:p>
          <a:p>
            <a:pPr lvl="1"/>
            <a:r>
              <a:rPr lang="en-US" dirty="0"/>
              <a:t>Exit or stop the Control Structure</a:t>
            </a:r>
          </a:p>
          <a:p>
            <a:pPr lvl="2"/>
            <a:r>
              <a:rPr lang="en-US" dirty="0"/>
              <a:t>Stop process flag</a:t>
            </a:r>
          </a:p>
          <a:p>
            <a:pPr lvl="2"/>
            <a:r>
              <a:rPr lang="en-US" dirty="0"/>
              <a:t>Stop and cleans up </a:t>
            </a:r>
            <a:r>
              <a:rPr lang="en-US"/>
              <a:t>the Control </a:t>
            </a:r>
            <a:r>
              <a:rPr lang="en-US" dirty="0"/>
              <a:t>Structure process</a:t>
            </a:r>
          </a:p>
          <a:p>
            <a:pPr lvl="2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898928-939F-41C1-9A5C-34467FB3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5463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Each PLC provides a different way of accessing bits</a:t>
            </a:r>
          </a:p>
          <a:p>
            <a:r>
              <a:rPr lang="en-US" dirty="0"/>
              <a:t>So it up to the individual programmer to develop the control structure to meet the hardware constraints.</a:t>
            </a:r>
          </a:p>
          <a:p>
            <a:r>
              <a:rPr lang="en-US" dirty="0"/>
              <a:t>The following slide will show 3 different implementation used in various PLC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A1A992-CFD1-42A0-95CE-C9CA7DA2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25834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CX-Programmer</a:t>
            </a:r>
          </a:p>
          <a:p>
            <a:pPr lvl="2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0C727-6DE9-4CA8-9920-6A49807B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132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4"/>
            <a:ext cx="9905999" cy="560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A8B3A-6F1F-492D-AA37-8658B871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8" y="1726189"/>
            <a:ext cx="5139780" cy="1105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512D3-4DA7-4518-8A08-7C112DBE95BE}"/>
              </a:ext>
            </a:extLst>
          </p:cNvPr>
          <p:cNvSpPr txBox="1"/>
          <p:nvPr/>
        </p:nvSpPr>
        <p:spPr>
          <a:xfrm>
            <a:off x="6446982" y="1732190"/>
            <a:ext cx="5139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 of Union was the best way I found to access the BITS in a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a Union is a set of variables with same offset therefore occupies the same memory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Hence, b is array of 16 Boolean that can directly access the bits in the WORD.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D4C83C-D716-489F-BBE8-45787665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467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the basic control structure that was developed.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</a:t>
            </a:r>
            <a:r>
              <a:rPr lang="en-US" dirty="0"/>
              <a:t> variable is defined by Union definition in the previous screen call </a:t>
            </a:r>
            <a:r>
              <a:rPr lang="en-US" dirty="0" err="1"/>
              <a:t>CntrlSeq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0 is the enabling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Bit 0 is off, jump statement is enable and takes the execution of PLC code to the end of the control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1 is the Starting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(1) rung sets an output variable “E009_Out_Bit01” then proceed to reset the current rung </a:t>
            </a:r>
            <a:r>
              <a:rPr lang="en-US" dirty="0" err="1"/>
              <a:t>Y_Slide_Up.b</a:t>
            </a:r>
            <a:r>
              <a:rPr lang="en-US" dirty="0"/>
              <a:t>(1) then set the next rung </a:t>
            </a:r>
            <a:r>
              <a:rPr lang="en-US" dirty="0" err="1"/>
              <a:t>Y_Slide_Up.b</a:t>
            </a:r>
            <a:r>
              <a:rPr lang="en-US" dirty="0"/>
              <a:t>(2)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71B842-B63B-4D55-8865-01D9AA0C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0074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17013</TotalTime>
  <Words>1046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Manuel Ramos</cp:lastModifiedBy>
  <cp:revision>24</cp:revision>
  <dcterms:created xsi:type="dcterms:W3CDTF">2022-01-03T23:47:55Z</dcterms:created>
  <dcterms:modified xsi:type="dcterms:W3CDTF">2024-10-13T23:28:44Z</dcterms:modified>
</cp:coreProperties>
</file>