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5" r:id="rId3"/>
    <p:sldId id="267" r:id="rId4"/>
    <p:sldId id="268" r:id="rId5"/>
    <p:sldId id="269" r:id="rId6"/>
    <p:sldId id="270" r:id="rId7"/>
    <p:sldId id="275" r:id="rId8"/>
    <p:sldId id="271" r:id="rId9"/>
    <p:sldId id="272" r:id="rId10"/>
    <p:sldId id="273" r:id="rId11"/>
    <p:sldId id="274" r:id="rId12"/>
    <p:sldId id="266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40F43F6-F4F4-5175-39EA-B79C7D3605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EC6BABE-3EF4-BBD1-C4BA-5FF79C41A4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13531-27FC-4DDE-A424-D60F9F167E86}" type="datetimeFigureOut">
              <a:rPr lang="de-AT" smtClean="0"/>
              <a:t>10.05.2023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730CD2-504F-2CBF-2CC3-47AD667934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A32184-753B-A11D-FDFB-2F7BA08FC6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39188-639B-417A-9FE4-EDB3D6D8124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058797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3C7D9-055D-4CF2-9EE9-9CF944553ED4}" type="datetimeFigureOut">
              <a:rPr lang="de-AT" smtClean="0"/>
              <a:t>10.05.2023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BA969-96C0-4837-AA17-292181DFF45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37661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0D86-A3E6-47DB-B31E-0460FE6FA35A}" type="datetime1">
              <a:rPr lang="de-AT" smtClean="0"/>
              <a:t>10.05.2023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3141-466A-4AD1-A30E-7599E74553BE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40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9FA1F-B05B-470B-A46C-AA4C566766E8}" type="datetime1">
              <a:rPr lang="de-AT" smtClean="0"/>
              <a:t>10.05.2023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3141-466A-4AD1-A30E-7599E74553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954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6778-0017-476D-8B5E-32DA87F2049D}" type="datetime1">
              <a:rPr lang="de-AT" smtClean="0"/>
              <a:t>10.05.2023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3141-466A-4AD1-A30E-7599E74553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98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F64D-4515-420C-BB82-97D9C41DBB05}" type="datetime1">
              <a:rPr lang="de-AT" smtClean="0"/>
              <a:t>10.05.2023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3141-466A-4AD1-A30E-7599E74553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406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2131-7A50-4F78-9213-31941D8E6A30}" type="datetime1">
              <a:rPr lang="de-AT" smtClean="0"/>
              <a:t>10.05.2023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3141-466A-4AD1-A30E-7599E74553BE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44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7CEB-6929-42C8-9F7E-C205332A7F15}" type="datetime1">
              <a:rPr lang="de-AT" smtClean="0"/>
              <a:t>10.05.2023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3141-466A-4AD1-A30E-7599E74553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058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6371-8618-4DE3-B032-2BAFDB740344}" type="datetime1">
              <a:rPr lang="de-AT" smtClean="0"/>
              <a:t>10.05.2023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3141-466A-4AD1-A30E-7599E74553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63953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C870-664B-4AB1-84D0-3435392C21AC}" type="datetime1">
              <a:rPr lang="de-AT" smtClean="0"/>
              <a:t>10.05.2023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3141-466A-4AD1-A30E-7599E74553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8868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E042-DE0E-443E-BE70-B81CC5260B44}" type="datetime1">
              <a:rPr lang="de-AT" smtClean="0"/>
              <a:t>10.05.2023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3141-466A-4AD1-A30E-7599E74553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793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807EA7-1213-47AB-B18C-938A63EF43AA}" type="datetime1">
              <a:rPr lang="de-AT" smtClean="0"/>
              <a:t>10.05.2023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913141-466A-4AD1-A30E-7599E74553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391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6371-8618-4DE3-B032-2BAFDB740344}" type="datetime1">
              <a:rPr lang="de-AT" smtClean="0"/>
              <a:t>10.05.2023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3141-466A-4AD1-A30E-7599E74553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886206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2E6371-8618-4DE3-B032-2BAFDB740344}" type="datetime1">
              <a:rPr lang="de-AT" smtClean="0"/>
              <a:t>10.05.2023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C913141-466A-4AD1-A30E-7599E74553BE}" type="slidenum">
              <a:rPr lang="de-AT" smtClean="0"/>
              <a:t>‹Nr.›</a:t>
            </a:fld>
            <a:endParaRPr lang="de-A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2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30C5D9-0F91-A039-0F45-E17C08A54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250986"/>
          </a:xfrm>
        </p:spPr>
        <p:txBody>
          <a:bodyPr>
            <a:normAutofit/>
          </a:bodyPr>
          <a:lstStyle/>
          <a:p>
            <a:pPr algn="l"/>
            <a:r>
              <a:rPr lang="de-AT" sz="6600" b="1" dirty="0"/>
              <a:t>Halbbrückenansteuerung</a:t>
            </a:r>
            <a:br>
              <a:rPr lang="de-AT" sz="6600" b="1" dirty="0"/>
            </a:br>
            <a:r>
              <a:rPr lang="de-AT" sz="6600" b="1" dirty="0"/>
              <a:t>(</a:t>
            </a:r>
            <a:r>
              <a:rPr lang="de-AT" sz="6600" b="1" dirty="0" err="1"/>
              <a:t>BootStrap</a:t>
            </a:r>
            <a:r>
              <a:rPr lang="de-AT" sz="6600" b="1" dirty="0"/>
              <a:t>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78BC8C-8486-0666-83D7-4968B80A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3141-466A-4AD1-A30E-7599E74553BE}" type="slidenum">
              <a:rPr lang="de-AT" smtClean="0"/>
              <a:t>1</a:t>
            </a:fld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4080CBA-1096-FBE7-EBCC-14A3B213D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913" y="228257"/>
            <a:ext cx="3732245" cy="433378"/>
          </a:xfrm>
          <a:prstGeom prst="rect">
            <a:avLst/>
          </a:prstGeom>
        </p:spPr>
      </p:pic>
      <p:pic>
        <p:nvPicPr>
          <p:cNvPr id="7" name="Grafik 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F19624D2-C46A-C9F9-94E6-F3362F690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470506"/>
            <a:ext cx="1894900" cy="140363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485570A-169C-075F-D238-F809FB17FE64}"/>
              </a:ext>
            </a:extLst>
          </p:cNvPr>
          <p:cNvSpPr txBox="1"/>
          <p:nvPr/>
        </p:nvSpPr>
        <p:spPr>
          <a:xfrm>
            <a:off x="1097280" y="5452717"/>
            <a:ext cx="806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Durchgeführt von: </a:t>
            </a:r>
            <a:r>
              <a:rPr lang="de-AT" b="1" dirty="0"/>
              <a:t>Christian Niederl, Christian Böhm, David </a:t>
            </a:r>
            <a:r>
              <a:rPr lang="de-AT" b="1" dirty="0" err="1"/>
              <a:t>Märzinger</a:t>
            </a:r>
            <a:r>
              <a:rPr lang="de-AT" b="1" dirty="0"/>
              <a:t>, Philip </a:t>
            </a:r>
            <a:r>
              <a:rPr lang="de-AT" b="1" dirty="0" err="1"/>
              <a:t>Kotek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84763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7265B5-CA77-A409-C8B0-1A3AD34D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Minimale Totzeit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2041F7-A1AC-C368-2BCE-53969E97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3141-466A-4AD1-A30E-7599E74553BE}" type="slidenum">
              <a:rPr lang="de-AT" smtClean="0"/>
              <a:t>10</a:t>
            </a:fld>
            <a:endParaRPr lang="de-AT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362C5E8-51C8-8AA4-49D5-63103256E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092085" cy="4023360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400" dirty="0"/>
              <a:t>Variation der </a:t>
            </a:r>
            <a:r>
              <a:rPr lang="en-US" sz="2400" dirty="0" err="1"/>
              <a:t>Totzeit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sz="2400" dirty="0"/>
              <a:t> .</a:t>
            </a:r>
            <a:r>
              <a:rPr lang="de-AT" sz="2400" dirty="0" err="1"/>
              <a:t>step</a:t>
            </a:r>
            <a:r>
              <a:rPr lang="de-AT" sz="2400" dirty="0"/>
              <a:t> </a:t>
            </a:r>
            <a:r>
              <a:rPr lang="de-AT" sz="2400" dirty="0" err="1"/>
              <a:t>param</a:t>
            </a:r>
            <a:r>
              <a:rPr lang="de-AT" sz="2400" dirty="0"/>
              <a:t> </a:t>
            </a:r>
            <a:r>
              <a:rPr lang="de-AT" sz="2400" dirty="0" err="1"/>
              <a:t>dead</a:t>
            </a:r>
            <a:r>
              <a:rPr lang="de-AT" sz="2400" dirty="0"/>
              <a:t> 0n 200n 10n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sz="2400" dirty="0"/>
              <a:t> .</a:t>
            </a:r>
            <a:r>
              <a:rPr lang="de-AT" sz="2400" dirty="0" err="1"/>
              <a:t>meas</a:t>
            </a:r>
            <a:r>
              <a:rPr lang="de-AT" sz="2400" dirty="0"/>
              <a:t> </a:t>
            </a:r>
            <a:r>
              <a:rPr lang="de-AT" sz="2400" dirty="0" err="1"/>
              <a:t>I_Max</a:t>
            </a:r>
            <a:r>
              <a:rPr lang="de-AT" sz="2400" dirty="0"/>
              <a:t> MAX </a:t>
            </a:r>
            <a:r>
              <a:rPr lang="de-AT" sz="2400" dirty="0" err="1"/>
              <a:t>Id</a:t>
            </a:r>
            <a:r>
              <a:rPr lang="de-AT" sz="2400" dirty="0"/>
              <a:t>(M4)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sz="2400" dirty="0"/>
              <a:t> Gleiche Größenordnung wie Ein-/Ausschaltzeit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F3C97A7-4317-549D-7557-BB1C127D209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03016" y="4865725"/>
            <a:ext cx="4755716" cy="50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0BFE678-3E64-8E80-25D5-4A640BB274E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936697" y="1902171"/>
            <a:ext cx="2831794" cy="20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6F895BE-C63A-93C1-695A-BA5C6065DA7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326509" y="4112372"/>
            <a:ext cx="3441982" cy="20134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9AAD264-59D8-3640-ED97-0A3C5F48802C}"/>
              </a:ext>
            </a:extLst>
          </p:cNvPr>
          <p:cNvSpPr txBox="1">
            <a:spLocks/>
          </p:cNvSpPr>
          <p:nvPr/>
        </p:nvSpPr>
        <p:spPr>
          <a:xfrm>
            <a:off x="2413410" y="5429154"/>
            <a:ext cx="4464000" cy="648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sz="1500" dirty="0" err="1"/>
              <a:t>Auszug</a:t>
            </a:r>
            <a:r>
              <a:rPr lang="en-US" sz="1500" dirty="0"/>
              <a:t> </a:t>
            </a:r>
            <a:r>
              <a:rPr lang="en-US" sz="1500" dirty="0" err="1"/>
              <a:t>aus</a:t>
            </a:r>
            <a:r>
              <a:rPr lang="en-US" sz="1500" dirty="0"/>
              <a:t> </a:t>
            </a:r>
            <a:r>
              <a:rPr lang="en-US" sz="1500" dirty="0" err="1"/>
              <a:t>Datenblatt</a:t>
            </a:r>
            <a:r>
              <a:rPr lang="en-US" sz="1500" dirty="0"/>
              <a:t> von IRFZ44n.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FBEF314-D977-64E0-C66B-C27897271D81}"/>
              </a:ext>
            </a:extLst>
          </p:cNvPr>
          <p:cNvSpPr txBox="1">
            <a:spLocks/>
          </p:cNvSpPr>
          <p:nvPr/>
        </p:nvSpPr>
        <p:spPr>
          <a:xfrm>
            <a:off x="7120594" y="6035783"/>
            <a:ext cx="4464000" cy="648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sz="1500"/>
              <a:t>Maximaler Drainstrom in Abhängigkeit von der Totzeit.</a:t>
            </a:r>
            <a:endParaRPr lang="en-US" sz="15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41B2AAC-348E-2E95-9F70-BE4F83A11F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65" y="6459785"/>
            <a:ext cx="2856088" cy="33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01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11BCE7-61FC-1497-0998-6C6260B4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Aussteuerungsbegrenzung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32508B-5101-867A-E778-AEE4EE06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3141-466A-4AD1-A30E-7599E74553BE}" type="slidenum">
              <a:rPr lang="de-AT" smtClean="0"/>
              <a:t>11</a:t>
            </a:fld>
            <a:endParaRPr lang="de-AT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95F945EA-D0C0-C360-FE1B-DE1F5FB3501B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454851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sz="2400" dirty="0"/>
              <a:t>Variation von </a:t>
            </a:r>
            <a:r>
              <a:rPr lang="en-US" sz="2400" dirty="0" err="1"/>
              <a:t>Tastgrad</a:t>
            </a:r>
            <a:r>
              <a:rPr lang="en-US" sz="2400" dirty="0"/>
              <a:t> und </a:t>
            </a:r>
            <a:r>
              <a:rPr lang="en-US" sz="2400" dirty="0" err="1"/>
              <a:t>Totzeit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sz="2400" dirty="0"/>
              <a:t>.</a:t>
            </a:r>
            <a:r>
              <a:rPr lang="de-AT" sz="2400" dirty="0" err="1"/>
              <a:t>step</a:t>
            </a:r>
            <a:r>
              <a:rPr lang="de-AT" sz="2400" dirty="0"/>
              <a:t> </a:t>
            </a:r>
            <a:r>
              <a:rPr lang="de-AT" sz="2400" dirty="0" err="1"/>
              <a:t>param</a:t>
            </a:r>
            <a:r>
              <a:rPr lang="de-AT" sz="2400" dirty="0"/>
              <a:t> </a:t>
            </a:r>
            <a:r>
              <a:rPr lang="de-AT" sz="2400" dirty="0" err="1"/>
              <a:t>dead</a:t>
            </a:r>
            <a:r>
              <a:rPr lang="de-AT" sz="2400" dirty="0"/>
              <a:t> 10n 50n 10n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sz="2400" dirty="0"/>
              <a:t>.</a:t>
            </a:r>
            <a:r>
              <a:rPr lang="de-AT" sz="2400" dirty="0" err="1"/>
              <a:t>step</a:t>
            </a:r>
            <a:r>
              <a:rPr lang="de-AT" sz="2400" dirty="0"/>
              <a:t> </a:t>
            </a:r>
            <a:r>
              <a:rPr lang="de-AT" sz="2400" dirty="0" err="1"/>
              <a:t>param</a:t>
            </a:r>
            <a:r>
              <a:rPr lang="de-AT" sz="2400" dirty="0"/>
              <a:t> </a:t>
            </a:r>
            <a:r>
              <a:rPr lang="de-AT" sz="2400" dirty="0" err="1"/>
              <a:t>duty</a:t>
            </a:r>
            <a:r>
              <a:rPr lang="de-AT" sz="2400" dirty="0"/>
              <a:t> 0.98 1 0.001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sz="2400" dirty="0"/>
              <a:t>.</a:t>
            </a:r>
            <a:r>
              <a:rPr lang="de-AT" sz="2400" dirty="0" err="1"/>
              <a:t>meas</a:t>
            </a:r>
            <a:r>
              <a:rPr lang="de-AT" sz="2400" dirty="0"/>
              <a:t> </a:t>
            </a:r>
            <a:r>
              <a:rPr lang="de-AT" sz="2400" dirty="0" err="1"/>
              <a:t>U_Cap</a:t>
            </a:r>
            <a:r>
              <a:rPr lang="de-AT" sz="2400" dirty="0"/>
              <a:t> AVG V(</a:t>
            </a:r>
            <a:r>
              <a:rPr lang="de-AT" sz="2400" dirty="0" err="1"/>
              <a:t>U_BOOT,Load</a:t>
            </a:r>
            <a:r>
              <a:rPr lang="en-US" sz="24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de-AT" sz="24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8A342CF-1FAE-D59E-55EC-718C48460F3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543574" y="4016083"/>
            <a:ext cx="3003821" cy="220911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EBF644AB-CC86-F0C7-C26C-201DF935CE49}"/>
              </a:ext>
            </a:extLst>
          </p:cNvPr>
          <p:cNvSpPr txBox="1">
            <a:spLocks/>
          </p:cNvSpPr>
          <p:nvPr/>
        </p:nvSpPr>
        <p:spPr>
          <a:xfrm>
            <a:off x="7455607" y="5221094"/>
            <a:ext cx="3440015" cy="648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sz="1500" dirty="0" err="1"/>
              <a:t>Spannung</a:t>
            </a:r>
            <a:r>
              <a:rPr lang="en-US" sz="1500" dirty="0"/>
              <a:t> am Bootstrap-</a:t>
            </a:r>
            <a:r>
              <a:rPr lang="en-US" sz="1500" dirty="0" err="1"/>
              <a:t>Kondensator</a:t>
            </a:r>
            <a:r>
              <a:rPr lang="en-US" sz="1500" dirty="0"/>
              <a:t> in </a:t>
            </a:r>
            <a:r>
              <a:rPr lang="en-US" sz="1500" dirty="0" err="1"/>
              <a:t>Abhängigkeit</a:t>
            </a:r>
            <a:r>
              <a:rPr lang="en-US" sz="1500" dirty="0"/>
              <a:t> von </a:t>
            </a:r>
            <a:r>
              <a:rPr lang="en-US" sz="1500" dirty="0" err="1"/>
              <a:t>Totzeit</a:t>
            </a:r>
            <a:r>
              <a:rPr lang="en-US" sz="1500" dirty="0"/>
              <a:t> und </a:t>
            </a:r>
            <a:r>
              <a:rPr lang="en-US" sz="1500" dirty="0" err="1"/>
              <a:t>Tastgrad</a:t>
            </a:r>
            <a:endParaRPr lang="en-US" sz="15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9511233-E144-C229-8A51-D495E7CEF97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451134" y="2023858"/>
            <a:ext cx="4643587" cy="3096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EC7947B-DF11-E88E-00AD-4509346CB3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65" y="6459785"/>
            <a:ext cx="2856088" cy="33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9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F9EEE-902B-62E5-76C7-E790F93F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Quellenverzeichnis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C19795-E85F-5F7F-393F-2F402193D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9BC3DF-F81D-4C0E-65FD-9AEF21F7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3141-466A-4AD1-A30E-7599E74553BE}" type="slidenum">
              <a:rPr lang="de-AT" smtClean="0"/>
              <a:t>12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AE01013-E333-9FDF-CEBE-FBC610752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65" y="6459785"/>
            <a:ext cx="2856088" cy="33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58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962D5A-0A67-7A4F-7FE7-0F4B478B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332" y="2766218"/>
            <a:ext cx="7399789" cy="1325563"/>
          </a:xfrm>
        </p:spPr>
        <p:txBody>
          <a:bodyPr>
            <a:normAutofit fontScale="90000"/>
          </a:bodyPr>
          <a:lstStyle/>
          <a:p>
            <a:r>
              <a:rPr lang="de-AT" b="1" dirty="0"/>
              <a:t>Danke für Eure Aufmerksamkeit!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039D82-3834-1A1B-6524-ECAE35B0E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3141-466A-4AD1-A30E-7599E74553BE}" type="slidenum">
              <a:rPr lang="de-AT" smtClean="0"/>
              <a:t>13</a:t>
            </a:fld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D354B99-5E2B-7EC2-D98B-C18B97A3D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65" y="6459785"/>
            <a:ext cx="2856088" cy="33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6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8006A-3DDB-8D61-6169-D74B80557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de-AT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A0724E-FE51-3A95-AC23-6029046E8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AT" sz="2400" dirty="0"/>
              <a:t> Erklärung und Aufbau der Schaltung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sz="2400" dirty="0"/>
              <a:t> Transistorhalbbrücke mit Bootstrap-Kondensator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sz="2400" dirty="0"/>
              <a:t> „</a:t>
            </a:r>
            <a:r>
              <a:rPr lang="de-AT" sz="2400" dirty="0" err="1"/>
              <a:t>Typical</a:t>
            </a:r>
            <a:r>
              <a:rPr lang="de-AT" sz="2400" dirty="0"/>
              <a:t> </a:t>
            </a:r>
            <a:r>
              <a:rPr lang="de-AT" sz="2400" dirty="0" err="1"/>
              <a:t>Application</a:t>
            </a:r>
            <a:r>
              <a:rPr lang="de-AT" sz="2400" dirty="0"/>
              <a:t>“ – des LT1336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sz="2400" dirty="0"/>
              <a:t> Notwendigkeit der Aussteuerbegrenzung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0FCC19-034D-6557-1664-23228035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C913141-466A-4AD1-A30E-7599E74553BE}" type="slidenum">
              <a:rPr lang="de-AT" smtClean="0"/>
              <a:pPr>
                <a:spcAft>
                  <a:spcPts val="600"/>
                </a:spcAft>
              </a:pPr>
              <a:t>2</a:t>
            </a:fld>
            <a:endParaRPr lang="de-AT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53AD165-12F9-BCE4-F60A-58461C7DB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65" y="6459785"/>
            <a:ext cx="2856088" cy="33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11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F21792-84DD-B4B6-5FC8-802464D9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Motivation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22EBE1-5614-BFD2-895C-D23E98A9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3141-466A-4AD1-A30E-7599E74553BE}" type="slidenum">
              <a:rPr lang="de-AT" smtClean="0"/>
              <a:t>3</a:t>
            </a:fld>
            <a:endParaRPr lang="de-AT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6391E5A-B65C-B6FC-3EF3-CD80421AC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9061789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AT" sz="2400" dirty="0"/>
              <a:t> Betrieb in Vorwärts- und Rückwärtsrichtung sowie Bremsvorgang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sz="2400" dirty="0"/>
              <a:t> Vereinfachtes Motor ESB = Spule + Widerstand</a:t>
            </a:r>
          </a:p>
          <a:p>
            <a:pPr>
              <a:buFont typeface="Arial" panose="020B0604020202020204" pitchFamily="34" charset="0"/>
              <a:buChar char="•"/>
            </a:pPr>
            <a:endParaRPr lang="de-AT" sz="2400" dirty="0"/>
          </a:p>
        </p:txBody>
      </p:sp>
      <p:pic>
        <p:nvPicPr>
          <p:cNvPr id="8" name="Grafik 7" descr="Ein Bild, das Entwurf, Diagramm, technische Zeichnung, Lineart enthält.&#10;&#10;Automatisch generierte Beschreibung">
            <a:extLst>
              <a:ext uri="{FF2B5EF4-FFF2-40B4-BE49-F238E27FC236}">
                <a16:creationId xmlns:a16="http://schemas.microsoft.com/office/drawing/2014/main" id="{9EC851C9-9EF2-3F5F-F920-FD6BCF787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41" y="3293647"/>
            <a:ext cx="5457421" cy="2433934"/>
          </a:xfrm>
          <a:prstGeom prst="rect">
            <a:avLst/>
          </a:prstGeom>
        </p:spPr>
      </p:pic>
      <p:pic>
        <p:nvPicPr>
          <p:cNvPr id="9" name="Grafik 8" descr="Ein Bild, das Diagramm, Entwurf, Reihe, Plan enthält.&#10;&#10;Automatisch generierte Beschreibung">
            <a:extLst>
              <a:ext uri="{FF2B5EF4-FFF2-40B4-BE49-F238E27FC236}">
                <a16:creationId xmlns:a16="http://schemas.microsoft.com/office/drawing/2014/main" id="{8BCA9BC1-90F1-B0FD-8619-743478BED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794" y="3152135"/>
            <a:ext cx="4554902" cy="271695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B8608A2-E6F2-CCEA-DF91-F7C954D6E5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65" y="6459785"/>
            <a:ext cx="2856088" cy="33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7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F21792-84DD-B4B6-5FC8-802464D9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Motivation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22EBE1-5614-BFD2-895C-D23E98A9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3141-466A-4AD1-A30E-7599E74553BE}" type="slidenum">
              <a:rPr lang="de-AT" smtClean="0"/>
              <a:t>4</a:t>
            </a:fld>
            <a:endParaRPr lang="de-AT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6391E5A-B65C-B6FC-3EF3-CD80421AC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9061789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AT" sz="2400" dirty="0"/>
              <a:t> Freilaufdiode für den Betrieb „Schalter offen“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sz="2400" dirty="0"/>
              <a:t> Erweiterung als Vollbrücke für Drehrichtungsumkehr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sz="2400" dirty="0"/>
              <a:t> Gleichzeitige Ansteuerung der Schalter </a:t>
            </a:r>
            <a:r>
              <a:rPr lang="de-AT" sz="2400" dirty="0">
                <a:sym typeface="Wingdings" panose="05000000000000000000" pitchFamily="2" charset="2"/>
              </a:rPr>
              <a:t> Kurzschluss!!</a:t>
            </a:r>
            <a:endParaRPr lang="de-AT" sz="2400" dirty="0"/>
          </a:p>
        </p:txBody>
      </p:sp>
      <p:pic>
        <p:nvPicPr>
          <p:cNvPr id="10" name="Grafik 9" descr="Ein Bild, das Diagramm, Entwurf, Design enthält.&#10;&#10;Automatisch generierte Beschreibung">
            <a:extLst>
              <a:ext uri="{FF2B5EF4-FFF2-40B4-BE49-F238E27FC236}">
                <a16:creationId xmlns:a16="http://schemas.microsoft.com/office/drawing/2014/main" id="{65CD2616-DDEC-CBFC-DDAC-44F9758C9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623" y="3248948"/>
            <a:ext cx="4238200" cy="2554693"/>
          </a:xfrm>
          <a:prstGeom prst="rect">
            <a:avLst/>
          </a:prstGeom>
        </p:spPr>
      </p:pic>
      <p:pic>
        <p:nvPicPr>
          <p:cNvPr id="12" name="Grafik 11" descr="Ein Bild, das Diagramm, Reihe, technische Zeichnung, Entwurf enthält.&#10;&#10;Automatisch generierte Beschreibung">
            <a:extLst>
              <a:ext uri="{FF2B5EF4-FFF2-40B4-BE49-F238E27FC236}">
                <a16:creationId xmlns:a16="http://schemas.microsoft.com/office/drawing/2014/main" id="{55F50DB3-BBFD-8717-5F94-4F2127861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223" y="3248948"/>
            <a:ext cx="4246245" cy="262014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51309DE-05C2-CD86-C69E-71D2110A5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65" y="6459785"/>
            <a:ext cx="2856088" cy="33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13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216D0-A4AE-1071-7424-DFEB770AC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Aufbau der Schaltung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AC495A-BB0E-C48B-CF38-3B179F39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3141-466A-4AD1-A30E-7599E74553BE}" type="slidenum">
              <a:rPr lang="de-AT" smtClean="0"/>
              <a:t>5</a:t>
            </a:fld>
            <a:endParaRPr lang="de-AT"/>
          </a:p>
        </p:txBody>
      </p:sp>
      <p:pic>
        <p:nvPicPr>
          <p:cNvPr id="7" name="Grafik 6" descr="Ein Bild, das Text, Diagramm, Plan, Schrift enthält.&#10;&#10;Automatisch generierte Beschreibung">
            <a:extLst>
              <a:ext uri="{FF2B5EF4-FFF2-40B4-BE49-F238E27FC236}">
                <a16:creationId xmlns:a16="http://schemas.microsoft.com/office/drawing/2014/main" id="{0B2CFA52-55C1-0EB4-9385-CAB1798FC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18" y="1804472"/>
            <a:ext cx="7460011" cy="442763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6CD937C-952D-16E7-7E53-178454FB3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65" y="6459785"/>
            <a:ext cx="2856088" cy="33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3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20E5E-551C-6F63-7A64-F86B7F525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ist bootstrapping?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740A31-A56B-AF21-FFB4-89EF75C99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657568" cy="4023360"/>
          </a:xfrm>
        </p:spPr>
        <p:txBody>
          <a:bodyPr/>
          <a:lstStyle/>
          <a:p>
            <a:r>
              <a:rPr lang="en-US" sz="2000" dirty="0"/>
              <a:t>“In the field of electronics, a technique where part of the output of a system is used at startup can be described as bootstrapping.”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1527DE-DA63-483E-55B0-464C25ECA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3141-466A-4AD1-A30E-7599E74553BE}" type="slidenum">
              <a:rPr lang="de-AT" smtClean="0"/>
              <a:t>6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F061918-FF37-A774-E976-7CCF22005E8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175236" y="1893971"/>
            <a:ext cx="3640960" cy="4023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84ED713-8275-9F9D-8FB0-F92364DD33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65" y="6459785"/>
            <a:ext cx="2856088" cy="33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5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35F91C-9FFD-E570-319C-3F404EF8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Minimale Totzeit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7ABC9A-C530-D34A-5474-84666CB4B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3141-466A-4AD1-A30E-7599E74553BE}" type="slidenum">
              <a:rPr lang="de-AT" smtClean="0"/>
              <a:t>7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32526BF-0659-87D7-C4F4-2B52268A6C0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033395" y="1812144"/>
            <a:ext cx="6122286" cy="450267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C9D1890-FD50-25E1-0C41-8CDD70A75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363954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AT" sz="2400" dirty="0"/>
              <a:t> Verändern der Totzeit bis Kurzschluss auftritt.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de-AT" sz="24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B6ABDBD-8518-BDD3-BB5F-15F4E6C37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65" y="6459785"/>
            <a:ext cx="2856088" cy="33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33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7265B5-CA77-A409-C8B0-1A3AD34D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Minimale Totzeit-Spannungsüberhöhung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2041F7-A1AC-C368-2BCE-53969E97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3141-466A-4AD1-A30E-7599E74553BE}" type="slidenum">
              <a:rPr lang="de-AT" smtClean="0"/>
              <a:t>8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83E0B26-05E6-D5B0-8377-6D9A405D948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117284" y="1845735"/>
            <a:ext cx="6038396" cy="444097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362C5E8-51C8-8AA4-49D5-63103256E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363954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AT" sz="2400" dirty="0"/>
              <a:t> </a:t>
            </a:r>
            <a:r>
              <a:rPr lang="en-US" sz="2400" dirty="0"/>
              <a:t>M3 </a:t>
            </a:r>
            <a:r>
              <a:rPr lang="en-US" sz="2400" dirty="0" err="1"/>
              <a:t>schaltet</a:t>
            </a:r>
            <a:r>
              <a:rPr lang="en-US" sz="2400" dirty="0"/>
              <a:t> </a:t>
            </a:r>
            <a:r>
              <a:rPr lang="en-US" sz="2400" dirty="0" err="1"/>
              <a:t>zu</a:t>
            </a:r>
            <a:r>
              <a:rPr lang="en-US" sz="2400" dirty="0"/>
              <a:t> schnell </a:t>
            </a:r>
            <a:r>
              <a:rPr lang="en-US" sz="2400" dirty="0" err="1"/>
              <a:t>ein</a:t>
            </a:r>
            <a:r>
              <a:rPr lang="en-US" sz="2400" dirty="0"/>
              <a:t> → </a:t>
            </a:r>
            <a:r>
              <a:rPr lang="en-US" sz="2400" dirty="0" err="1"/>
              <a:t>kommt</a:t>
            </a:r>
            <a:r>
              <a:rPr lang="en-US" sz="2400" dirty="0"/>
              <a:t>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Kurzschluss</a:t>
            </a:r>
            <a:r>
              <a:rPr lang="en-US" sz="2400" dirty="0"/>
              <a:t> </a:t>
            </a:r>
            <a:r>
              <a:rPr lang="en-US" sz="2400" dirty="0" err="1"/>
              <a:t>über</a:t>
            </a:r>
            <a:r>
              <a:rPr lang="en-US" sz="2400" dirty="0"/>
              <a:t> </a:t>
            </a:r>
            <a:r>
              <a:rPr lang="en-US" sz="2400" dirty="0" err="1"/>
              <a:t>Bodydiode</a:t>
            </a:r>
            <a:r>
              <a:rPr lang="en-US" sz="2400" dirty="0"/>
              <a:t> </a:t>
            </a:r>
            <a:r>
              <a:rPr lang="en-US" sz="2400" dirty="0" err="1"/>
              <a:t>obwohl</a:t>
            </a:r>
            <a:r>
              <a:rPr lang="en-US" sz="2400" dirty="0"/>
              <a:t> M4 </a:t>
            </a:r>
            <a:r>
              <a:rPr lang="en-US" sz="2400" dirty="0" err="1"/>
              <a:t>ausgeschaltet</a:t>
            </a:r>
            <a:r>
              <a:rPr lang="en-US" sz="2400" dirty="0"/>
              <a:t> </a:t>
            </a:r>
            <a:r>
              <a:rPr lang="en-US" sz="2400" dirty="0" err="1"/>
              <a:t>ist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de-AT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D5EC86F-E2AC-A352-BBEE-C7B9D757B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65" y="6459785"/>
            <a:ext cx="2856088" cy="33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26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7265B5-CA77-A409-C8B0-1A3AD34D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Minimale Totzeit-Spannungsüberhöhung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2041F7-A1AC-C368-2BCE-53969E97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3141-466A-4AD1-A30E-7599E74553BE}" type="slidenum">
              <a:rPr lang="de-AT" smtClean="0"/>
              <a:t>9</a:t>
            </a:fld>
            <a:endParaRPr lang="de-AT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362C5E8-51C8-8AA4-49D5-63103256E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363954" cy="4023360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400" dirty="0" err="1"/>
              <a:t>Abhilfe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sz="2400" dirty="0"/>
              <a:t> Einschaltzeit von M3 erhöhen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sz="2400" dirty="0"/>
              <a:t> Zusätzliche Diode D2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F985796-601E-4E2B-6DEE-9961AE72E40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049799" y="1876140"/>
            <a:ext cx="2974128" cy="2187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afik 8" descr="Kein Widerstand, Keine Diode">
            <a:extLst>
              <a:ext uri="{FF2B5EF4-FFF2-40B4-BE49-F238E27FC236}">
                <a16:creationId xmlns:a16="http://schemas.microsoft.com/office/drawing/2014/main" id="{179295BD-315D-6ABB-6250-8CE4668DE0C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44200" y="3923474"/>
            <a:ext cx="3272400" cy="20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A95C1C1-B4F6-3C53-2753-E9F065567A9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804440" y="3923474"/>
            <a:ext cx="3351240" cy="211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8EA2139-41C8-F4B0-95C7-0DF63EDECA9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232922" y="3872894"/>
            <a:ext cx="3311999" cy="218556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37330745-2727-CAB6-F614-3C4495437F18}"/>
              </a:ext>
            </a:extLst>
          </p:cNvPr>
          <p:cNvSpPr txBox="1">
            <a:spLocks/>
          </p:cNvSpPr>
          <p:nvPr/>
        </p:nvSpPr>
        <p:spPr>
          <a:xfrm>
            <a:off x="1018329" y="5977468"/>
            <a:ext cx="3528000" cy="648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sz="1500" dirty="0" err="1"/>
              <a:t>Ohne</a:t>
            </a:r>
            <a:r>
              <a:rPr lang="en-US" sz="1500" dirty="0"/>
              <a:t> </a:t>
            </a:r>
            <a:r>
              <a:rPr lang="en-US" sz="1500" dirty="0" err="1"/>
              <a:t>Widerstand</a:t>
            </a:r>
            <a:r>
              <a:rPr lang="en-US" sz="1500" dirty="0"/>
              <a:t>, </a:t>
            </a:r>
            <a:r>
              <a:rPr lang="en-US" sz="1500" dirty="0" err="1"/>
              <a:t>ohne</a:t>
            </a:r>
            <a:r>
              <a:rPr lang="en-US" sz="1500" dirty="0"/>
              <a:t> Diode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1DE2F2D1-DDCF-A22A-88A9-B053E0F0D6AF}"/>
              </a:ext>
            </a:extLst>
          </p:cNvPr>
          <p:cNvSpPr txBox="1">
            <a:spLocks/>
          </p:cNvSpPr>
          <p:nvPr/>
        </p:nvSpPr>
        <p:spPr>
          <a:xfrm>
            <a:off x="4729972" y="6007175"/>
            <a:ext cx="2951999" cy="648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sz="1500"/>
              <a:t>100 Ohm Gatewiderstand</a:t>
            </a:r>
            <a:endParaRPr lang="en-US" sz="1500" dirty="0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7A582E74-A536-0D6F-12B5-7CDCF5E1D406}"/>
              </a:ext>
            </a:extLst>
          </p:cNvPr>
          <p:cNvSpPr txBox="1">
            <a:spLocks/>
          </p:cNvSpPr>
          <p:nvPr/>
        </p:nvSpPr>
        <p:spPr>
          <a:xfrm>
            <a:off x="9167180" y="6025202"/>
            <a:ext cx="2232000" cy="648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sz="1500"/>
              <a:t>Mit Diode</a:t>
            </a:r>
            <a:endParaRPr lang="en-US" sz="1500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E066486-6ED5-0A16-E368-F461457701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65" y="6459785"/>
            <a:ext cx="2856088" cy="33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23818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278</Words>
  <Application>Microsoft Office PowerPoint</Application>
  <PresentationFormat>Breitbild</PresentationFormat>
  <Paragraphs>56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Rückblick</vt:lpstr>
      <vt:lpstr>Halbbrückenansteuerung (BootStrap)</vt:lpstr>
      <vt:lpstr>Aufgabenstellung</vt:lpstr>
      <vt:lpstr>Motivation</vt:lpstr>
      <vt:lpstr>Motivation</vt:lpstr>
      <vt:lpstr>Aufbau der Schaltung</vt:lpstr>
      <vt:lpstr>Was ist bootstrapping?</vt:lpstr>
      <vt:lpstr>Minimale Totzeit</vt:lpstr>
      <vt:lpstr>Minimale Totzeit-Spannungsüberhöhung</vt:lpstr>
      <vt:lpstr>Minimale Totzeit-Spannungsüberhöhung</vt:lpstr>
      <vt:lpstr>Minimale Totzeit</vt:lpstr>
      <vt:lpstr>Aussteuerungsbegrenzung</vt:lpstr>
      <vt:lpstr>Quellenverzeichnis</vt:lpstr>
      <vt:lpstr>Danke für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Auswertung einer Kraftmessdose</dc:title>
  <dc:creator>Niederl Christian</dc:creator>
  <cp:lastModifiedBy>Niederl Christian</cp:lastModifiedBy>
  <cp:revision>19</cp:revision>
  <dcterms:created xsi:type="dcterms:W3CDTF">2022-11-24T08:06:35Z</dcterms:created>
  <dcterms:modified xsi:type="dcterms:W3CDTF">2023-05-10T18:05:00Z</dcterms:modified>
</cp:coreProperties>
</file>