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1DBE6-24FC-1388-BDFB-CCC56A813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844155-CACA-C0E5-AD2E-9E693921AF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E1432-AB6B-6616-EB5C-62887AFC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C1C6F-4261-AE56-73C0-A1D62D51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86425-83E8-D3BA-7E25-6994F4D8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361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8496C-BBAE-CF00-0B20-30DB1A42D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F9EEF-E15A-8528-851E-B49CB6B014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D409D-4345-D950-C031-20F78E4A7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DDC382-B063-0529-EF95-23C9F58D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7242D-88D1-36B8-96DF-EBE00116F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794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5FB53F-0CE6-C3D7-A8DA-4F20E6D5E4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FAC22-5ACF-ADA9-2007-169C7B1D2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4F238-22AD-5808-4CA8-3607175A6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2D932-0FAC-A803-6A44-2F44E437E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7F2B6A-AB9E-04A9-B535-7AD6D4E0D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08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887E4-82D8-74A9-E0FD-568DF98F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58E4D-75F2-ECD3-0E55-8325A5CC5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378EAB-4945-6BB7-E9BD-84DE5468A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851B9-9A33-9F80-71AC-31A0EFE5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CD503-CD27-AA99-30B6-BE6A22579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2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B8CC4-7BDA-488A-C40C-64331ED9C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764BE9-A787-3EC3-20B9-471B18A2E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D8863-069B-0E7B-1888-CD93AA273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07814E-60A7-CF97-FC19-96486C5D5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DD54B-1BEF-21E7-065B-B12FDD5C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229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C9069-F58A-E262-4E1C-E6E97A86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CF244-DEBF-D5A0-E276-E7B2B0D33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59EBA1-963D-C4B8-6F43-DCD5B8529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34996-6D45-E90D-D8D3-E4FA2AE28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AFE29C-444F-FBC5-A879-5794491A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1867A9-17AE-A3E3-4576-75F4F4B8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63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9EF2A-1067-625A-500E-6D2037F93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402C83-F4D7-AC78-88C9-202CB38C1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D5CCA9-EE1A-9EEA-3C8C-FE32DA6958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C48C5-F85D-1DB0-D2AB-56E158AB88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221310-9372-DFFB-6C3F-DC439B97A6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171CC-299B-A644-6216-CEBCAA3DD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41663C-931D-C739-7816-7F0085C7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ECE1F2-5EF2-48AC-7255-E3F50BF1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8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66929-6E41-D484-FACA-5AC242F6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D931BC-7199-0A2E-9D6D-FFE13A192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C4D7BC-6F1D-2861-AAD1-791E629D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6682A2-7A11-704B-A9C7-6377CB217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5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BA767B-BDFE-0932-87E9-3C8AA631B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B204E-09B9-0E72-0A5C-E43D4134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532AD-BAD0-A99A-F10A-086C1876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70076-7491-BC8F-66FF-C26A37C11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A9E61-E150-F126-FFE7-F2F30FE99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56434-8929-970E-02F6-94D2FB3BDD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2355D-E783-0C65-B3B1-092DF70FC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33EC2-311E-3980-7F5B-5416B4D17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06D6B-EF6B-F8B2-7E99-1ABF71B19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60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EF9A8-17F4-064D-F91D-13438C92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73631AD-6184-A9BA-01E1-DE815F5D63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A2EC33-A102-979C-93F3-DACDC35B3F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D17A4-8D89-4638-CD52-B98AB0C60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3E2BF-8C4D-3986-281B-19CB600C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AD5851-8C38-47A3-B903-F7E77CE34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071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84647B-446D-81EE-CDF1-B8D60C9AB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98D1-12D9-E2CA-0D5D-929056F04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3507-B0EE-AF28-C4DA-5F48BB0BAC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35E6D-E9A9-49C9-81B3-BD3BF8AF476E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FA527-8B21-4482-8524-669EF4ECFE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A71AB6-A756-92AF-34B5-E45B3DE2D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9552A-B38E-4ECD-A6C0-1E281078B0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61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right-join/" TargetMode="External"/><Relationship Id="rId2" Type="http://schemas.openxmlformats.org/officeDocument/2006/relationships/hyperlink" Target="https://www.sqltutorial.org/sql-left-join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Cartesian_produc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order-by/" TargetMode="External"/><Relationship Id="rId2" Type="http://schemas.openxmlformats.org/officeDocument/2006/relationships/hyperlink" Target="https://www.sqltutorial.org/sql-sel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sqltutorial.org/sql-select/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qltutorial.org/sql-order-by/" TargetMode="External"/><Relationship Id="rId2" Type="http://schemas.openxmlformats.org/officeDocument/2006/relationships/hyperlink" Target="https://www.sqltutorial.org/sql-selec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A1CBB8-EEF0-1593-C4A3-AF7C6ADAA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6: JOINS (INNER, LEFT, RIGHT, FULL)</a:t>
            </a:r>
            <a:br>
              <a:rPr lang="en-US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DDBAA79-DEA4-13EB-35F9-6E4DA0031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3043"/>
            <a:ext cx="10515600" cy="4563920"/>
          </a:xfrm>
        </p:spPr>
        <p:txBody>
          <a:bodyPr>
            <a:normAutofit/>
          </a:bodyPr>
          <a:lstStyle/>
          <a:p>
            <a:r>
              <a:rPr lang="en-IN" sz="3600" dirty="0"/>
              <a:t>Inner Join</a:t>
            </a:r>
          </a:p>
          <a:p>
            <a:r>
              <a:rPr lang="en-IN" sz="3600" dirty="0"/>
              <a:t>Left Join</a:t>
            </a:r>
          </a:p>
          <a:p>
            <a:r>
              <a:rPr lang="en-IN" sz="3600" dirty="0"/>
              <a:t>Right Join</a:t>
            </a:r>
          </a:p>
          <a:p>
            <a:r>
              <a:rPr lang="en-IN" sz="3600" dirty="0"/>
              <a:t>Self Join</a:t>
            </a:r>
          </a:p>
          <a:p>
            <a:r>
              <a:rPr lang="en-IN" sz="3600" dirty="0"/>
              <a:t>Full outer Join</a:t>
            </a:r>
          </a:p>
          <a:p>
            <a:r>
              <a:rPr lang="en-IN" sz="3600" dirty="0"/>
              <a:t>Cross Join</a:t>
            </a:r>
          </a:p>
          <a:p>
            <a:r>
              <a:rPr lang="en-IN" sz="3600" dirty="0"/>
              <a:t>Union-Union All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204539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A2022-242E-90E0-297B-9294DA485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BC462-AB83-F49F-C64B-C049B3864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clause combines rows from both tables into a single row and includes it in the result set.</a:t>
            </a:r>
          </a:p>
          <a:p>
            <a:endParaRPr lang="en-US" dirty="0"/>
          </a:p>
          <a:p>
            <a:r>
              <a:rPr lang="en-US" dirty="0"/>
              <a:t>a FULL OUTER JOIN is a combination of a </a:t>
            </a:r>
            <a:r>
              <a:rPr lang="en-US" dirty="0">
                <a:hlinkClick r:id="rId2"/>
              </a:rPr>
              <a:t>LEFT JOIN</a:t>
            </a:r>
            <a:r>
              <a:rPr lang="en-US" dirty="0"/>
              <a:t> and a </a:t>
            </a:r>
            <a:r>
              <a:rPr lang="en-US" dirty="0">
                <a:hlinkClick r:id="rId3"/>
              </a:rPr>
              <a:t>RIGHT JOIN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 OUTER keyword is optional, you can omit it in the query.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E41BAE-E0D6-CD47-636B-0C1072A3F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749692"/>
            <a:ext cx="6934556" cy="21083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172341-2B64-1D54-D8D1-3B6E4B82A9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82075" y="5061556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7494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0AF7-48A3-789B-82B9-4C368B13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A83FF-84AD-7171-8B11-9571DEE6F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108"/>
            <a:ext cx="10515600" cy="474885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allows you to create combinations of all rows from two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result set of a CROSS JOIN is often called the </a:t>
            </a:r>
            <a:r>
              <a:rPr lang="en-US" dirty="0">
                <a:hlinkClick r:id="rId2"/>
              </a:rPr>
              <a:t>Cartesian product</a:t>
            </a:r>
            <a:r>
              <a:rPr lang="en-US" dirty="0"/>
              <a:t> of two tables.</a:t>
            </a:r>
          </a:p>
          <a:p>
            <a:endParaRPr lang="en-US" dirty="0"/>
          </a:p>
          <a:p>
            <a:r>
              <a:rPr lang="en-US" dirty="0"/>
              <a:t>If the table1 has n rows and table2 has m rows, the CROSS JOIN will return a result set that includes n * m rows.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EA825-E660-5D6A-F88B-ACAC5AC99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383" y="2068896"/>
            <a:ext cx="6737696" cy="173363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B4BF14-27CB-B079-A58C-4884A6AEF2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7726" y="2235627"/>
            <a:ext cx="3467100" cy="140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7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80C3D-C503-0124-2BA3-C0F85833C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en-IN" dirty="0"/>
              <a:t>Union –Union All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AD41A-0BB3-76BD-DE87-8F23BF6019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894" y="1982913"/>
            <a:ext cx="10515600" cy="502625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To combine the result sets of two 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statements into a single result set.</a:t>
            </a:r>
          </a:p>
          <a:p>
            <a:endParaRPr lang="en-US" dirty="0"/>
          </a:p>
          <a:p>
            <a:pPr>
              <a:lnSpc>
                <a:spcPct val="110000"/>
              </a:lnSpc>
            </a:pPr>
            <a:r>
              <a:rPr lang="en-US" b="1" dirty="0"/>
              <a:t>Same number of columns</a:t>
            </a:r>
            <a:r>
              <a:rPr lang="en-US" dirty="0"/>
              <a:t>: The SELECT statements must have the same number of columns.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Compatible data types:</a:t>
            </a:r>
            <a:r>
              <a:rPr lang="en-US" dirty="0"/>
              <a:t> The corresponding columns in each SELECT statement must have compatible data types.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Column names</a:t>
            </a:r>
            <a:r>
              <a:rPr lang="en-US" dirty="0"/>
              <a:t>: The column names of the second query will determine the column names of the final result set.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Execution order</a:t>
            </a:r>
            <a:r>
              <a:rPr lang="en-US" dirty="0"/>
              <a:t>: The UNION operator executes the SELECT statements independently and combine the result sets.</a:t>
            </a:r>
          </a:p>
          <a:p>
            <a:pPr>
              <a:lnSpc>
                <a:spcPct val="110000"/>
              </a:lnSpc>
            </a:pPr>
            <a:r>
              <a:rPr lang="en-US" b="1" dirty="0"/>
              <a:t>Sorting result set</a:t>
            </a:r>
            <a:r>
              <a:rPr lang="en-US" dirty="0"/>
              <a:t>: Use the </a:t>
            </a:r>
            <a:r>
              <a:rPr lang="en-US" dirty="0">
                <a:hlinkClick r:id="rId3"/>
              </a:rPr>
              <a:t>ORDER BY</a:t>
            </a:r>
            <a:r>
              <a:rPr lang="en-US" dirty="0"/>
              <a:t> clause in the second query to sort the rows in the final result set.</a:t>
            </a:r>
          </a:p>
          <a:p>
            <a:endParaRPr lang="en-US" dirty="0"/>
          </a:p>
        </p:txBody>
      </p:sp>
      <p:pic>
        <p:nvPicPr>
          <p:cNvPr id="3074" name="Picture 2" descr="SQL UNION ALL">
            <a:extLst>
              <a:ext uri="{FF2B5EF4-FFF2-40B4-BE49-F238E27FC236}">
                <a16:creationId xmlns:a16="http://schemas.microsoft.com/office/drawing/2014/main" id="{BB12D98E-A8D9-2DFA-521B-8B2E5E0D2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92136"/>
            <a:ext cx="6953250" cy="1743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2728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CDD5D-0DC8-5166-0D6A-D28196E5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INTERSECT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CBA0C-B425-8B90-9795-D778634EE6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189"/>
            <a:ext cx="10515600" cy="482077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 To </a:t>
            </a:r>
            <a:r>
              <a:rPr lang="en-US" dirty="0"/>
              <a:t>finds the common rows of the result sets of two 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statements.</a:t>
            </a:r>
          </a:p>
          <a:p>
            <a:endParaRPr lang="en-US" dirty="0"/>
          </a:p>
          <a:p>
            <a:r>
              <a:rPr lang="en-US" b="1" dirty="0"/>
              <a:t>Same number of columns</a:t>
            </a:r>
            <a:r>
              <a:rPr lang="en-US" dirty="0"/>
              <a:t>: the two SELECT statements must have the same number of columns.</a:t>
            </a:r>
          </a:p>
          <a:p>
            <a:r>
              <a:rPr lang="en-US" b="1" dirty="0"/>
              <a:t>Compatible data types</a:t>
            </a:r>
            <a:r>
              <a:rPr lang="en-US" dirty="0"/>
              <a:t>: The corresponding columns in the SELECT statements must have compatible types.</a:t>
            </a:r>
          </a:p>
          <a:p>
            <a:r>
              <a:rPr lang="en-US" b="1" dirty="0"/>
              <a:t>Column names</a:t>
            </a:r>
            <a:r>
              <a:rPr lang="en-US" dirty="0"/>
              <a:t>: The column names of the second query will decide the column names of the final result set.</a:t>
            </a:r>
          </a:p>
          <a:p>
            <a:r>
              <a:rPr lang="en-US" b="1" dirty="0"/>
              <a:t>Sorting rows</a:t>
            </a:r>
            <a:r>
              <a:rPr lang="en-US" dirty="0"/>
              <a:t>: to sort the rows in the final result set, you use an ORDER BY clause in the second query.</a:t>
            </a:r>
          </a:p>
          <a:p>
            <a:r>
              <a:rPr lang="en-US" b="1" dirty="0"/>
              <a:t>Query execution</a:t>
            </a:r>
            <a:r>
              <a:rPr lang="en-US" dirty="0"/>
              <a:t>: The INTERSECT statement executes each SELECT statement independently and finds the common rows.</a:t>
            </a:r>
          </a:p>
          <a:p>
            <a:endParaRPr lang="en-US" dirty="0"/>
          </a:p>
        </p:txBody>
      </p:sp>
      <p:pic>
        <p:nvPicPr>
          <p:cNvPr id="1026" name="Picture 2" descr="SQL INTERSECT Operator">
            <a:extLst>
              <a:ext uri="{FF2B5EF4-FFF2-40B4-BE49-F238E27FC236}">
                <a16:creationId xmlns:a16="http://schemas.microsoft.com/office/drawing/2014/main" id="{5DE739B2-5F7B-0FFC-5BE4-191A637DD4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481" y="0"/>
            <a:ext cx="4340569" cy="1325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526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1FC4A-0CDB-1EEF-EA4D-1F5D08EDC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MINUS(EXCEPT) </a:t>
            </a:r>
            <a:r>
              <a:rPr lang="en-US" dirty="0"/>
              <a:t>operator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9B9FB-7F55-C5FB-6447-27379F7DD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733" y="1721511"/>
            <a:ext cx="10515600" cy="48926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To find the difference between two result sets of two </a:t>
            </a:r>
            <a:r>
              <a:rPr lang="en-US" dirty="0">
                <a:hlinkClick r:id="rId2"/>
              </a:rPr>
              <a:t>SELECT</a:t>
            </a:r>
            <a:r>
              <a:rPr lang="en-US" dirty="0"/>
              <a:t> statements</a:t>
            </a:r>
          </a:p>
          <a:p>
            <a:endParaRPr lang="en-US" dirty="0"/>
          </a:p>
          <a:p>
            <a:pPr>
              <a:lnSpc>
                <a:spcPct val="120000"/>
              </a:lnSpc>
            </a:pPr>
            <a:r>
              <a:rPr lang="en-US" b="1" dirty="0"/>
              <a:t>Same number of columns</a:t>
            </a:r>
            <a:r>
              <a:rPr lang="en-US" dirty="0"/>
              <a:t>: The SELECT statements must have the same number of columns.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Compatible data types</a:t>
            </a:r>
            <a:r>
              <a:rPr lang="en-US" dirty="0"/>
              <a:t>: The corresponding columns in the SELECT statements must have compatible data types.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Column names</a:t>
            </a:r>
            <a:r>
              <a:rPr lang="en-US" dirty="0"/>
              <a:t>: The column names of the result set of the second SELECT statement determines the column names of the final result set.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Order of execution</a:t>
            </a:r>
            <a:r>
              <a:rPr lang="en-US" dirty="0"/>
              <a:t>: The MINUS operator execute each SELECT statement independently and then return the difference.</a:t>
            </a:r>
          </a:p>
          <a:p>
            <a:pPr>
              <a:lnSpc>
                <a:spcPct val="120000"/>
              </a:lnSpc>
            </a:pPr>
            <a:r>
              <a:rPr lang="en-US" b="1" dirty="0"/>
              <a:t>Sorting rows in final result set</a:t>
            </a:r>
            <a:r>
              <a:rPr lang="en-US" dirty="0"/>
              <a:t>: To sort the final result set, you place an </a:t>
            </a:r>
            <a:r>
              <a:rPr lang="en-US" dirty="0">
                <a:hlinkClick r:id="rId3"/>
              </a:rPr>
              <a:t>ORDER BY</a:t>
            </a:r>
            <a:r>
              <a:rPr lang="en-US" dirty="0"/>
              <a:t> clause in the second SELECT statement.</a:t>
            </a:r>
          </a:p>
          <a:p>
            <a:endParaRPr lang="en-US" dirty="0"/>
          </a:p>
        </p:txBody>
      </p:sp>
      <p:pic>
        <p:nvPicPr>
          <p:cNvPr id="2050" name="Picture 2" descr="SQL MINUS Operator">
            <a:extLst>
              <a:ext uri="{FF2B5EF4-FFF2-40B4-BE49-F238E27FC236}">
                <a16:creationId xmlns:a16="http://schemas.microsoft.com/office/drawing/2014/main" id="{1E20C10D-E130-19A9-7B05-CA5D68F4F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2732" y="121846"/>
            <a:ext cx="4794551" cy="145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968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CBFFE-D0BD-30F8-A706-814EC1148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INNER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5906-CA16-FC43-76E7-EB470360B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you to merge rows from two related tables.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Typically, the condition compares values between two columns of the two tables for equality: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30995-F069-877D-AC2B-400242CEE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7987" y="2508203"/>
            <a:ext cx="6465438" cy="24439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4A6FC69-C213-CB6D-6149-DA97780D80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270" y="2827641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73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QL INNER JOIN - Employees &amp; Departments Tables">
            <a:extLst>
              <a:ext uri="{FF2B5EF4-FFF2-40B4-BE49-F238E27FC236}">
                <a16:creationId xmlns:a16="http://schemas.microsoft.com/office/drawing/2014/main" id="{FBB7F6C7-1FDA-B38A-E434-223025D1D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377" y="472612"/>
            <a:ext cx="7104511" cy="423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312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4065-9F84-3336-C1FC-79574727A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8322"/>
          </a:xfrm>
        </p:spPr>
        <p:txBody>
          <a:bodyPr>
            <a:normAutofit fontScale="90000"/>
          </a:bodyPr>
          <a:lstStyle/>
          <a:p>
            <a:r>
              <a:rPr lang="en-US" dirty="0"/>
              <a:t>LEFT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B3D09-49F3-87F6-6D06-B97FE572D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6319"/>
            <a:ext cx="10515600" cy="5190644"/>
          </a:xfrm>
        </p:spPr>
        <p:txBody>
          <a:bodyPr>
            <a:normAutofit fontScale="92500"/>
          </a:bodyPr>
          <a:lstStyle/>
          <a:p>
            <a:r>
              <a:rPr lang="en-US" dirty="0"/>
              <a:t>always includes all rows from the left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LEFT JOIN clause matches every row from the left table (</a:t>
            </a:r>
            <a:r>
              <a:rPr lang="en-US" dirty="0" err="1"/>
              <a:t>left_table</a:t>
            </a:r>
            <a:r>
              <a:rPr lang="en-US" dirty="0"/>
              <a:t>) with every row from the right table (</a:t>
            </a:r>
            <a:r>
              <a:rPr lang="en-US" dirty="0" err="1"/>
              <a:t>right_table</a:t>
            </a:r>
            <a:r>
              <a:rPr lang="en-US" dirty="0"/>
              <a:t>) based on the condition.</a:t>
            </a:r>
          </a:p>
          <a:p>
            <a:endParaRPr lang="en-US" dirty="0"/>
          </a:p>
          <a:p>
            <a:r>
              <a:rPr lang="en-US" dirty="0"/>
              <a:t>The LEFT JOIN and LEFT OUTER JOIN are the same because the OUTER keyword is optional.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77B519-31AE-9E7F-675E-DA72570BB1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25" y="1550279"/>
            <a:ext cx="7196186" cy="21649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4F2122-5CE3-6FB5-2F67-426EA11379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4000" y="1656387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262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QL LEFT JOIN - Joining two tables">
            <a:extLst>
              <a:ext uri="{FF2B5EF4-FFF2-40B4-BE49-F238E27FC236}">
                <a16:creationId xmlns:a16="http://schemas.microsoft.com/office/drawing/2014/main" id="{C8412F66-24F0-A117-C9C1-2938532EA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858" y="801385"/>
            <a:ext cx="10538283" cy="4285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3790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20A9-5B40-8A4B-6B15-217D41A33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 clause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52148-0CE1-4587-82FB-D3341B6416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always includes rows from the right table.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RIGHT JOIN checks the condition with each row in the </a:t>
            </a:r>
            <a:r>
              <a:rPr lang="en-US" dirty="0" err="1"/>
              <a:t>left_table</a:t>
            </a:r>
            <a:r>
              <a:rPr lang="en-US" dirty="0"/>
              <a:t>. If the condition is true, the RIGHT JOIN merges two rows from both tables into a single row.</a:t>
            </a:r>
          </a:p>
          <a:p>
            <a:endParaRPr lang="en-US" dirty="0"/>
          </a:p>
          <a:p>
            <a:r>
              <a:rPr lang="en-US" dirty="0"/>
              <a:t>RIGHT JOIN and RIGHT OUTER JOIN are the same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3F20C-F5A1-747F-B077-97FD068FA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5405" y="2060631"/>
            <a:ext cx="6756747" cy="195590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726EC38-E9C9-81D4-E8AE-382167FFE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494" y="1997681"/>
            <a:ext cx="23717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41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SQL RIGHT JOIN - countries &amp; locations tables">
            <a:extLst>
              <a:ext uri="{FF2B5EF4-FFF2-40B4-BE49-F238E27FC236}">
                <a16:creationId xmlns:a16="http://schemas.microsoft.com/office/drawing/2014/main" id="{543C733A-276C-31CC-0D07-202AC3C62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710" y="1469206"/>
            <a:ext cx="7745489" cy="3149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6234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4F63D-7722-4447-5C07-A9A657FF0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18055-CA6A-B41F-94AC-179F6C603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4800226"/>
          </a:xfrm>
        </p:spPr>
        <p:txBody>
          <a:bodyPr/>
          <a:lstStyle/>
          <a:p>
            <a:r>
              <a:rPr lang="en-US" dirty="0"/>
              <a:t>You can use a join to compare rows within the same table. In this case, you join a table to itself that forms a self-join.</a:t>
            </a:r>
          </a:p>
          <a:p>
            <a:endParaRPr lang="en-US" dirty="0"/>
          </a:p>
          <a:p>
            <a:r>
              <a:rPr lang="en-US" dirty="0"/>
              <a:t>It uses table aliases to treat the same table as separate tables within the same query.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FAD3EA-91D2-4F53-2378-4C9C554EC1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263" y="3728573"/>
            <a:ext cx="6807550" cy="17526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8281EB6-112B-71A8-BF5A-291E93CDC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0558" y="3576263"/>
            <a:ext cx="381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213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SQL SELF JOIN - employees table.">
            <a:extLst>
              <a:ext uri="{FF2B5EF4-FFF2-40B4-BE49-F238E27FC236}">
                <a16:creationId xmlns:a16="http://schemas.microsoft.com/office/drawing/2014/main" id="{56C77259-EDDD-75E0-86F6-A3CBAE4F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819" y="320587"/>
            <a:ext cx="3750120" cy="605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72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684</Words>
  <Application>Microsoft Office PowerPoint</Application>
  <PresentationFormat>Widescreen</PresentationFormat>
  <Paragraphs>84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Day 6: JOINS (INNER, LEFT, RIGHT, FULL) </vt:lpstr>
      <vt:lpstr> INNER JOIN clause </vt:lpstr>
      <vt:lpstr>PowerPoint Presentation</vt:lpstr>
      <vt:lpstr>LEFT JOIN clause </vt:lpstr>
      <vt:lpstr>PowerPoint Presentation</vt:lpstr>
      <vt:lpstr>RIGHT JOIN clause </vt:lpstr>
      <vt:lpstr>PowerPoint Presentation</vt:lpstr>
      <vt:lpstr>self-join </vt:lpstr>
      <vt:lpstr>PowerPoint Presentation</vt:lpstr>
      <vt:lpstr>FULL OUTER JOIN clause </vt:lpstr>
      <vt:lpstr>CROSS JOIN clause </vt:lpstr>
      <vt:lpstr>Union –Union All</vt:lpstr>
      <vt:lpstr>SQL INTERSECT operator </vt:lpstr>
      <vt:lpstr>SQL MINUS(EXCEPT) operator 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Ramoji Rao Yalamati</dc:creator>
  <cp:lastModifiedBy>Ramoji Rao Yalamati</cp:lastModifiedBy>
  <cp:revision>5</cp:revision>
  <dcterms:created xsi:type="dcterms:W3CDTF">2025-09-29T23:47:45Z</dcterms:created>
  <dcterms:modified xsi:type="dcterms:W3CDTF">2025-10-06T01:29:42Z</dcterms:modified>
</cp:coreProperties>
</file>