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2" r:id="rId4"/>
    <p:sldId id="263" r:id="rId5"/>
    <p:sldId id="257" r:id="rId6"/>
    <p:sldId id="260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63FC-0274-F45B-1232-7378B31B5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7E68B-82B4-6617-841F-9DA96F087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8502E-DBE9-2D16-472D-902631A3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1CF6-DD13-4B3D-9FB7-553F3E2A5A6B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B40EF-0664-25F5-B457-37FD867B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2EF68-B640-08EF-E6EE-A38D7035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86D2A-CC9E-4317-9B32-563774CC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F2CCD-A5F0-8DE0-6EC7-43193B50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17AE0-7C1C-D738-DFA2-3E8ABF5ED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E5DA6-BF0A-0EC5-A5E1-24ABD731D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1CF6-DD13-4B3D-9FB7-553F3E2A5A6B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FB46A-CE3E-0D4F-0DB5-F2E0ECEC9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203CA-2812-9BAB-D69E-CD7C9660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86D2A-CC9E-4317-9B32-563774CC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9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443DD9-3AC5-110B-DCE5-B748E8A19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D3A2F-38D4-BD28-6F3F-4ADDAF00A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8D62D-1193-7EB2-B552-0D1F94F43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1CF6-DD13-4B3D-9FB7-553F3E2A5A6B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CE6D5-277F-3256-DD42-CB008E77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7095B-EAE8-30D2-E396-0A5B11E21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86D2A-CC9E-4317-9B32-563774CC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0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638E5-3748-78DE-D614-1DC570B8F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2E778-EB47-6BD1-F84B-68D80517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B1C2D-46B3-5542-4523-28A49404B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1CF6-DD13-4B3D-9FB7-553F3E2A5A6B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3AF4A-F657-9298-6D79-2216FD91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3349F-5BE4-BDE9-B5EF-DA40DC06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86D2A-CC9E-4317-9B32-563774CC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8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09D7-3D24-DC2D-714B-DCB43DA1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E054C-1B61-9033-C91F-39E31BF87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D28CB-E978-4B90-E60D-E196805C8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1CF6-DD13-4B3D-9FB7-553F3E2A5A6B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6AA04-78EF-6145-C36E-D156F27DB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4E412-B911-3945-B38F-32A99826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86D2A-CC9E-4317-9B32-563774CC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3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A884-C908-1CC8-7C1E-C85322DA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3DFF9-5E12-C1B2-4AB8-913C95103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47C29-8E8C-7004-858A-EF0C30EFF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1B7E6-75D8-735A-9A16-E53018779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1CF6-DD13-4B3D-9FB7-553F3E2A5A6B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24BF5-4B99-6BF1-7BCF-BFF63C22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7AE18-0F1D-F43F-0752-49C59B0A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86D2A-CC9E-4317-9B32-563774CC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6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89EE-CE79-3A1B-04BF-ECC23544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47D5A-250E-D68C-E780-23671112F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D3636-A655-05B1-DF3F-A81FA83B2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97B46-37E1-05C9-9492-089604393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7CA8C-AFAB-74A9-07A6-F312D84E2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BA266C-A8A7-CB88-B0A8-C381750AF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1CF6-DD13-4B3D-9FB7-553F3E2A5A6B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255A79-02A5-F8F3-715F-3A13A9C3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E46DC2-F4D9-38E4-1AB0-D012E6332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86D2A-CC9E-4317-9B32-563774CC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3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9CC9-9910-54D5-B717-646BAE86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4815B1-0E7F-1768-165A-0119DC516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1CF6-DD13-4B3D-9FB7-553F3E2A5A6B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3992E-A9AD-1688-361B-1A3F1070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BDFB1-5333-519C-25DB-AB7BC49EC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86D2A-CC9E-4317-9B32-563774CC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4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718C66-AA58-97ED-589E-4B55DF2FE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1CF6-DD13-4B3D-9FB7-553F3E2A5A6B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6136B-26F4-97FE-4869-3681CD15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E329D-B8EB-2063-3771-C87D931F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86D2A-CC9E-4317-9B32-563774CC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16F0-65C3-303D-5965-DE52E2F40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F6B7E-6E9B-B73C-F729-129D34460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B1C72-C43E-793B-98F0-FAE15E966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5306D-E88A-0927-DDEB-416149A64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1CF6-DD13-4B3D-9FB7-553F3E2A5A6B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AF62A-BDC5-36F1-2731-B85F6866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73608-AC5C-2A21-384F-82D70318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86D2A-CC9E-4317-9B32-563774CC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0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96F2-7003-BD66-DF6B-20F7F9293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9A506-B8B3-9556-8387-6001A28F7D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D27E1-FBAA-81BE-9D50-E32AA4E5E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29E00-3D5C-A382-63B9-E630DE6E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1CF6-DD13-4B3D-9FB7-553F3E2A5A6B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7FE72-A143-382D-E6EC-2031B7BD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4FB91-A9ED-288B-7195-B72FC3AB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86D2A-CC9E-4317-9B32-563774CC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1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0DD356-3CA9-784E-FF54-E9A9C5EB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53549-E57A-EA7E-4058-9A32982D1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B0C04-FF59-85C2-82B6-3854620482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11CF6-DD13-4B3D-9FB7-553F3E2A5A6B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98307-389C-5674-98F5-730AFFE46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7F7E8-8910-443D-9D19-BC04C7B40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86D2A-CC9E-4317-9B32-563774CCA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59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6CA5-9761-FC14-A367-13B387C31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Case Study (Complex Queries on Dataset</a:t>
            </a:r>
          </a:p>
        </p:txBody>
      </p:sp>
    </p:spTree>
    <p:extLst>
      <p:ext uri="{BB962C8B-B14F-4D97-AF65-F5344CB8AC3E}">
        <p14:creationId xmlns:p14="http://schemas.microsoft.com/office/powerpoint/2010/main" val="1791268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6CF9-22ED-66F3-6E3D-2B572B14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table named employees with the following columns and insert some data.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5888A-A537-FC99-FBC7-70002456F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| Column     | Type          |</a:t>
            </a:r>
          </a:p>
          <a:p>
            <a:pPr marL="0" indent="0">
              <a:buNone/>
            </a:pPr>
            <a:r>
              <a:rPr lang="en-US" dirty="0"/>
              <a:t>| ---------- | ------------- |</a:t>
            </a:r>
          </a:p>
          <a:p>
            <a:pPr marL="0" indent="0">
              <a:buNone/>
            </a:pPr>
            <a:r>
              <a:rPr lang="en-US" dirty="0"/>
              <a:t>| </a:t>
            </a:r>
            <a:r>
              <a:rPr lang="en-US" dirty="0" err="1"/>
              <a:t>emp_id</a:t>
            </a:r>
            <a:r>
              <a:rPr lang="en-US" dirty="0"/>
              <a:t>     | INT           |</a:t>
            </a:r>
          </a:p>
          <a:p>
            <a:pPr marL="0" indent="0">
              <a:buNone/>
            </a:pPr>
            <a:r>
              <a:rPr lang="en-US" dirty="0"/>
              <a:t>| </a:t>
            </a:r>
            <a:r>
              <a:rPr lang="en-US" dirty="0" err="1"/>
              <a:t>first_name</a:t>
            </a:r>
            <a:r>
              <a:rPr lang="en-US" dirty="0"/>
              <a:t> | VARCHAR(50)   |</a:t>
            </a:r>
          </a:p>
          <a:p>
            <a:pPr marL="0" indent="0">
              <a:buNone/>
            </a:pPr>
            <a:r>
              <a:rPr lang="en-US" dirty="0"/>
              <a:t>| department | VARCHAR(50)   |</a:t>
            </a:r>
          </a:p>
          <a:p>
            <a:pPr marL="0" indent="0">
              <a:buNone/>
            </a:pPr>
            <a:r>
              <a:rPr lang="en-US" dirty="0"/>
              <a:t>| salary     | NUMERIC(10,2) |</a:t>
            </a:r>
          </a:p>
          <a:p>
            <a:pPr marL="0" indent="0">
              <a:buNone/>
            </a:pPr>
            <a:r>
              <a:rPr lang="en-US" dirty="0"/>
              <a:t>| </a:t>
            </a:r>
            <a:r>
              <a:rPr lang="en-US" dirty="0" err="1"/>
              <a:t>hire_date</a:t>
            </a:r>
            <a:r>
              <a:rPr lang="en-US" dirty="0"/>
              <a:t>  | DATE          |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28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CDBC5-3535-EC92-C39C-1139A197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3E57-BFC1-24AD-E0A7-8FE96F94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new column bonus NUMERIC(10,2) to the employees table and update all employees’ bonus as 10% of their salary.</a:t>
            </a:r>
          </a:p>
          <a:p>
            <a:endParaRPr lang="en-US" dirty="0"/>
          </a:p>
          <a:p>
            <a:r>
              <a:rPr lang="en-US" dirty="0"/>
              <a:t>Display employees who:</a:t>
            </a:r>
          </a:p>
          <a:p>
            <a:pPr lvl="1"/>
            <a:r>
              <a:rPr lang="en-US" dirty="0"/>
              <a:t>Work in the IT department</a:t>
            </a:r>
          </a:p>
          <a:p>
            <a:pPr lvl="1"/>
            <a:r>
              <a:rPr lang="en-US" dirty="0"/>
              <a:t>Have salary </a:t>
            </a:r>
            <a:r>
              <a:rPr lang="en-US" b="1" dirty="0"/>
              <a:t>between 60000 and 75000</a:t>
            </a:r>
          </a:p>
          <a:p>
            <a:pPr lvl="1"/>
            <a:endParaRPr lang="en-US" b="1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Create another table departments(</a:t>
            </a:r>
            <a:r>
              <a:rPr lang="en-US" sz="2800" dirty="0" err="1"/>
              <a:t>dept_id</a:t>
            </a:r>
            <a:r>
              <a:rPr lang="en-US" sz="2800" dirty="0"/>
              <a:t>, </a:t>
            </a:r>
            <a:r>
              <a:rPr lang="en-US" sz="2800" dirty="0" err="1"/>
              <a:t>dept_name</a:t>
            </a:r>
            <a:r>
              <a:rPr lang="en-US" sz="2800" dirty="0"/>
              <a:t>, location) and join it with employees.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32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A6A1-817A-6A13-2270-E1A23CE1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8EB20-D1D1-16F2-8ADC-3278AE98C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function </a:t>
            </a:r>
            <a:r>
              <a:rPr lang="en-US" dirty="0" err="1"/>
              <a:t>tax_amount</a:t>
            </a:r>
            <a:r>
              <a:rPr lang="en-US" dirty="0"/>
              <a:t>(salary NUMERIC) that returns 10% of salary as tax.</a:t>
            </a:r>
          </a:p>
          <a:p>
            <a:endParaRPr lang="en-US" dirty="0"/>
          </a:p>
          <a:p>
            <a:r>
              <a:rPr lang="en-US" dirty="0"/>
              <a:t>Create a procedure </a:t>
            </a:r>
            <a:r>
              <a:rPr lang="en-US" dirty="0" err="1"/>
              <a:t>increase_salary</a:t>
            </a:r>
            <a:r>
              <a:rPr lang="en-US" dirty="0"/>
              <a:t>(</a:t>
            </a:r>
            <a:r>
              <a:rPr lang="en-US" dirty="0" err="1"/>
              <a:t>dept_name</a:t>
            </a:r>
            <a:r>
              <a:rPr lang="en-US" dirty="0"/>
              <a:t> TEXT, percentage NUMERIC) that increases all salaries in a department by given percentage.</a:t>
            </a:r>
          </a:p>
        </p:txBody>
      </p:sp>
    </p:spTree>
    <p:extLst>
      <p:ext uri="{BB962C8B-B14F-4D97-AF65-F5344CB8AC3E}">
        <p14:creationId xmlns:p14="http://schemas.microsoft.com/office/powerpoint/2010/main" val="402857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1C13-E398-3DAD-0B4F-482D30B44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Case Study (Complex Queries on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79F97-69D8-C723-7A43-D117B7871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Highest Paid Employee(s)</a:t>
            </a:r>
          </a:p>
          <a:p>
            <a:r>
              <a:rPr lang="en-US" dirty="0"/>
              <a:t>Find Top 3 Salaries in Each Department</a:t>
            </a:r>
          </a:p>
          <a:p>
            <a:r>
              <a:rPr lang="en-US" dirty="0"/>
              <a:t>Write a </a:t>
            </a:r>
            <a:r>
              <a:rPr lang="en-US" b="1" dirty="0"/>
              <a:t>function</a:t>
            </a:r>
            <a:r>
              <a:rPr lang="en-US" dirty="0"/>
              <a:t> that takes an employee’s salary and returns the </a:t>
            </a:r>
            <a:r>
              <a:rPr lang="en-US" b="1" dirty="0"/>
              <a:t>10% increased salary</a:t>
            </a:r>
            <a:r>
              <a:rPr lang="en-US" dirty="0"/>
              <a:t>.</a:t>
            </a:r>
          </a:p>
          <a:p>
            <a:r>
              <a:rPr lang="en-US" dirty="0"/>
              <a:t>Find the </a:t>
            </a:r>
            <a:r>
              <a:rPr lang="en-US" b="1" dirty="0"/>
              <a:t>average salary by department</a:t>
            </a:r>
            <a:r>
              <a:rPr lang="en-US" dirty="0"/>
              <a:t> and rank each department based on the average salary.</a:t>
            </a:r>
          </a:p>
          <a:p>
            <a:r>
              <a:rPr lang="en-US" dirty="0"/>
              <a:t>Assign a rank to employees based on their salary.</a:t>
            </a:r>
          </a:p>
        </p:txBody>
      </p:sp>
    </p:spTree>
    <p:extLst>
      <p:ext uri="{BB962C8B-B14F-4D97-AF65-F5344CB8AC3E}">
        <p14:creationId xmlns:p14="http://schemas.microsoft.com/office/powerpoint/2010/main" val="373100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4E2D1-8762-D170-556D-CBE3D5B9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4396D-2783-E76A-C930-FBC537972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all department names from both employees and departments tables (no duplicates).</a:t>
            </a:r>
          </a:p>
          <a:p>
            <a:endParaRPr lang="en-US" dirty="0"/>
          </a:p>
          <a:p>
            <a:r>
              <a:rPr lang="en-US" dirty="0"/>
              <a:t>Find employees whose salary is </a:t>
            </a:r>
            <a:r>
              <a:rPr lang="en-US" b="1" dirty="0"/>
              <a:t>greater than the average salary</a:t>
            </a:r>
            <a:r>
              <a:rPr lang="en-US" dirty="0"/>
              <a:t> of all employees.</a:t>
            </a:r>
          </a:p>
          <a:p>
            <a:endParaRPr lang="en-US" dirty="0"/>
          </a:p>
          <a:p>
            <a:r>
              <a:rPr lang="en-US" dirty="0"/>
              <a:t>Find the </a:t>
            </a:r>
            <a:r>
              <a:rPr lang="en-US" b="1" dirty="0"/>
              <a:t>total salary, average salary, and number of employees</a:t>
            </a:r>
            <a:r>
              <a:rPr lang="en-US" dirty="0"/>
              <a:t> in each department.</a:t>
            </a:r>
          </a:p>
        </p:txBody>
      </p:sp>
    </p:spTree>
    <p:extLst>
      <p:ext uri="{BB962C8B-B14F-4D97-AF65-F5344CB8AC3E}">
        <p14:creationId xmlns:p14="http://schemas.microsoft.com/office/powerpoint/2010/main" val="323151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BF3F-7EC1-E43F-1DAF-DFFD7DF5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57855-7F21-018C-D0E5-F6C56A5A6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procedure that:</a:t>
            </a:r>
          </a:p>
          <a:p>
            <a:pPr marL="0" indent="0">
              <a:buNone/>
            </a:pPr>
            <a:r>
              <a:rPr lang="en-US" dirty="0"/>
              <a:t>Adds a new employee record.</a:t>
            </a:r>
          </a:p>
          <a:p>
            <a:pPr marL="0" indent="0">
              <a:buNone/>
            </a:pPr>
            <a:r>
              <a:rPr lang="en-US" dirty="0"/>
              <a:t>Automatically calculates bonus (10%) and updates it.</a:t>
            </a:r>
          </a:p>
          <a:p>
            <a:pPr marL="0" indent="0">
              <a:buNone/>
            </a:pPr>
            <a:r>
              <a:rPr lang="en-US" dirty="0"/>
              <a:t>If salary &gt; 100000, rollback the transaction.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 each employee’s salary and how much they earn </a:t>
            </a:r>
            <a:r>
              <a:rPr lang="en-US" b="1" dirty="0"/>
              <a:t>above their department average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6378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332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Advanced Case Study (Complex Queries on Dataset</vt:lpstr>
      <vt:lpstr>Create a table named employees with the following columns and insert some data.</vt:lpstr>
      <vt:lpstr>PowerPoint Presentation</vt:lpstr>
      <vt:lpstr>PowerPoint Presentation</vt:lpstr>
      <vt:lpstr>Advanced Case Study (Complex Queries on Dataset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Ramoji Rao Yalamati</dc:creator>
  <cp:lastModifiedBy>Ramoji Rao Yalamati</cp:lastModifiedBy>
  <cp:revision>1</cp:revision>
  <dcterms:created xsi:type="dcterms:W3CDTF">2025-10-28T23:27:15Z</dcterms:created>
  <dcterms:modified xsi:type="dcterms:W3CDTF">2025-10-29T00:42:27Z</dcterms:modified>
</cp:coreProperties>
</file>