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1" r:id="rId6"/>
    <p:sldId id="284" r:id="rId7"/>
    <p:sldId id="285" r:id="rId8"/>
    <p:sldId id="286" r:id="rId9"/>
    <p:sldId id="288" r:id="rId10"/>
    <p:sldId id="287" r:id="rId11"/>
    <p:sldId id="295" r:id="rId12"/>
    <p:sldId id="292" r:id="rId13"/>
    <p:sldId id="293" r:id="rId14"/>
    <p:sldId id="294" r:id="rId15"/>
    <p:sldId id="291" r:id="rId16"/>
    <p:sldId id="296" r:id="rId17"/>
    <p:sldId id="280" r:id="rId18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cal Dittli" initials="PD" lastIdx="1" clrIdx="0">
    <p:extLst>
      <p:ext uri="{19B8F6BF-5375-455C-9EA6-DF929625EA0E}">
        <p15:presenceInfo xmlns:p15="http://schemas.microsoft.com/office/powerpoint/2012/main" userId="1aeccb9c221303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819" autoAdjust="0"/>
    <p:restoredTop sz="94673" autoAdjust="0"/>
  </p:normalViewPr>
  <p:slideViewPr>
    <p:cSldViewPr snapToGrid="0" snapToObjects="1" showGuides="1">
      <p:cViewPr varScale="1">
        <p:scale>
          <a:sx n="81" d="100"/>
          <a:sy n="81" d="100"/>
        </p:scale>
        <p:origin x="86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97963" y="4623441"/>
            <a:ext cx="8757501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 smtClean="0">
                <a:cs typeface="Lucida Sans"/>
              </a:rPr>
              <a:t>Management-Labor: </a:t>
            </a:r>
            <a:r>
              <a:rPr lang="de-DE" dirty="0">
                <a:cs typeface="Lucida Sans"/>
              </a:rPr>
              <a:t>Komfortable Bildschirmsteuerung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467999" y="5156546"/>
            <a:ext cx="7648479" cy="805526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dirty="0" smtClean="0">
                <a:latin typeface="Lucida Sans"/>
                <a:cs typeface="Lucida Sans"/>
              </a:rPr>
              <a:t>Schlusspräsentation</a:t>
            </a:r>
            <a:endParaRPr lang="de-DE" dirty="0">
              <a:latin typeface="Lucida Sans"/>
              <a:cs typeface="Lucida Sans"/>
            </a:endParaRPr>
          </a:p>
          <a:p>
            <a:pPr marL="0" indent="0">
              <a:buNone/>
            </a:pPr>
            <a:r>
              <a:rPr lang="de-DE" dirty="0" smtClean="0">
                <a:latin typeface="Lucida Sans"/>
                <a:cs typeface="Lucida Sans"/>
              </a:rPr>
              <a:t>Studente</a:t>
            </a:r>
            <a:r>
              <a:rPr lang="de-DE" dirty="0" smtClean="0">
                <a:cs typeface="Lucida Sans"/>
              </a:rPr>
              <a:t>n: </a:t>
            </a:r>
            <a:r>
              <a:rPr lang="de-DE" dirty="0" smtClean="0">
                <a:latin typeface="Lucida Sans"/>
                <a:cs typeface="Lucida Sans"/>
              </a:rPr>
              <a:t>Luca </a:t>
            </a:r>
            <a:r>
              <a:rPr lang="de-DE" dirty="0">
                <a:latin typeface="Lucida Sans"/>
                <a:cs typeface="Lucida Sans"/>
              </a:rPr>
              <a:t>Ramos Brito, Pascal </a:t>
            </a:r>
            <a:r>
              <a:rPr lang="de-DE" dirty="0" err="1" smtClean="0">
                <a:latin typeface="Lucida Sans"/>
                <a:cs typeface="Lucida Sans"/>
              </a:rPr>
              <a:t>Dittli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BFH, Medizininformatik, Applikationsbetreuung im </a:t>
            </a:r>
            <a:r>
              <a:rPr lang="de-DE" dirty="0" err="1"/>
              <a:t>Livinglab</a:t>
            </a:r>
            <a:endParaRPr lang="de-DE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9408" b="19408"/>
          <a:stretch>
            <a:fillRect/>
          </a:stretch>
        </p:blipFill>
        <p:spPr>
          <a:xfrm>
            <a:off x="0" y="1597306"/>
            <a:ext cx="6112565" cy="3026135"/>
          </a:xfrm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4107447"/>
            <a:ext cx="8100000" cy="2012551"/>
          </a:xfrm>
        </p:spPr>
        <p:txBody>
          <a:bodyPr/>
          <a:lstStyle/>
          <a:p>
            <a:r>
              <a:rPr lang="en-GB" dirty="0"/>
              <a:t>Login </a:t>
            </a:r>
            <a:r>
              <a:rPr lang="en-GB" dirty="0" err="1"/>
              <a:t>über</a:t>
            </a:r>
            <a:r>
              <a:rPr lang="en-GB" dirty="0"/>
              <a:t> Safari </a:t>
            </a:r>
            <a:r>
              <a:rPr lang="en-GB" dirty="0" err="1"/>
              <a:t>möglich</a:t>
            </a:r>
            <a:endParaRPr lang="en-GB" dirty="0"/>
          </a:p>
          <a:p>
            <a:pPr lvl="1"/>
            <a:r>
              <a:rPr lang="en-GB" dirty="0"/>
              <a:t>IE, Chrome, FF, Opera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möglich</a:t>
            </a:r>
            <a:endParaRPr lang="en-GB" dirty="0"/>
          </a:p>
          <a:p>
            <a:pPr lvl="1"/>
            <a:r>
              <a:rPr lang="en-GB" dirty="0"/>
              <a:t>CORS (cross-origin HTTP request)</a:t>
            </a:r>
          </a:p>
          <a:p>
            <a:pPr lvl="2"/>
            <a:r>
              <a:rPr lang="en-GB" dirty="0"/>
              <a:t>“For security reasons, browsers restrict cross-origin HTTP requests initiated from within scripts”</a:t>
            </a:r>
          </a:p>
          <a:p>
            <a:pPr lvl="2"/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Browser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geändert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Login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992773"/>
            <a:ext cx="51720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1331495"/>
            <a:ext cx="8100000" cy="4788503"/>
          </a:xfrm>
        </p:spPr>
        <p:txBody>
          <a:bodyPr/>
          <a:lstStyle/>
          <a:p>
            <a:r>
              <a:rPr lang="en-GB" dirty="0" err="1"/>
              <a:t>Jsonp</a:t>
            </a:r>
            <a:r>
              <a:rPr lang="en-GB" dirty="0"/>
              <a:t> – </a:t>
            </a:r>
            <a:r>
              <a:rPr lang="en-GB" dirty="0" err="1"/>
              <a:t>Json</a:t>
            </a:r>
            <a:r>
              <a:rPr lang="en-GB" dirty="0"/>
              <a:t> with Padding</a:t>
            </a:r>
          </a:p>
          <a:p>
            <a:pPr lvl="1"/>
            <a:r>
              <a:rPr lang="en-GB" dirty="0"/>
              <a:t>Used to bypass the cross-domain policies in web browsers</a:t>
            </a:r>
          </a:p>
          <a:p>
            <a:pPr lvl="1"/>
            <a:endParaRPr lang="en-GB" dirty="0"/>
          </a:p>
          <a:p>
            <a:r>
              <a:rPr lang="en-GB" dirty="0" err="1"/>
              <a:t>Umgehung</a:t>
            </a:r>
            <a:r>
              <a:rPr lang="en-GB" dirty="0"/>
              <a:t>, </a:t>
            </a: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Lösung</a:t>
            </a:r>
            <a:r>
              <a:rPr lang="en-GB" dirty="0"/>
              <a:t>!</a:t>
            </a:r>
          </a:p>
          <a:p>
            <a:pPr lvl="1"/>
            <a:r>
              <a:rPr lang="en-GB" dirty="0" err="1"/>
              <a:t>Browsersicherheit</a:t>
            </a:r>
            <a:r>
              <a:rPr lang="en-GB" dirty="0"/>
              <a:t> </a:t>
            </a:r>
            <a:r>
              <a:rPr lang="en-GB" dirty="0" err="1"/>
              <a:t>müsste</a:t>
            </a:r>
            <a:r>
              <a:rPr lang="en-GB" dirty="0"/>
              <a:t> </a:t>
            </a:r>
            <a:r>
              <a:rPr lang="en-GB" dirty="0" err="1"/>
              <a:t>vernachlässigt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Login </a:t>
            </a:r>
            <a:r>
              <a:rPr lang="en-GB" dirty="0" err="1"/>
              <a:t>Lösungsansatz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5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Behebung der Authentifizierungsfehler</a:t>
            </a:r>
          </a:p>
          <a:p>
            <a:r>
              <a:rPr lang="de-CH" dirty="0" smtClean="0"/>
              <a:t>Implementierung der Bildschirmsteuerung mit JSON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780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Ein grösseres Zeitfenster müsste ermöglich werden!</a:t>
            </a:r>
          </a:p>
          <a:p>
            <a:r>
              <a:rPr lang="de-CH" dirty="0" smtClean="0"/>
              <a:t>Materie komplexer als angenommen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9360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Auftrag</a:t>
            </a:r>
          </a:p>
          <a:p>
            <a:r>
              <a:rPr lang="de-CH" dirty="0" smtClean="0"/>
              <a:t>Lösungsansatz</a:t>
            </a:r>
          </a:p>
          <a:p>
            <a:r>
              <a:rPr lang="de-CH" dirty="0" smtClean="0"/>
              <a:t>Konzept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Authentication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</a:p>
          <a:p>
            <a:r>
              <a:rPr lang="de-CH" dirty="0" smtClean="0"/>
              <a:t>Login Lösungsansatz</a:t>
            </a:r>
          </a:p>
          <a:p>
            <a:r>
              <a:rPr lang="de-CH" dirty="0" smtClean="0"/>
              <a:t>Ausblick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Präsentationsablauf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542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8061" y="1282813"/>
            <a:ext cx="8100000" cy="4680000"/>
          </a:xfrm>
        </p:spPr>
        <p:txBody>
          <a:bodyPr/>
          <a:lstStyle/>
          <a:p>
            <a:r>
              <a:rPr lang="en-GB" dirty="0" err="1" smtClean="0"/>
              <a:t>Erstellung</a:t>
            </a:r>
            <a:r>
              <a:rPr lang="en-GB" dirty="0" smtClean="0"/>
              <a:t> </a:t>
            </a:r>
            <a:r>
              <a:rPr lang="en-GB" dirty="0" err="1" smtClean="0"/>
              <a:t>neues</a:t>
            </a:r>
            <a:r>
              <a:rPr lang="en-GB" dirty="0" smtClean="0"/>
              <a:t> </a:t>
            </a:r>
            <a:r>
              <a:rPr lang="en-GB" dirty="0" err="1" smtClean="0"/>
              <a:t>Webinterface</a:t>
            </a:r>
            <a:endParaRPr lang="en-GB" dirty="0" smtClean="0"/>
          </a:p>
          <a:p>
            <a:r>
              <a:rPr lang="en-GB" dirty="0" err="1" smtClean="0"/>
              <a:t>Ansteuerung</a:t>
            </a:r>
            <a:r>
              <a:rPr lang="en-GB" dirty="0" smtClean="0"/>
              <a:t> der MIS-Matrix</a:t>
            </a:r>
          </a:p>
          <a:p>
            <a:r>
              <a:rPr lang="en-GB" dirty="0" smtClean="0"/>
              <a:t>Simple </a:t>
            </a:r>
            <a:r>
              <a:rPr lang="en-GB" dirty="0" err="1" smtClean="0"/>
              <a:t>Steuerung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68000" y="315783"/>
            <a:ext cx="8100000" cy="540000"/>
          </a:xfrm>
        </p:spPr>
        <p:txBody>
          <a:bodyPr/>
          <a:lstStyle/>
          <a:p>
            <a:r>
              <a:rPr lang="de-CH" dirty="0" smtClean="0"/>
              <a:t>Auftrag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877" y="1003852"/>
            <a:ext cx="4562801" cy="51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4502425"/>
            <a:ext cx="8100000" cy="1789044"/>
          </a:xfrm>
        </p:spPr>
        <p:txBody>
          <a:bodyPr/>
          <a:lstStyle/>
          <a:p>
            <a:r>
              <a:rPr lang="de-CH" dirty="0" smtClean="0"/>
              <a:t>Vereinfachtes Webinterface</a:t>
            </a:r>
          </a:p>
          <a:p>
            <a:r>
              <a:rPr lang="de-CH" dirty="0" smtClean="0"/>
              <a:t>User können direkt ihre Verbindungsvariante auswählen </a:t>
            </a:r>
          </a:p>
          <a:p>
            <a:r>
              <a:rPr lang="de-CH" dirty="0" smtClean="0"/>
              <a:t>Anleitung zur Nutzung </a:t>
            </a:r>
            <a:r>
              <a:rPr lang="de-CH" smtClean="0"/>
              <a:t>der Technologie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Lösungsansatz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624"/>
          <a:stretch/>
        </p:blipFill>
        <p:spPr>
          <a:xfrm>
            <a:off x="716282" y="900001"/>
            <a:ext cx="7603435" cy="344340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716282" y="1987826"/>
            <a:ext cx="575805" cy="32799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98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1152939"/>
            <a:ext cx="4153696" cy="5138530"/>
          </a:xfrm>
        </p:spPr>
        <p:txBody>
          <a:bodyPr/>
          <a:lstStyle/>
          <a:p>
            <a:r>
              <a:rPr lang="en-GB" dirty="0"/>
              <a:t>Display </a:t>
            </a:r>
            <a:r>
              <a:rPr lang="en-GB" dirty="0" err="1"/>
              <a:t>Auswahl</a:t>
            </a:r>
            <a:endParaRPr lang="en-GB" dirty="0"/>
          </a:p>
          <a:p>
            <a:pPr lvl="1"/>
            <a:r>
              <a:rPr lang="en-GB" dirty="0"/>
              <a:t>NW</a:t>
            </a:r>
          </a:p>
          <a:p>
            <a:pPr lvl="1"/>
            <a:r>
              <a:rPr lang="en-GB" dirty="0"/>
              <a:t>NE</a:t>
            </a:r>
          </a:p>
          <a:p>
            <a:pPr lvl="1"/>
            <a:r>
              <a:rPr lang="en-GB" dirty="0"/>
              <a:t>SW</a:t>
            </a:r>
          </a:p>
          <a:p>
            <a:pPr lvl="1"/>
            <a:r>
              <a:rPr lang="en-GB" dirty="0"/>
              <a:t>NE</a:t>
            </a:r>
          </a:p>
          <a:p>
            <a:pPr lvl="1"/>
            <a:r>
              <a:rPr lang="en-GB" dirty="0" err="1"/>
              <a:t>Fullsize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Individuelle</a:t>
            </a:r>
            <a:r>
              <a:rPr lang="en-GB" dirty="0"/>
              <a:t> </a:t>
            </a:r>
            <a:r>
              <a:rPr lang="en-GB" dirty="0" err="1"/>
              <a:t>Benutzeranleitung</a:t>
            </a:r>
            <a:endParaRPr lang="en-GB" dirty="0"/>
          </a:p>
          <a:p>
            <a:pPr lvl="1"/>
            <a:r>
              <a:rPr lang="en-GB" dirty="0" err="1"/>
              <a:t>wePresent</a:t>
            </a:r>
            <a:endParaRPr lang="en-GB" dirty="0"/>
          </a:p>
          <a:p>
            <a:pPr lvl="1"/>
            <a:r>
              <a:rPr lang="en-GB" dirty="0" err="1"/>
              <a:t>ChromeCast</a:t>
            </a:r>
            <a:endParaRPr lang="en-GB" dirty="0"/>
          </a:p>
          <a:p>
            <a:pPr lvl="1"/>
            <a:r>
              <a:rPr lang="en-GB" dirty="0" err="1"/>
              <a:t>AirPlay</a:t>
            </a:r>
            <a:endParaRPr lang="en-GB" dirty="0"/>
          </a:p>
          <a:p>
            <a:pPr lvl="1"/>
            <a:r>
              <a:rPr lang="en-GB" dirty="0" err="1"/>
              <a:t>ClickShare</a:t>
            </a:r>
            <a:endParaRPr lang="en-GB" dirty="0"/>
          </a:p>
          <a:p>
            <a:pPr lvl="1"/>
            <a:r>
              <a:rPr lang="en-GB" dirty="0"/>
              <a:t>Miracast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Lösungsansatz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973" y="932930"/>
            <a:ext cx="4361122" cy="5358539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4492485" y="2151821"/>
            <a:ext cx="575805" cy="32799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0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965" y="235572"/>
            <a:ext cx="8100000" cy="540000"/>
          </a:xfrm>
        </p:spPr>
        <p:txBody>
          <a:bodyPr/>
          <a:lstStyle/>
          <a:p>
            <a:r>
              <a:rPr lang="en-GB" dirty="0" err="1"/>
              <a:t>Konzept</a:t>
            </a:r>
            <a:endParaRPr lang="en-GB" dirty="0"/>
          </a:p>
        </p:txBody>
      </p:sp>
      <p:sp>
        <p:nvSpPr>
          <p:cNvPr id="4" name="Cloud 3"/>
          <p:cNvSpPr/>
          <p:nvPr/>
        </p:nvSpPr>
        <p:spPr>
          <a:xfrm>
            <a:off x="381965" y="2708476"/>
            <a:ext cx="2939969" cy="126742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smart-connect</a:t>
            </a:r>
          </a:p>
        </p:txBody>
      </p:sp>
      <p:sp>
        <p:nvSpPr>
          <p:cNvPr id="5" name="Cloud 4"/>
          <p:cNvSpPr/>
          <p:nvPr/>
        </p:nvSpPr>
        <p:spPr>
          <a:xfrm>
            <a:off x="4492906" y="993714"/>
            <a:ext cx="2939969" cy="126742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Webinterface Matrix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245261" y="2963119"/>
            <a:ext cx="1435260" cy="758142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Konfiguration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2041" y="4722467"/>
            <a:ext cx="2021711" cy="6134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Matrix Box</a:t>
            </a:r>
          </a:p>
        </p:txBody>
      </p:sp>
      <p:cxnSp>
        <p:nvCxnSpPr>
          <p:cNvPr id="13" name="Straight Arrow Connector 12"/>
          <p:cNvCxnSpPr>
            <a:stCxn id="4" idx="0"/>
            <a:endCxn id="6" idx="2"/>
          </p:cNvCxnSpPr>
          <p:nvPr/>
        </p:nvCxnSpPr>
        <p:spPr>
          <a:xfrm>
            <a:off x="3319484" y="3342190"/>
            <a:ext cx="19257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6" idx="1"/>
          </p:cNvCxnSpPr>
          <p:nvPr/>
        </p:nvCxnSpPr>
        <p:spPr>
          <a:xfrm>
            <a:off x="5962891" y="2259792"/>
            <a:ext cx="0" cy="703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0"/>
          </p:cNvCxnSpPr>
          <p:nvPr/>
        </p:nvCxnSpPr>
        <p:spPr>
          <a:xfrm>
            <a:off x="5962891" y="3721261"/>
            <a:ext cx="6" cy="1001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7778" y="4365585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02106" y="4365585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02106" y="5020519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7778" y="5020519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SW</a:t>
            </a:r>
          </a:p>
        </p:txBody>
      </p:sp>
      <p:cxnSp>
        <p:nvCxnSpPr>
          <p:cNvPr id="23" name="Straight Arrow Connector 22"/>
          <p:cNvCxnSpPr>
            <a:stCxn id="10" idx="1"/>
          </p:cNvCxnSpPr>
          <p:nvPr/>
        </p:nvCxnSpPr>
        <p:spPr>
          <a:xfrm flipH="1">
            <a:off x="3055716" y="5029196"/>
            <a:ext cx="1896325" cy="27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4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Konzept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8000" y="2335695"/>
            <a:ext cx="3845583" cy="2213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518000" y="2335695"/>
            <a:ext cx="3845583" cy="2213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401661" y="1381269"/>
            <a:ext cx="302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authentication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04" y="2473875"/>
            <a:ext cx="1380574" cy="1696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9624"/>
          <a:stretch/>
        </p:blipFill>
        <p:spPr>
          <a:xfrm>
            <a:off x="987898" y="2650326"/>
            <a:ext cx="2966426" cy="1343418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1" idx="1"/>
            <a:endCxn id="5" idx="0"/>
          </p:cNvCxnSpPr>
          <p:nvPr/>
        </p:nvCxnSpPr>
        <p:spPr>
          <a:xfrm flipH="1">
            <a:off x="2390792" y="1612102"/>
            <a:ext cx="10869" cy="723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52365" y="5035805"/>
            <a:ext cx="132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</a:t>
            </a:r>
          </a:p>
          <a:p>
            <a:r>
              <a:rPr lang="en-GB" dirty="0"/>
              <a:t>display</a:t>
            </a:r>
          </a:p>
        </p:txBody>
      </p:sp>
      <p:cxnSp>
        <p:nvCxnSpPr>
          <p:cNvPr id="19" name="Straight Connector 18"/>
          <p:cNvCxnSpPr>
            <a:stCxn id="7" idx="2"/>
            <a:endCxn id="17" idx="1"/>
          </p:cNvCxnSpPr>
          <p:nvPr/>
        </p:nvCxnSpPr>
        <p:spPr>
          <a:xfrm>
            <a:off x="6440792" y="4548808"/>
            <a:ext cx="11573" cy="902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4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 Zwischenstand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789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243" y="4670408"/>
            <a:ext cx="8100000" cy="1325304"/>
          </a:xfrm>
        </p:spPr>
        <p:txBody>
          <a:bodyPr/>
          <a:lstStyle/>
          <a:p>
            <a:r>
              <a:rPr lang="en-GB" dirty="0"/>
              <a:t>Session ID </a:t>
            </a:r>
            <a:r>
              <a:rPr lang="en-GB" dirty="0" err="1"/>
              <a:t>über</a:t>
            </a:r>
            <a:r>
              <a:rPr lang="en-GB" dirty="0"/>
              <a:t> GET – </a:t>
            </a:r>
            <a:r>
              <a:rPr lang="en-GB" dirty="0" err="1"/>
              <a:t>beziehen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Authentication 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43" y="900000"/>
            <a:ext cx="8165514" cy="354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5068594"/>
            <a:ext cx="3933825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43" y="5609655"/>
            <a:ext cx="335280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011" y="5565207"/>
            <a:ext cx="1278061" cy="43050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906177" y="5809680"/>
            <a:ext cx="152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78889" y="2112885"/>
            <a:ext cx="7563775" cy="3284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78889" y="1794798"/>
            <a:ext cx="7563775" cy="1642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477133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B07C9B-62EC-4346-AB37-FD9874CBA0EB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238ac175-5152-443e-bf42-417a27926292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176</Words>
  <Application>Microsoft Office PowerPoint</Application>
  <PresentationFormat>Bildschirmpräsentation 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Management-Labor: Komfortable Bildschirmsteuerung</vt:lpstr>
      <vt:lpstr>Präsentationsablauf</vt:lpstr>
      <vt:lpstr>Auftrag</vt:lpstr>
      <vt:lpstr>Lösungsansatz</vt:lpstr>
      <vt:lpstr>Lösungsansatz</vt:lpstr>
      <vt:lpstr>Konzept</vt:lpstr>
      <vt:lpstr>Konzept</vt:lpstr>
      <vt:lpstr>Demo Zwischenstand</vt:lpstr>
      <vt:lpstr>Authentication Function</vt:lpstr>
      <vt:lpstr>Login Function</vt:lpstr>
      <vt:lpstr>Login Lösungsansatz</vt:lpstr>
      <vt:lpstr>Ausblick</vt:lpstr>
      <vt:lpstr>Lessons learned</vt:lpstr>
      <vt:lpstr>Danke für Ihre Aufmerksamkeit. 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Luca Brito</cp:lastModifiedBy>
  <cp:revision>35</cp:revision>
  <cp:lastPrinted>2013-04-25T14:17:09Z</cp:lastPrinted>
  <dcterms:created xsi:type="dcterms:W3CDTF">2013-04-25T14:36:44Z</dcterms:created>
  <dcterms:modified xsi:type="dcterms:W3CDTF">2017-01-19T14:58:37Z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