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84" r:id="rId3"/>
    <p:sldId id="258" r:id="rId4"/>
    <p:sldId id="265" r:id="rId5"/>
    <p:sldId id="266" r:id="rId6"/>
    <p:sldId id="282" r:id="rId7"/>
    <p:sldId id="268" r:id="rId8"/>
    <p:sldId id="259" r:id="rId9"/>
    <p:sldId id="267" r:id="rId10"/>
    <p:sldId id="281" r:id="rId11"/>
    <p:sldId id="261" r:id="rId12"/>
    <p:sldId id="285" r:id="rId13"/>
    <p:sldId id="262" r:id="rId14"/>
    <p:sldId id="264" r:id="rId15"/>
    <p:sldId id="272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4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gif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initial-configuration.html" TargetMode="External"/><Relationship Id="rId4" Type="http://schemas.openxmlformats.org/officeDocument/2006/relationships/hyperlink" Target="http://www.oracle.com/technetwork/java/jms/index.html" TargetMode="External"/><Relationship Id="rId5" Type="http://schemas.openxmlformats.org/officeDocument/2006/relationships/hyperlink" Target="http://activemq.apache.org/version-5-hello-world.html" TargetMode="External"/><Relationship Id="rId6" Type="http://schemas.openxmlformats.org/officeDocument/2006/relationships/hyperlink" Target="https://spring.io/guides/gs/messaging-jms/" TargetMode="External"/><Relationship Id="rId7" Type="http://schemas.openxmlformats.org/officeDocument/2006/relationships/hyperlink" Target="http://xpadro.blogspot.com/2015/04/configure-spring-jms-application-with.html" TargetMode="External"/><Relationship Id="rId8" Type="http://schemas.openxmlformats.org/officeDocument/2006/relationships/hyperlink" Target="http://docs.spring.io/spring/docs/current/spring-framework-reference/html/jm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RAM0N_LUIS/jms-activemq-sp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Message service</a:t>
            </a:r>
            <a:br>
              <a:rPr lang="en-US" dirty="0" smtClean="0"/>
            </a:br>
            <a:r>
              <a:rPr lang="en-US" dirty="0" smtClean="0"/>
              <a:t>Active MQ</a:t>
            </a:r>
            <a:br>
              <a:rPr lang="en-US" dirty="0" smtClean="0"/>
            </a:br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17, 2016</a:t>
            </a:r>
          </a:p>
          <a:p>
            <a:r>
              <a:rPr lang="en-US" i="1" dirty="0" smtClean="0"/>
              <a:t>Ramon </a:t>
            </a:r>
            <a:r>
              <a:rPr lang="en-US" i="1" dirty="0" smtClean="0"/>
              <a:t>Rodriguez</a:t>
            </a:r>
            <a:br>
              <a:rPr lang="en-US" i="1" dirty="0" smtClean="0"/>
            </a:br>
            <a:r>
              <a:rPr lang="en-US" i="1" dirty="0" err="1" smtClean="0"/>
              <a:t>Anshul</a:t>
            </a:r>
            <a:r>
              <a:rPr lang="en-US" i="1" dirty="0" smtClean="0"/>
              <a:t> </a:t>
            </a:r>
            <a:r>
              <a:rPr lang="en-US" i="1" dirty="0" smtClean="0"/>
              <a:t>Shah</a:t>
            </a:r>
          </a:p>
        </p:txBody>
      </p:sp>
      <p:pic>
        <p:nvPicPr>
          <p:cNvPr id="2052" name="Picture 4" descr="http://emojipedia-us.s3.amazonaws.com/cache/11/e5/11e54d12bf7cb3c0c52fc6767fc24a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0" y="5341885"/>
            <a:ext cx="1143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9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ctiveMQ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8" y="1724567"/>
            <a:ext cx="11410905" cy="47338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9547" y="4557010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Pending Messages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5921" y="5149122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of Consumers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770" y="5793698"/>
            <a:ext cx="2173573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66281" y="5149122"/>
            <a:ext cx="2428408" cy="524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821305" y="4279692"/>
            <a:ext cx="584616" cy="224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92708" y="4384626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05527" y="4504544"/>
            <a:ext cx="82446" cy="1184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99421" y="4425849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1247" y="4107304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5409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51406" y="4099810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9274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An Enterprise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2593073"/>
            <a:ext cx="9152821" cy="39674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29785" y="1780487"/>
            <a:ext cx="8749612" cy="759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enterprise messaging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</a:p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automobile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manufacturer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7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Models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7029" y="3624380"/>
            <a:ext cx="4492509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Publish-</a:t>
            </a:r>
            <a:r>
              <a:rPr lang="en-US" sz="2800" dirty="0" smtClean="0"/>
              <a:t>Subscribe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8049846" y="4889650"/>
            <a:ext cx="1979680" cy="9986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Non-Durable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1854" y="3186111"/>
            <a:ext cx="184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“Like a Queue”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4760" y="3208061"/>
            <a:ext cx="4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“Like a </a:t>
            </a:r>
            <a:r>
              <a:rPr lang="en-US" sz="2000" b="1" dirty="0" smtClean="0"/>
              <a:t>newsletter</a:t>
            </a:r>
            <a:r>
              <a:rPr lang="en-US" sz="2000" b="1" dirty="0"/>
              <a:t> </a:t>
            </a:r>
            <a:r>
              <a:rPr lang="en-US" sz="2000" b="1" dirty="0" smtClean="0"/>
              <a:t>or </a:t>
            </a:r>
            <a:r>
              <a:rPr lang="en-US" sz="2000" b="1" dirty="0" smtClean="0"/>
              <a:t>bulletin </a:t>
            </a:r>
            <a:r>
              <a:rPr lang="en-US" sz="2000" b="1" dirty="0" smtClean="0"/>
              <a:t>board”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94154" y="1979249"/>
            <a:ext cx="9085384" cy="10948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Messaging</a:t>
            </a:r>
            <a:endParaRPr 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2506" y="3620473"/>
            <a:ext cx="4492509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Point-to-Point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5916300" y="4905284"/>
            <a:ext cx="1979680" cy="9986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Durable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0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60" y="3547110"/>
            <a:ext cx="5410426" cy="2621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(PTP)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658" y="1971762"/>
            <a:ext cx="4760048" cy="40386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this pattern, a client sends a message to a </a:t>
            </a:r>
            <a:r>
              <a:rPr lang="en-US" b="1" dirty="0"/>
              <a:t>queue </a:t>
            </a:r>
            <a:r>
              <a:rPr lang="en-US" b="1" dirty="0" smtClean="0"/>
              <a:t>destination</a:t>
            </a:r>
          </a:p>
          <a:p>
            <a:r>
              <a:rPr lang="en-US" dirty="0" smtClean="0"/>
              <a:t>Each message has </a:t>
            </a:r>
            <a:r>
              <a:rPr lang="en-US" b="1" dirty="0" smtClean="0"/>
              <a:t>only one consumer</a:t>
            </a:r>
          </a:p>
          <a:p>
            <a:r>
              <a:rPr lang="en-US" dirty="0" smtClean="0"/>
              <a:t>A sender and a receiver of a message have </a:t>
            </a:r>
            <a:r>
              <a:rPr lang="en-US" b="1" dirty="0" smtClean="0"/>
              <a:t>no timing dependencies</a:t>
            </a:r>
          </a:p>
          <a:p>
            <a:r>
              <a:rPr lang="en-US" dirty="0" smtClean="0"/>
              <a:t>The receiver </a:t>
            </a:r>
            <a:r>
              <a:rPr lang="en-US" b="1" dirty="0" smtClean="0"/>
              <a:t>acknowledges</a:t>
            </a:r>
            <a:r>
              <a:rPr lang="en-US" dirty="0" smtClean="0"/>
              <a:t> the successful processing of a message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2" y="5162549"/>
            <a:ext cx="5436249" cy="1187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791" y="925830"/>
            <a:ext cx="544916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4288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Publisher sends </a:t>
            </a:r>
            <a:r>
              <a:rPr lang="en-US" dirty="0"/>
              <a:t>a message to a </a:t>
            </a:r>
            <a:r>
              <a:rPr lang="en-US" b="1" dirty="0"/>
              <a:t>topic destination </a:t>
            </a:r>
            <a:endParaRPr lang="en-US" b="1" dirty="0" smtClean="0"/>
          </a:p>
          <a:p>
            <a:r>
              <a:rPr lang="en-US" dirty="0" smtClean="0"/>
              <a:t>Each message can have </a:t>
            </a:r>
            <a:r>
              <a:rPr lang="en-US" b="1" dirty="0" smtClean="0"/>
              <a:t>multiple consumers</a:t>
            </a:r>
            <a:endParaRPr lang="en-US" b="1" dirty="0"/>
          </a:p>
          <a:p>
            <a:r>
              <a:rPr lang="en-US" dirty="0" smtClean="0"/>
              <a:t>Publishers and subscribers have a </a:t>
            </a:r>
            <a:r>
              <a:rPr lang="en-US" b="1" dirty="0" smtClean="0"/>
              <a:t>timing dependency</a:t>
            </a:r>
            <a:r>
              <a:rPr lang="en-US" dirty="0" smtClean="0"/>
              <a:t>. A client that subscribes to a topic can consume only messages published after the client has created a subscription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91" y="794799"/>
            <a:ext cx="5199802" cy="2525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92" y="3788860"/>
            <a:ext cx="5199801" cy="25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 smtClean="0"/>
              <a:t>The JMS API Programming Model</a:t>
            </a:r>
            <a:endParaRPr lang="en-US" dirty="0"/>
          </a:p>
        </p:txBody>
      </p:sp>
      <p:pic>
        <p:nvPicPr>
          <p:cNvPr id="2050" name="Picture 2" descr="http://docs.oracle.com/javaee/5/tutorial/doc/figures/jms-programming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965960"/>
            <a:ext cx="5292224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4180" y="2514600"/>
            <a:ext cx="479298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Connection Factory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Connection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Session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Message Producer/Consumer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2400" b="1" dirty="0" smtClean="0"/>
              <a:t>Send/Receive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223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JMS API Classes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1698" y="2241428"/>
            <a:ext cx="603354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//Import the JMS API classes.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javax.jms.MessageConsumer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Client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170080"/>
            <a:ext cx="1066189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connection factory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session within the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AUTO_ACKNOWLEDGE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destination object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Point-to-Point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//for Publish-Subscribe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.createTopic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2999" y="2259651"/>
            <a:ext cx="921520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producer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//send a message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text message"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//close the connection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- 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987551"/>
            <a:ext cx="9010962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consumer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9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//start receiving messages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Messages &amp; Messaging</a:t>
            </a:r>
          </a:p>
          <a:p>
            <a:r>
              <a:rPr lang="en-US" dirty="0" smtClean="0"/>
              <a:t>Messaging Uses </a:t>
            </a:r>
          </a:p>
          <a:p>
            <a:r>
              <a:rPr lang="en-US" dirty="0"/>
              <a:t>Java Message Service (JMS)</a:t>
            </a:r>
          </a:p>
          <a:p>
            <a:r>
              <a:rPr lang="en-US" dirty="0" smtClean="0"/>
              <a:t>Message Oriented Middleware (</a:t>
            </a:r>
            <a:r>
              <a:rPr lang="en-US" dirty="0" err="1" smtClean="0"/>
              <a:t>ActiveMQ</a:t>
            </a:r>
            <a:r>
              <a:rPr lang="en-US" dirty="0" smtClean="0"/>
              <a:t>)</a:t>
            </a:r>
          </a:p>
          <a:p>
            <a:r>
              <a:rPr lang="en-US" dirty="0" smtClean="0"/>
              <a:t>JMS Elements</a:t>
            </a:r>
          </a:p>
          <a:p>
            <a:r>
              <a:rPr lang="en-US" dirty="0" smtClean="0"/>
              <a:t>Types of Messaging Models</a:t>
            </a:r>
          </a:p>
          <a:p>
            <a:r>
              <a:rPr lang="en-US" dirty="0" smtClean="0"/>
              <a:t>JMS API programming model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Lab – code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 - Asynchronous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771142"/>
            <a:ext cx="105849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connection and create a session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consumer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asynchronous delivery, register a </a:t>
            </a:r>
            <a:r>
              <a:rPr lang="en-US" altLang="en-US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with the //message consumer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should have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the message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5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Integration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Spring provides a JMS integration framework that </a:t>
            </a:r>
            <a:r>
              <a:rPr lang="en-US" b="1" u="sng" dirty="0" smtClean="0"/>
              <a:t>simplifies</a:t>
            </a:r>
            <a:r>
              <a:rPr lang="en-US" dirty="0" smtClean="0"/>
              <a:t> the use of the JMS API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JMS </a:t>
            </a:r>
            <a:r>
              <a:rPr lang="en-US" dirty="0" smtClean="0"/>
              <a:t>can be divided into 2 areas of </a:t>
            </a:r>
            <a:r>
              <a:rPr lang="en-US" dirty="0" smtClean="0"/>
              <a:t>functionality:</a:t>
            </a:r>
            <a:endParaRPr lang="en-US" dirty="0" smtClean="0"/>
          </a:p>
          <a:p>
            <a:pPr marL="730250" lvl="1" indent="-266700">
              <a:buFont typeface="+mj-lt"/>
              <a:buAutoNum type="arabicPeriod"/>
            </a:pPr>
            <a:r>
              <a:rPr lang="en-US" dirty="0" smtClean="0"/>
              <a:t>Production of messages</a:t>
            </a:r>
          </a:p>
          <a:p>
            <a:pPr marL="730250" lvl="1" indent="-266700">
              <a:buFont typeface="+mj-lt"/>
              <a:buAutoNum type="arabicPeriod"/>
            </a:pPr>
            <a:r>
              <a:rPr lang="en-US" dirty="0" smtClean="0"/>
              <a:t>Consumption of messages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JMS Template class is used for message production and synchronous message reception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asynchronous reception, Spring provides a number of message listener containers that are used to create Message-Driven POJOs (MDPs)</a:t>
            </a:r>
          </a:p>
        </p:txBody>
      </p:sp>
    </p:spTree>
    <p:extLst>
      <p:ext uri="{BB962C8B-B14F-4D97-AF65-F5344CB8AC3E}">
        <p14:creationId xmlns:p14="http://schemas.microsoft.com/office/powerpoint/2010/main" val="3560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Camel -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Open source </a:t>
            </a:r>
            <a:r>
              <a:rPr lang="en-US" dirty="0" smtClean="0">
                <a:solidFill>
                  <a:srgbClr val="0070C0"/>
                </a:solidFill>
              </a:rPr>
              <a:t>licensing: </a:t>
            </a:r>
            <a:r>
              <a:rPr lang="en-US" dirty="0" smtClean="0"/>
              <a:t>both </a:t>
            </a:r>
            <a:r>
              <a:rPr lang="en-US" dirty="0" smtClean="0"/>
              <a:t>Spring and Camel are under the Apache License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Commercial support available for </a:t>
            </a:r>
            <a:r>
              <a:rPr lang="en-US" dirty="0" smtClean="0">
                <a:solidFill>
                  <a:srgbClr val="0070C0"/>
                </a:solidFill>
              </a:rPr>
              <a:t>both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especially for integration frameworks, they are used in mission critical systems usually so the support is important</a:t>
            </a:r>
          </a:p>
          <a:p>
            <a:endParaRPr lang="en-US" dirty="0" smtClean="0"/>
          </a:p>
        </p:txBody>
      </p:sp>
      <p:pic>
        <p:nvPicPr>
          <p:cNvPr id="1026" name="Picture 2" descr="http://www.dotkam.com/wp-content/uploads/2009/10/spring-source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06021"/>
            <a:ext cx="1920562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5o7qod5rH5TtBGSRknD313eqEJDXUIVd3YUjEiCE7GIq7fN_TQuLbZ6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80" y="4227659"/>
            <a:ext cx="1936635" cy="4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ssues.jboss.org/secure/attachment/12328595/console_logo_wh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4" y="3685766"/>
            <a:ext cx="2310307" cy="10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aguardesignstudio.com/assets/images/work/logos/fusesourc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6" y="3838082"/>
            <a:ext cx="2402905" cy="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archive/4/4e/20141231074218!Logo-talend-hig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44" y="4732156"/>
            <a:ext cx="2310307" cy="6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for Spring and Camel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Connectivity</a:t>
            </a:r>
            <a:br>
              <a:rPr lang="en-US" b="1" u="sng" dirty="0" smtClean="0">
                <a:solidFill>
                  <a:srgbClr val="0070C0"/>
                </a:solidFill>
              </a:rPr>
            </a:br>
            <a:r>
              <a:rPr lang="en-US" i="1" dirty="0" smtClean="0"/>
              <a:t>AMQP</a:t>
            </a:r>
            <a:r>
              <a:rPr lang="en-US" i="1" dirty="0" smtClean="0"/>
              <a:t>, AWS, Feed, File FTP, Jetty, </a:t>
            </a:r>
            <a:r>
              <a:rPr lang="en-US" i="1" dirty="0" err="1" smtClean="0"/>
              <a:t>GemFire</a:t>
            </a:r>
            <a:r>
              <a:rPr lang="en-US" i="1" dirty="0" smtClean="0"/>
              <a:t>, HTTP, TCP, UDP, JDBC, JMS, Mail, MongoDB, </a:t>
            </a:r>
            <a:r>
              <a:rPr lang="en-US" i="1" dirty="0" err="1" smtClean="0"/>
              <a:t>Redis</a:t>
            </a:r>
            <a:r>
              <a:rPr lang="en-US" i="1" dirty="0" smtClean="0"/>
              <a:t>, RMI, SFTP, SQL, Stream, Twitter, Web Service, XML, </a:t>
            </a:r>
            <a:r>
              <a:rPr lang="en-US" i="1" dirty="0" smtClean="0"/>
              <a:t>XMP, etc.</a:t>
            </a:r>
            <a:endParaRPr lang="en-US" dirty="0" smtClean="0"/>
          </a:p>
          <a:p>
            <a:pPr lvl="1"/>
            <a:r>
              <a:rPr lang="en-US" dirty="0" smtClean="0"/>
              <a:t>Spring has the most important ones available, easy to create own connectors using template</a:t>
            </a:r>
          </a:p>
          <a:p>
            <a:pPr lvl="1"/>
            <a:r>
              <a:rPr lang="en-US" dirty="0" smtClean="0"/>
              <a:t>But less connectors than Camel, also less for business applications like Salesforce, SAP, etc.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Domain Specific Language</a:t>
            </a:r>
          </a:p>
          <a:p>
            <a:pPr lvl="1"/>
            <a:r>
              <a:rPr lang="en-US" dirty="0" smtClean="0"/>
              <a:t>Spring integration uses XML</a:t>
            </a:r>
          </a:p>
          <a:p>
            <a:pPr lvl="1"/>
            <a:r>
              <a:rPr lang="en-US" dirty="0" smtClean="0"/>
              <a:t>Camel has more choices - uses XML, Java, Groovy, Scala 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Community</a:t>
            </a:r>
          </a:p>
          <a:p>
            <a:pPr lvl="1"/>
            <a:r>
              <a:rPr lang="en-US" dirty="0" smtClean="0"/>
              <a:t>Mailing lists, forums, blogs, articles, conference talks – Camel seems to have a larger community </a:t>
            </a:r>
            <a:r>
              <a:rPr lang="en-US" b="1" dirty="0" smtClean="0"/>
              <a:t>for integration </a:t>
            </a:r>
            <a:r>
              <a:rPr lang="en-US" dirty="0" smtClean="0"/>
              <a:t>(Spring has a larger community for Spring itself not for integration)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4152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Bitbucket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epository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bitbucket.org/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RAM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0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N_LUIS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/jms-activemq-spring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err="1"/>
              <a:t>ActiveMQ</a:t>
            </a:r>
            <a:r>
              <a:rPr lang="en-US" b="1" dirty="0"/>
              <a:t> </a:t>
            </a:r>
            <a:r>
              <a:rPr lang="en-US" b="1" dirty="0" smtClean="0"/>
              <a:t>Configuration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activemq.apache.org/initial-configuration.html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Java JMS </a:t>
            </a:r>
            <a:r>
              <a:rPr lang="en-US" b="1" dirty="0"/>
              <a:t>T</a:t>
            </a:r>
            <a:r>
              <a:rPr lang="en-US" b="1" dirty="0" smtClean="0"/>
              <a:t>utorial</a:t>
            </a:r>
            <a:br>
              <a:rPr lang="en-US" b="1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www.oracle.com/technetwork/java/jms/index.html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 err="1"/>
              <a:t>ActiveMQ</a:t>
            </a:r>
            <a:r>
              <a:rPr lang="en-US" b="1" dirty="0"/>
              <a:t> Official </a:t>
            </a:r>
            <a:r>
              <a:rPr lang="en-US" b="1" dirty="0" err="1"/>
              <a:t>HelloWorld</a:t>
            </a:r>
            <a:r>
              <a:rPr lang="en-US" b="1" dirty="0"/>
              <a:t> </a:t>
            </a:r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activemq.apache.org/version-5-hello-world.html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Spring Official </a:t>
            </a:r>
            <a:r>
              <a:rPr lang="en-US" b="1" dirty="0" err="1"/>
              <a:t>ActiveMQ</a:t>
            </a:r>
            <a:r>
              <a:rPr lang="en-US" b="1" dirty="0"/>
              <a:t> </a:t>
            </a:r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://spring.io/guides/gs/messaging-jms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Spring </a:t>
            </a:r>
            <a:r>
              <a:rPr lang="en-US" b="1" dirty="0" err="1"/>
              <a:t>ActiveMQ</a:t>
            </a:r>
            <a:r>
              <a:rPr lang="en-US" b="1" dirty="0"/>
              <a:t> Walkthrough with Example </a:t>
            </a:r>
            <a:r>
              <a:rPr lang="en-US" b="1" dirty="0" smtClean="0"/>
              <a:t>Cod</a:t>
            </a:r>
            <a:r>
              <a:rPr lang="en-US" b="1" dirty="0" smtClean="0"/>
              <a:t>e</a:t>
            </a:r>
            <a:br>
              <a:rPr lang="en-US" b="1" dirty="0" smtClean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xpadro.blogspot.com/2015/04/configure-spring-jms-application-with.html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JMS &amp; Spring </a:t>
            </a:r>
            <a:r>
              <a:rPr lang="en-US" b="1" dirty="0" smtClean="0"/>
              <a:t>Reference</a:t>
            </a:r>
            <a:br>
              <a:rPr lang="en-US" b="1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docs.spring.io/spring/docs/current/spring-framework-reference/html/jms.html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75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&amp;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Message is an entity of communication (bytes of data)</a:t>
            </a:r>
          </a:p>
          <a:p>
            <a:r>
              <a:rPr lang="en-US" sz="2400" dirty="0" smtClean="0"/>
              <a:t>Communication between </a:t>
            </a:r>
            <a:r>
              <a:rPr lang="en-US" sz="2400" b="1" dirty="0" smtClean="0"/>
              <a:t>software components</a:t>
            </a:r>
            <a:r>
              <a:rPr lang="en-US" sz="2400" dirty="0" smtClean="0"/>
              <a:t> or </a:t>
            </a:r>
            <a:r>
              <a:rPr lang="en-US" sz="2400" b="1" dirty="0" smtClean="0"/>
              <a:t>applications</a:t>
            </a:r>
          </a:p>
          <a:p>
            <a:r>
              <a:rPr lang="en-US" sz="2400" dirty="0" smtClean="0"/>
              <a:t>Messaging is an essential tool for building enterprise applications and ecommerce systems</a:t>
            </a:r>
          </a:p>
          <a:p>
            <a:r>
              <a:rPr lang="en-US" sz="2400" dirty="0" smtClean="0"/>
              <a:t>It is a form of </a:t>
            </a:r>
            <a:r>
              <a:rPr lang="en-US" sz="2400" b="1" dirty="0" smtClean="0"/>
              <a:t>loosely coupled </a:t>
            </a:r>
            <a:r>
              <a:rPr lang="en-US" sz="2400" dirty="0" smtClean="0"/>
              <a:t>communication</a:t>
            </a:r>
          </a:p>
          <a:p>
            <a:r>
              <a:rPr lang="en-US" sz="2400" dirty="0"/>
              <a:t>Usually between systems rather than between humans (</a:t>
            </a:r>
            <a:r>
              <a:rPr lang="en-US" sz="2400" dirty="0" smtClean="0"/>
              <a:t>e.g. email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Ecommerce Systems</a:t>
            </a:r>
          </a:p>
          <a:p>
            <a:r>
              <a:rPr lang="en-US" dirty="0" smtClean="0"/>
              <a:t>Financial Data Systems</a:t>
            </a:r>
          </a:p>
          <a:p>
            <a:r>
              <a:rPr lang="en-US" dirty="0" smtClean="0"/>
              <a:t>Order Management Systems</a:t>
            </a:r>
          </a:p>
          <a:p>
            <a:r>
              <a:rPr lang="en-US" dirty="0" smtClean="0"/>
              <a:t>Customer Service Communication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Satellite Navigation</a:t>
            </a:r>
          </a:p>
          <a:p>
            <a:r>
              <a:rPr lang="en-US" dirty="0" smtClean="0"/>
              <a:t>Mobile based messaging</a:t>
            </a:r>
          </a:p>
          <a:p>
            <a:r>
              <a:rPr lang="en-US" dirty="0" smtClean="0"/>
              <a:t>TV remote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dn.ttgtmedia.com/rms/onlineImages/soa_javamessage_2014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6" y="915660"/>
            <a:ext cx="2266107" cy="17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tgtmedia.com/rms/onlineImages/soa_javamessage_2014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1343577"/>
            <a:ext cx="2347783" cy="186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soa_javamessage_2014_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88" y="3667775"/>
            <a:ext cx="2205375" cy="1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ttgtmedia.com/rms/onlineImages/soa_javamessage_2014_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4188933"/>
            <a:ext cx="2311949" cy="1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9435" y="276688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Retailers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92141" y="3298443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Financial Markets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3740" y="54660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Notifications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9613" y="6082508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Social Media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0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Java API for sending messages between two or more clients</a:t>
            </a:r>
          </a:p>
          <a:p>
            <a:pPr marL="45720" indent="0">
              <a:buNone/>
            </a:pPr>
            <a:r>
              <a:rPr lang="en-US" dirty="0" smtClean="0"/>
              <a:t>Part of the Java Enterprise Edition</a:t>
            </a:r>
          </a:p>
          <a:p>
            <a:pPr marL="45720" indent="0">
              <a:buNone/>
            </a:pPr>
            <a:r>
              <a:rPr lang="en-US" dirty="0" smtClean="0"/>
              <a:t>A </a:t>
            </a:r>
            <a:r>
              <a:rPr lang="en-US" b="1" u="sng" dirty="0" smtClean="0"/>
              <a:t>specification</a:t>
            </a:r>
            <a:r>
              <a:rPr lang="en-US" b="1" dirty="0" smtClean="0"/>
              <a:t> </a:t>
            </a:r>
            <a:r>
              <a:rPr lang="en-US" dirty="0" smtClean="0"/>
              <a:t>that enables: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Loosely coupled communication </a:t>
            </a:r>
            <a:r>
              <a:rPr lang="en-US" sz="2100" dirty="0" smtClean="0"/>
              <a:t>– it doesn’t care who is the sender and the receiver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Asynchronous messaging </a:t>
            </a:r>
            <a:r>
              <a:rPr lang="en-US" sz="2100" dirty="0" smtClean="0"/>
              <a:t>– to receive the message, the client is not required to  send a request. </a:t>
            </a:r>
            <a:r>
              <a:rPr lang="en-US" sz="2100" dirty="0"/>
              <a:t>I</a:t>
            </a:r>
            <a:r>
              <a:rPr lang="en-US" sz="2100" dirty="0" smtClean="0"/>
              <a:t>t doesn’t matter whether the sender and the receiver are present/running at the same time.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Reliable Delivery </a:t>
            </a:r>
            <a:r>
              <a:rPr lang="en-US" sz="2100" dirty="0" smtClean="0"/>
              <a:t>– a message is guaranteed to be delivered once and only once. The message won’t get lost.</a:t>
            </a:r>
          </a:p>
          <a:p>
            <a:pPr lvl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0372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Use the JMS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34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 smtClean="0"/>
              <a:t>You want </a:t>
            </a:r>
            <a:r>
              <a:rPr lang="en-US" sz="2400" b="1" dirty="0" smtClean="0">
                <a:solidFill>
                  <a:srgbClr val="0070C0"/>
                </a:solidFill>
              </a:rPr>
              <a:t>ease of replacing components </a:t>
            </a:r>
            <a:r>
              <a:rPr lang="en-US" sz="2400" dirty="0" smtClean="0"/>
              <a:t>– don’t want one component to depend on information about other component’s interfaces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Don’t need all components to be online at the same time </a:t>
            </a:r>
            <a:r>
              <a:rPr lang="en-US" sz="2400" dirty="0" smtClean="0"/>
              <a:t>– the application can run regardless of whether all components are up and running simultaneously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Component doesn’t need an immediate response to continue running </a:t>
            </a:r>
            <a:r>
              <a:rPr lang="en-US" sz="2400" dirty="0" smtClean="0"/>
              <a:t>– a component can send information to another component and can continue to operate without receiving an immediate response back</a:t>
            </a:r>
          </a:p>
          <a:p>
            <a:pPr marL="45720" indent="0">
              <a:buNone/>
            </a:pPr>
            <a:r>
              <a:rPr lang="en-US" sz="2400" b="1" u="sng" dirty="0" smtClean="0"/>
              <a:t>Advantages?</a:t>
            </a:r>
            <a:endParaRPr lang="en-US" sz="2400" b="1" u="sng" dirty="0"/>
          </a:p>
          <a:p>
            <a:pPr lvl="1"/>
            <a:r>
              <a:rPr lang="en-US" sz="2400" dirty="0" smtClean="0"/>
              <a:t>Ability </a:t>
            </a:r>
            <a:r>
              <a:rPr lang="en-US" sz="2400" dirty="0"/>
              <a:t>to integrate different platforms</a:t>
            </a:r>
          </a:p>
          <a:p>
            <a:pPr lvl="1"/>
            <a:r>
              <a:rPr lang="en-US" sz="2400" dirty="0"/>
              <a:t>Reduce system bottlenecks</a:t>
            </a:r>
          </a:p>
          <a:p>
            <a:pPr lvl="1"/>
            <a:r>
              <a:rPr lang="en-US" sz="2400" dirty="0"/>
              <a:t>Increase scalability </a:t>
            </a:r>
          </a:p>
          <a:p>
            <a:pPr lvl="1"/>
            <a:r>
              <a:rPr lang="en-US" sz="2400" dirty="0"/>
              <a:t>Increase reliability of message delivery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JMS API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8426" cy="4170732"/>
          </a:xfrm>
        </p:spPr>
        <p:txBody>
          <a:bodyPr>
            <a:normAutofit lnSpcReduction="10000"/>
          </a:bodyPr>
          <a:lstStyle/>
          <a:p>
            <a:pPr marL="282575" indent="-238125">
              <a:buNone/>
            </a:pPr>
            <a:r>
              <a:rPr lang="en-US" b="1" dirty="0">
                <a:solidFill>
                  <a:srgbClr val="0070C0"/>
                </a:solidFill>
              </a:rPr>
              <a:t>Administered Objects </a:t>
            </a:r>
            <a:r>
              <a:rPr lang="en-US" dirty="0" smtClean="0"/>
              <a:t>–preconfigured JMS </a:t>
            </a:r>
            <a:r>
              <a:rPr lang="en-US" dirty="0"/>
              <a:t>objects created by an </a:t>
            </a:r>
            <a:r>
              <a:rPr lang="en-US" dirty="0" smtClean="0"/>
              <a:t>admin </a:t>
            </a:r>
            <a:r>
              <a:rPr lang="en-US" dirty="0"/>
              <a:t>for </a:t>
            </a:r>
            <a:r>
              <a:rPr lang="en-US" dirty="0" smtClean="0"/>
              <a:t>client use</a:t>
            </a:r>
            <a:endParaRPr lang="en-US" dirty="0"/>
          </a:p>
          <a:p>
            <a:pPr lvl="1"/>
            <a:r>
              <a:rPr lang="en-US" dirty="0"/>
              <a:t>Destinations and Connection Factories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JMS </a:t>
            </a:r>
            <a:r>
              <a:rPr lang="en-US" b="1" dirty="0">
                <a:solidFill>
                  <a:srgbClr val="0070C0"/>
                </a:solidFill>
              </a:rPr>
              <a:t>Provider </a:t>
            </a:r>
            <a:r>
              <a:rPr lang="en-US" dirty="0" smtClean="0"/>
              <a:t>– the </a:t>
            </a:r>
            <a:r>
              <a:rPr lang="en-US" dirty="0" smtClean="0"/>
              <a:t>messaging system (MOM) that implements JMS interfaces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message broker or agent (like post office / mailman)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JMS Clients </a:t>
            </a:r>
            <a:r>
              <a:rPr lang="en-US" dirty="0" smtClean="0"/>
              <a:t>– Java applications that produce or consume messages</a:t>
            </a:r>
          </a:p>
          <a:p>
            <a:pPr lvl="1"/>
            <a:r>
              <a:rPr lang="en-US" dirty="0" smtClean="0"/>
              <a:t>JMS Producer/Publisher – A JMS client that creates and sends messages</a:t>
            </a:r>
          </a:p>
          <a:p>
            <a:pPr lvl="1"/>
            <a:r>
              <a:rPr lang="en-US" dirty="0" smtClean="0"/>
              <a:t>JMS Consumer/Subscriber – A JMS client that receives messages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Messages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 smtClean="0"/>
              <a:t>objects that communicate information between JMS clients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Queues </a:t>
            </a:r>
            <a:r>
              <a:rPr lang="en-US" dirty="0"/>
              <a:t>– </a:t>
            </a:r>
            <a:r>
              <a:rPr lang="en-US" dirty="0" smtClean="0"/>
              <a:t>staging area that contains sent messages that are waiting to be read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Topics </a:t>
            </a:r>
            <a:r>
              <a:rPr lang="en-US" dirty="0"/>
              <a:t>– </a:t>
            </a:r>
            <a:r>
              <a:rPr lang="en-US" dirty="0" smtClean="0"/>
              <a:t>distribution mechanism for publishing messages in a ‘newsletter’ fashion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4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Middleware (MOM)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39" y="1706760"/>
            <a:ext cx="4590481" cy="43892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6909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Middleware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allows software components that have been developed independently and that run on different networked platforms to interact with one another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 Oriented Middleware </a:t>
            </a:r>
            <a:r>
              <a:rPr lang="en-US" dirty="0" smtClean="0"/>
              <a:t>(MOM) is the software (or hardware) infrastructure that supports sending and receiving messages between distributed systems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Message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roker </a:t>
            </a:r>
            <a:r>
              <a:rPr lang="en-US" dirty="0" smtClean="0"/>
              <a:t>is a type of </a:t>
            </a:r>
            <a:r>
              <a:rPr lang="en-US" dirty="0" smtClean="0"/>
              <a:t>Message Oriented </a:t>
            </a:r>
            <a:r>
              <a:rPr lang="en-US" dirty="0"/>
              <a:t>Middleware </a:t>
            </a:r>
            <a:r>
              <a:rPr lang="en-US" dirty="0" smtClean="0"/>
              <a:t>(e.g. Apache </a:t>
            </a:r>
            <a:r>
              <a:rPr lang="en-US" dirty="0" err="1"/>
              <a:t>ActiveMQ</a:t>
            </a:r>
            <a:r>
              <a:rPr lang="en-US" dirty="0"/>
              <a:t>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Application</a:t>
            </a:r>
            <a:endParaRPr lang="en-US" dirty="0"/>
          </a:p>
        </p:txBody>
      </p:sp>
      <p:pic>
        <p:nvPicPr>
          <p:cNvPr id="1026" name="Picture 2" descr="https://upload.wikimedia.org/wikipedia/commons/thumb/d/d7/Desktop_computer_clipart_-_Yellow_theme.svg/2000px-Desktop_computer_clipart_-_Yellow_t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1" y="2588124"/>
            <a:ext cx="2102703" cy="21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parts for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15" y="2958408"/>
            <a:ext cx="886129" cy="135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lipartix.com/wp-content/uploads/2016/05/Laptop-clip-art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86" y="3068636"/>
            <a:ext cx="1737589" cy="12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06" y="2276910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11" y="2300557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57569" y="3325318"/>
            <a:ext cx="1095108" cy="577669"/>
            <a:chOff x="1867079" y="3188570"/>
            <a:chExt cx="1095108" cy="577669"/>
          </a:xfrm>
        </p:grpSpPr>
        <p:pic>
          <p:nvPicPr>
            <p:cNvPr id="1044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12603" y="3348938"/>
            <a:ext cx="1095108" cy="577669"/>
            <a:chOff x="1867079" y="3188570"/>
            <a:chExt cx="1095108" cy="577669"/>
          </a:xfrm>
        </p:grpSpPr>
        <p:pic>
          <p:nvPicPr>
            <p:cNvPr id="20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596631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63754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392887" y="3605996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528318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6302" y="4759996"/>
            <a:ext cx="149045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34528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ActiveMQ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73134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7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1762</TotalTime>
  <Words>799</Words>
  <Application>Microsoft Macintosh PowerPoint</Application>
  <PresentationFormat>Custom</PresentationFormat>
  <Paragraphs>143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Basis</vt:lpstr>
      <vt:lpstr>Java Message service Active MQ Spring Integration</vt:lpstr>
      <vt:lpstr>Topics</vt:lpstr>
      <vt:lpstr>Messages &amp; Messaging</vt:lpstr>
      <vt:lpstr>Messaging Uses</vt:lpstr>
      <vt:lpstr>Java Message Service</vt:lpstr>
      <vt:lpstr>When Can You Use the JMS API?</vt:lpstr>
      <vt:lpstr>Basic JMS API Elements</vt:lpstr>
      <vt:lpstr>Message Oriented Middleware (MOM)</vt:lpstr>
      <vt:lpstr>JMS Application</vt:lpstr>
      <vt:lpstr>ActiveMQ</vt:lpstr>
      <vt:lpstr>Example – An Enterprise Application</vt:lpstr>
      <vt:lpstr>Messaging Models</vt:lpstr>
      <vt:lpstr>Point-to-Point (PTP)</vt:lpstr>
      <vt:lpstr>Publish/Subscribe</vt:lpstr>
      <vt:lpstr>The JMS API Programming Model</vt:lpstr>
      <vt:lpstr>Import the JMS API Classes</vt:lpstr>
      <vt:lpstr>JMS Client</vt:lpstr>
      <vt:lpstr>Producer</vt:lpstr>
      <vt:lpstr>Consumer - Synchronous</vt:lpstr>
      <vt:lpstr>Consumer - Asynchronous</vt:lpstr>
      <vt:lpstr>Spring Integration Framework</vt:lpstr>
      <vt:lpstr>Spring and Camel - Similarities</vt:lpstr>
      <vt:lpstr>Integration for Spring and Camel - Differences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Messaging Queue Active MQ Spring Integration</dc:title>
  <dc:creator>Anshul Shah</dc:creator>
  <cp:lastModifiedBy>R</cp:lastModifiedBy>
  <cp:revision>80</cp:revision>
  <dcterms:created xsi:type="dcterms:W3CDTF">2016-08-05T00:55:45Z</dcterms:created>
  <dcterms:modified xsi:type="dcterms:W3CDTF">2016-08-18T03:23:52Z</dcterms:modified>
</cp:coreProperties>
</file>