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6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06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8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9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3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5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7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051-6514-4911-91AD-E136E366829A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9615-CEBF-477C-A913-05C05A1CEB6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3IYuQZRDNE?utm_source=unsplash&amp;utm_medium=referral&amp;utm_content=creditCopyT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hslu.ch/de-ch/wirtschaft/studium/master/applied-information-and-data-science/module/" TargetMode="Externa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ramon_schildknecht/reproduzierbarkeit_wissenschaftliche_Ergebnisse" TargetMode="External"/><Relationship Id="rId7" Type="http://schemas.openxmlformats.org/officeDocument/2006/relationships/hyperlink" Target="https://rpubs.com/ramon_schildknecht/us_storm_impacts_to_health_and_economics" TargetMode="External"/><Relationship Id="rId2" Type="http://schemas.openxmlformats.org/officeDocument/2006/relationships/hyperlink" Target="https://github.com/ramon-schildknecht/Reproduzierbarkeit-wissenschaftliche-Ergebnis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markdown.rstudio.com/gallery.html" TargetMode="External"/><Relationship Id="rId5" Type="http://schemas.openxmlformats.org/officeDocument/2006/relationships/hyperlink" Target="https://r4ds.had.co.nz/" TargetMode="External"/><Relationship Id="rId4" Type="http://schemas.openxmlformats.org/officeDocument/2006/relationships/hyperlink" Target="https://rmarkdown.rstudio.com/lesson-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rnote.com/l/Ai8Ot7LBX_dI5b-Wi6jme-kuCvfRbIYNY6A/" TargetMode="External"/><Relationship Id="rId2" Type="http://schemas.openxmlformats.org/officeDocument/2006/relationships/hyperlink" Target="https://www.coursera.org/learn/reproducible-re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07540" y="593254"/>
            <a:ext cx="4349035" cy="2547714"/>
          </a:xfrm>
        </p:spPr>
        <p:txBody>
          <a:bodyPr>
            <a:normAutofit/>
          </a:bodyPr>
          <a:lstStyle/>
          <a:p>
            <a:pPr algn="r"/>
            <a:r>
              <a:rPr lang="de-CH" sz="3600" dirty="0">
                <a:latin typeface="Arial" pitchFamily="34" charset="0"/>
                <a:cs typeface="Arial" pitchFamily="34" charset="0"/>
              </a:rPr>
              <a:t>Reproduzierbarkeit wissenschaftlicher </a:t>
            </a:r>
            <a:br>
              <a:rPr lang="de-CH" sz="3600" dirty="0">
                <a:latin typeface="Arial" pitchFamily="34" charset="0"/>
                <a:cs typeface="Arial" pitchFamily="34" charset="0"/>
              </a:rPr>
            </a:br>
            <a:r>
              <a:rPr lang="de-CH" sz="3600" dirty="0">
                <a:latin typeface="Arial" pitchFamily="34" charset="0"/>
                <a:cs typeface="Arial" pitchFamily="34" charset="0"/>
              </a:rPr>
              <a:t>Ergebnisse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5776" y="5229200"/>
            <a:ext cx="6400800" cy="1224136"/>
          </a:xfrm>
        </p:spPr>
        <p:txBody>
          <a:bodyPr>
            <a:normAutofit/>
          </a:bodyPr>
          <a:lstStyle/>
          <a:p>
            <a:pPr algn="r"/>
            <a:r>
              <a:rPr lang="de-C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Ramon Schildknecht</a:t>
            </a:r>
          </a:p>
          <a:p>
            <a:pPr algn="r"/>
            <a:r>
              <a:rPr lang="de-C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Data Scientist SBB Cargo</a:t>
            </a:r>
          </a:p>
          <a:p>
            <a:pPr algn="r"/>
            <a:r>
              <a:rPr lang="de-CH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November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EB805-3FF4-4A04-805D-5D806AD7A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4644053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05C7DA-8D32-4226-95F2-41813DCA16D9}"/>
              </a:ext>
            </a:extLst>
          </p:cNvPr>
          <p:cNvSpPr/>
          <p:nvPr/>
        </p:nvSpPr>
        <p:spPr>
          <a:xfrm>
            <a:off x="4572000" y="6584802"/>
            <a:ext cx="19928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sz="1000" dirty="0">
                <a:solidFill>
                  <a:srgbClr val="999999"/>
                </a:solidFill>
                <a:latin typeface="-apple-system"/>
                <a:hlinkClick r:id="rId3"/>
              </a:rPr>
              <a:t>Annie Spratt</a:t>
            </a:r>
            <a:r>
              <a:rPr lang="en-US" sz="10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sz="1000" dirty="0" err="1">
                <a:solidFill>
                  <a:srgbClr val="999999"/>
                </a:solidFill>
                <a:latin typeface="-apple-system"/>
                <a:hlinkClick r:id="rId4"/>
              </a:rPr>
              <a:t>Unsplash</a:t>
            </a:r>
            <a:endParaRPr lang="de-CH" sz="1000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9CBDF4C-DAFB-4951-8088-4C9C4117E71D}"/>
              </a:ext>
            </a:extLst>
          </p:cNvPr>
          <p:cNvSpPr txBox="1">
            <a:spLocks/>
          </p:cNvSpPr>
          <p:nvPr/>
        </p:nvSpPr>
        <p:spPr>
          <a:xfrm>
            <a:off x="2555776" y="3619494"/>
            <a:ext cx="64008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Master </a:t>
            </a:r>
            <a:r>
              <a:rPr lang="de-CH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of</a:t>
            </a:r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 Science in Applied </a:t>
            </a:r>
          </a:p>
          <a:p>
            <a:pPr algn="r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Information &amp; Data Science</a:t>
            </a:r>
            <a:endParaRPr lang="de-CH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Modul Design </a:t>
            </a:r>
            <a:r>
              <a:rPr lang="de-CH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Experiments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0BE47-7BBB-4D72-921C-3053818BADED}"/>
              </a:ext>
            </a:extLst>
          </p:cNvPr>
          <p:cNvSpPr txBox="1"/>
          <p:nvPr/>
        </p:nvSpPr>
        <p:spPr>
          <a:xfrm>
            <a:off x="1943243" y="75119"/>
            <a:ext cx="2664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/>
                </a:solidFill>
              </a:rPr>
              <a:t>Wie dieser Junge versuchen wir Forschungsziele zu erreichen. In dieser Analogie ist die Reproduzierbarkeit der Pfeilschussprozess. Beispiel: Wie stand der Junge beim Volltreffer? Wie lange hat er den Atem angehalten? …</a:t>
            </a:r>
          </a:p>
        </p:txBody>
      </p:sp>
    </p:spTree>
    <p:extLst>
      <p:ext uri="{BB962C8B-B14F-4D97-AF65-F5344CB8AC3E}">
        <p14:creationId xmlns:p14="http://schemas.microsoft.com/office/powerpoint/2010/main" val="2896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82DE-0CEB-4C43-82EC-3260808A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Warum ist das Thema Reproduzierbarkeit wichtig?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795F2A4-0C5D-4EA4-9FCF-D4196DBA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2" y="1628800"/>
            <a:ext cx="7236296" cy="5043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EC1FE-6DB1-47F9-9F1D-60B2989702C2}"/>
              </a:ext>
            </a:extLst>
          </p:cNvPr>
          <p:cNvSpPr txBox="1"/>
          <p:nvPr/>
        </p:nvSpPr>
        <p:spPr>
          <a:xfrm>
            <a:off x="3923928" y="573325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Will Ergebnis nachvollziehen können </a:t>
            </a:r>
          </a:p>
          <a:p>
            <a:r>
              <a:rPr lang="de-CH" dirty="0">
                <a:solidFill>
                  <a:srgbClr val="FF0000"/>
                </a:solidFill>
                <a:sym typeface="Wingdings" panose="05000000000000000000" pitchFamily="2" charset="2"/>
              </a:rPr>
              <a:t> Glaubwürdigkeit/Vertrauen!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2126F-9C40-49C2-90A1-3291404EFD8B}"/>
              </a:ext>
            </a:extLst>
          </p:cNvPr>
          <p:cNvSpPr txBox="1"/>
          <p:nvPr/>
        </p:nvSpPr>
        <p:spPr>
          <a:xfrm>
            <a:off x="1043608" y="263865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FF0000"/>
                </a:solidFill>
              </a:rPr>
              <a:t>Will Grundlage für weiterführende Forschungen bieten</a:t>
            </a:r>
          </a:p>
        </p:txBody>
      </p:sp>
    </p:spTree>
    <p:extLst>
      <p:ext uri="{BB962C8B-B14F-4D97-AF65-F5344CB8AC3E}">
        <p14:creationId xmlns:p14="http://schemas.microsoft.com/office/powerpoint/2010/main" val="55988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82DE-0CEB-4C43-82EC-3260808A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Was sind Probleme?</a:t>
            </a:r>
            <a:br>
              <a:rPr lang="de-CH" dirty="0"/>
            </a:br>
            <a:r>
              <a:rPr lang="de-CH" dirty="0"/>
              <a:t>Was ist der aktuelle Stand?</a:t>
            </a:r>
          </a:p>
        </p:txBody>
      </p:sp>
      <p:pic>
        <p:nvPicPr>
          <p:cNvPr id="1028" name="Picture 3" descr="image003">
            <a:extLst>
              <a:ext uri="{FF2B5EF4-FFF2-40B4-BE49-F238E27FC236}">
                <a16:creationId xmlns:a16="http://schemas.microsoft.com/office/drawing/2014/main" id="{14115A61-9080-4A87-B0C8-D9FE52FB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3313466"/>
            <a:ext cx="57435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001">
            <a:extLst>
              <a:ext uri="{FF2B5EF4-FFF2-40B4-BE49-F238E27FC236}">
                <a16:creationId xmlns:a16="http://schemas.microsoft.com/office/drawing/2014/main" id="{4EE8BA3E-6ED6-4A16-9493-E55B9DD20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2" b="2928"/>
          <a:stretch/>
        </p:blipFill>
        <p:spPr bwMode="auto">
          <a:xfrm>
            <a:off x="179512" y="1700809"/>
            <a:ext cx="388843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3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82DE-0CEB-4C43-82EC-3260808A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Gibt es Lösungsansätze? 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0033C366-872F-42DD-B3D0-57C97A0C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28268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82DE-0CEB-4C43-82EC-3260808A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Lösungsansatz R </a:t>
            </a:r>
            <a:r>
              <a:rPr lang="de-CH" dirty="0" err="1"/>
              <a:t>Markdown</a:t>
            </a:r>
            <a:r>
              <a:rPr lang="de-CH" dirty="0"/>
              <a:t>.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2CB2976A-13A1-4156-82F6-2D298B6C3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474"/>
            <a:ext cx="9144000" cy="5560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BD155B-8575-4E65-9A24-554C1A46C7D5}"/>
              </a:ext>
            </a:extLst>
          </p:cNvPr>
          <p:cNvSpPr txBox="1"/>
          <p:nvPr/>
        </p:nvSpPr>
        <p:spPr>
          <a:xfrm>
            <a:off x="3203848" y="132447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Details auf </a:t>
            </a:r>
            <a:r>
              <a:rPr lang="de-CH" dirty="0">
                <a:hlinkClick r:id="rId3"/>
              </a:rPr>
              <a:t>https://rmarkdown.rstudio.com/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8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4BD3-01A5-4CDE-AA6A-3343D403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R </a:t>
            </a:r>
            <a:r>
              <a:rPr lang="de-CH" dirty="0" err="1"/>
              <a:t>Markdown</a:t>
            </a:r>
            <a:r>
              <a:rPr lang="de-CH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7E21-9476-4CED-9222-B6AD302A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400" dirty="0"/>
              <a:t>Unterlagen: </a:t>
            </a:r>
            <a:r>
              <a:rPr lang="de-CH" sz="1400" dirty="0">
                <a:hlinkClick r:id="rId2"/>
              </a:rPr>
              <a:t>https://github.com/ramon-schildknecht/Reproduzierbarkeit-wissenschaftliche-Ergebnisse</a:t>
            </a:r>
            <a:r>
              <a:rPr lang="de-CH" sz="1400" dirty="0"/>
              <a:t> </a:t>
            </a:r>
          </a:p>
          <a:p>
            <a:r>
              <a:rPr lang="de-CH" sz="1400" dirty="0"/>
              <a:t>Veröffentlichte R </a:t>
            </a:r>
            <a:r>
              <a:rPr lang="de-CH" sz="1400" dirty="0" err="1"/>
              <a:t>Markdown</a:t>
            </a:r>
            <a:r>
              <a:rPr lang="de-CH" sz="1400" dirty="0"/>
              <a:t> Datei: </a:t>
            </a:r>
            <a:r>
              <a:rPr lang="de-CH" sz="1400" dirty="0">
                <a:hlinkClick r:id="rId3"/>
              </a:rPr>
              <a:t>https://rpubs.com/ramon_schildknecht/reproduzierbarkeit_wissenschaftliche_Ergebnisse</a:t>
            </a:r>
            <a:r>
              <a:rPr lang="de-CH" sz="1400" dirty="0"/>
              <a:t> </a:t>
            </a:r>
          </a:p>
          <a:p>
            <a:r>
              <a:rPr lang="de-CH" sz="1400" dirty="0">
                <a:hlinkClick r:id="rId4"/>
              </a:rPr>
              <a:t>Tutorial</a:t>
            </a:r>
            <a:r>
              <a:rPr lang="de-CH" sz="1400" dirty="0"/>
              <a:t> (inkl. Cheat Sheet)</a:t>
            </a:r>
          </a:p>
          <a:p>
            <a:pPr lvl="1"/>
            <a:r>
              <a:rPr lang="de-CH" sz="1000" dirty="0"/>
              <a:t>Grundlagen</a:t>
            </a:r>
          </a:p>
          <a:p>
            <a:pPr lvl="1"/>
            <a:r>
              <a:rPr lang="de-CH" sz="1000" dirty="0"/>
              <a:t>Notebooks</a:t>
            </a:r>
          </a:p>
          <a:p>
            <a:pPr lvl="1"/>
            <a:r>
              <a:rPr lang="de-CH" sz="1000" dirty="0"/>
              <a:t>Präsentationen</a:t>
            </a:r>
          </a:p>
          <a:p>
            <a:pPr lvl="1"/>
            <a:r>
              <a:rPr lang="de-CH" sz="1000" dirty="0"/>
              <a:t>Dashboards</a:t>
            </a:r>
          </a:p>
          <a:p>
            <a:pPr lvl="1"/>
            <a:r>
              <a:rPr lang="de-CH" sz="1000" dirty="0"/>
              <a:t>Webseiten</a:t>
            </a:r>
          </a:p>
          <a:p>
            <a:pPr lvl="1"/>
            <a:r>
              <a:rPr lang="de-CH" sz="1000" dirty="0"/>
              <a:t>Interaktive Dokumente</a:t>
            </a:r>
          </a:p>
          <a:p>
            <a:pPr lvl="1"/>
            <a:r>
              <a:rPr lang="de-CH" sz="1000" dirty="0"/>
              <a:t>Ausblick: Bücher wie z. B. </a:t>
            </a:r>
            <a:r>
              <a:rPr lang="de-CH" sz="1000" dirty="0">
                <a:hlinkClick r:id="rId5"/>
              </a:rPr>
              <a:t>R </a:t>
            </a:r>
            <a:r>
              <a:rPr lang="de-CH" sz="1000" dirty="0" err="1">
                <a:hlinkClick r:id="rId5"/>
              </a:rPr>
              <a:t>for</a:t>
            </a:r>
            <a:r>
              <a:rPr lang="de-CH" sz="1000" dirty="0">
                <a:hlinkClick r:id="rId5"/>
              </a:rPr>
              <a:t> Data Science</a:t>
            </a:r>
            <a:r>
              <a:rPr lang="de-CH" sz="1000" dirty="0"/>
              <a:t> (eine Art «R-Bibel»)</a:t>
            </a:r>
          </a:p>
          <a:p>
            <a:r>
              <a:rPr lang="de-CH" sz="1400" dirty="0">
                <a:hlinkClick r:id="rId6"/>
              </a:rPr>
              <a:t>Galerie mit Anschauungsbeispielen</a:t>
            </a:r>
            <a:endParaRPr lang="de-CH" sz="1400" dirty="0"/>
          </a:p>
          <a:p>
            <a:r>
              <a:rPr lang="de-CH" sz="1400" dirty="0"/>
              <a:t>Umfangreicheres Beispiel zu den Fragen «</a:t>
            </a:r>
            <a:r>
              <a:rPr lang="en-US" sz="1400" dirty="0"/>
              <a:t>Across the United States, which types of events are most harmful with respect to population health?</a:t>
            </a:r>
            <a:r>
              <a:rPr lang="de-CH" sz="1400" dirty="0"/>
              <a:t>»</a:t>
            </a:r>
            <a:r>
              <a:rPr lang="en-US" sz="1400" dirty="0"/>
              <a:t> </a:t>
            </a:r>
            <a:r>
              <a:rPr lang="en-US" sz="1400" dirty="0" err="1"/>
              <a:t>sowie</a:t>
            </a:r>
            <a:r>
              <a:rPr lang="en-US" sz="1400" dirty="0"/>
              <a:t> </a:t>
            </a:r>
            <a:r>
              <a:rPr lang="de-CH" sz="1400" dirty="0"/>
              <a:t>«</a:t>
            </a:r>
            <a:r>
              <a:rPr lang="en-US" sz="1400" dirty="0"/>
              <a:t>Across the United States, which types of events have the greatest economic consequences?</a:t>
            </a:r>
            <a:r>
              <a:rPr lang="de-CH" sz="1400" dirty="0"/>
              <a:t>»: </a:t>
            </a:r>
            <a:r>
              <a:rPr lang="de-CH" sz="1400" dirty="0">
                <a:hlinkClick r:id="rId7"/>
              </a:rPr>
              <a:t>https://rpubs.com/ramon_schildknecht/us_storm_impacts_to_health_and_economics</a:t>
            </a:r>
            <a:r>
              <a:rPr lang="de-CH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59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32C7-EC2F-428E-9764-0D403640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Referenzen &amp; </a:t>
            </a:r>
            <a:br>
              <a:rPr lang="de-CH" dirty="0"/>
            </a:br>
            <a:r>
              <a:rPr lang="de-CH" dirty="0"/>
              <a:t>weiterführende Ressourcen.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6BA9-0725-4DF3-A150-42D4A21B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/>
              <a:t>Grundlage ist dieser Kurs der John Hopkins University: </a:t>
            </a:r>
            <a:r>
              <a:rPr lang="de-CH" sz="2000" dirty="0">
                <a:hlinkClick r:id="rId2"/>
              </a:rPr>
              <a:t>https://www.coursera.org/learn/reproducible-research</a:t>
            </a:r>
            <a:r>
              <a:rPr lang="de-CH" sz="2000" dirty="0"/>
              <a:t> </a:t>
            </a:r>
          </a:p>
          <a:p>
            <a:endParaRPr lang="de-CH" sz="2000" dirty="0"/>
          </a:p>
          <a:p>
            <a:r>
              <a:rPr lang="de-CH" sz="2000" dirty="0"/>
              <a:t>Weiterführende Infos wie z. B.</a:t>
            </a:r>
          </a:p>
          <a:p>
            <a:pPr lvl="1"/>
            <a:r>
              <a:rPr lang="de-CH" sz="1600" dirty="0"/>
              <a:t>Buch Report Writing </a:t>
            </a:r>
            <a:r>
              <a:rPr lang="de-CH" sz="1600" dirty="0" err="1"/>
              <a:t>for</a:t>
            </a:r>
            <a:r>
              <a:rPr lang="de-CH" sz="1600" dirty="0"/>
              <a:t> Data Science in R (Roger D. Peng)</a:t>
            </a:r>
          </a:p>
          <a:p>
            <a:pPr lvl="1"/>
            <a:r>
              <a:rPr lang="de-CH" sz="1600" dirty="0"/>
              <a:t>Foliensatz </a:t>
            </a:r>
            <a:r>
              <a:rPr lang="en-US" sz="1600" dirty="0"/>
              <a:t>Reproducible Research - Concepts and Ideas</a:t>
            </a:r>
          </a:p>
          <a:p>
            <a:pPr lvl="1"/>
            <a:r>
              <a:rPr lang="de-CH" sz="1600" dirty="0"/>
              <a:t>Foliensatz Organisation einer Datenanalyse</a:t>
            </a:r>
          </a:p>
          <a:p>
            <a:pPr lvl="1"/>
            <a:r>
              <a:rPr lang="de-CH" sz="1600" dirty="0"/>
              <a:t>Foliensatz Einführung in R </a:t>
            </a:r>
            <a:r>
              <a:rPr lang="de-CH" sz="1600" dirty="0" err="1"/>
              <a:t>Markdown</a:t>
            </a:r>
            <a:endParaRPr lang="de-CH" sz="1600" dirty="0"/>
          </a:p>
          <a:p>
            <a:pPr lvl="1"/>
            <a:r>
              <a:rPr lang="de-CH" sz="1600" dirty="0"/>
              <a:t>Foliensatz </a:t>
            </a:r>
            <a:r>
              <a:rPr lang="de-CH" sz="1600" dirty="0" err="1"/>
              <a:t>Literate</a:t>
            </a:r>
            <a:r>
              <a:rPr lang="de-CH" sz="1600" dirty="0"/>
              <a:t> Statistical </a:t>
            </a:r>
            <a:r>
              <a:rPr lang="de-CH" sz="1600" dirty="0" err="1"/>
              <a:t>Programming</a:t>
            </a:r>
            <a:endParaRPr lang="de-CH" sz="1600" dirty="0"/>
          </a:p>
          <a:p>
            <a:pPr lvl="1"/>
            <a:r>
              <a:rPr lang="de-CH" sz="1600" dirty="0"/>
              <a:t>Data Science Prozess</a:t>
            </a:r>
          </a:p>
          <a:p>
            <a:pPr lvl="1"/>
            <a:r>
              <a:rPr lang="de-CH" sz="1600" dirty="0"/>
              <a:t>Coding Standards in R</a:t>
            </a:r>
          </a:p>
          <a:p>
            <a:pPr marL="457200" lvl="1" indent="0">
              <a:buNone/>
            </a:pPr>
            <a:endParaRPr lang="de-CH" sz="1600" dirty="0"/>
          </a:p>
          <a:p>
            <a:pPr marL="457200" lvl="1" indent="0">
              <a:buNone/>
            </a:pPr>
            <a:r>
              <a:rPr lang="de-CH" sz="1600" dirty="0"/>
              <a:t>sind hier zu finden: </a:t>
            </a:r>
            <a:r>
              <a:rPr lang="de-CH" sz="1600" dirty="0">
                <a:hlinkClick r:id="rId3"/>
              </a:rPr>
              <a:t>https://www.evernote.com/l/Ai8Ot7LBX_dI5b-Wi6jme-kuCvfRbIYNY6A/</a:t>
            </a:r>
            <a:r>
              <a:rPr lang="de-CH" sz="1600" dirty="0"/>
              <a:t> </a:t>
            </a:r>
          </a:p>
          <a:p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9439588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330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Wingdings</vt:lpstr>
      <vt:lpstr>Larissa</vt:lpstr>
      <vt:lpstr>Reproduzierbarkeit wissenschaftlicher  Ergebnisse</vt:lpstr>
      <vt:lpstr>Warum ist das Thema Reproduzierbarkeit wichtig?</vt:lpstr>
      <vt:lpstr>Was sind Probleme? Was ist der aktuelle Stand?</vt:lpstr>
      <vt:lpstr>Gibt es Lösungsansätze? </vt:lpstr>
      <vt:lpstr>Lösungsansatz R Markdown.</vt:lpstr>
      <vt:lpstr>Beispiel R Markdown.</vt:lpstr>
      <vt:lpstr>Referenzen &amp;  weiterführende Ressourcen.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Reproduzierbarkeit wissenschaftlicher  Ergebnisse</dc:title>
  <dc:creator>Schildknecht Ramon (G-PN-PLA-KIA)</dc:creator>
  <cp:lastModifiedBy>Schildknecht Ramon (G-PN-PLA-KIA)</cp:lastModifiedBy>
  <cp:revision>12</cp:revision>
  <dcterms:created xsi:type="dcterms:W3CDTF">2018-11-01T17:29:12Z</dcterms:created>
  <dcterms:modified xsi:type="dcterms:W3CDTF">2018-11-01T18:41:01Z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  <property fmtid="{D5CDD505-2E9C-101B-9397-08002B2CF9AE}" pid="4" name="DateSHPTitle">
    <vt:lpwstr>11/1/2018 7:41:01 PM</vt:lpwstr>
  </property>
</Properties>
</file>