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6" r:id="rId10"/>
    <p:sldId id="275" r:id="rId11"/>
    <p:sldId id="263" r:id="rId12"/>
    <p:sldId id="265" r:id="rId13"/>
    <p:sldId id="272" r:id="rId14"/>
    <p:sldId id="269" r:id="rId15"/>
    <p:sldId id="278" r:id="rId16"/>
    <p:sldId id="277" r:id="rId17"/>
    <p:sldId id="264" r:id="rId18"/>
    <p:sldId id="267" r:id="rId19"/>
    <p:sldId id="26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 | Carmela" id="{F8909489-62DC-4AB8-A255-A9DB7405BB8B}">
          <p14:sldIdLst>
            <p14:sldId id="256"/>
            <p14:sldId id="257"/>
            <p14:sldId id="258"/>
          </p14:sldIdLst>
        </p14:section>
        <p14:section name="Datenbeschaffung | Ramon" id="{D78688F3-9088-4499-83D5-09CDE37619F4}">
          <p14:sldIdLst>
            <p14:sldId id="259"/>
            <p14:sldId id="260"/>
            <p14:sldId id="261"/>
          </p14:sldIdLst>
        </p14:section>
        <p14:section name="Data Preparation | Lars" id="{22882278-D7AC-46F6-A91A-E5FA36BE0065}">
          <p14:sldIdLst>
            <p14:sldId id="273"/>
            <p14:sldId id="274"/>
            <p14:sldId id="276"/>
            <p14:sldId id="275"/>
          </p14:sldIdLst>
        </p14:section>
        <p14:section name="Frage 2 | Carmela" id="{2D249171-1E90-4044-8618-41973D49B662}">
          <p14:sldIdLst>
            <p14:sldId id="263"/>
          </p14:sldIdLst>
        </p14:section>
        <p14:section name="Frage 4 | Ramon" id="{03F5F9BE-E35E-4B8D-97DA-9C94B0A8488A}">
          <p14:sldIdLst>
            <p14:sldId id="265"/>
          </p14:sldIdLst>
        </p14:section>
        <p14:section name="Frage 5 &amp; Abschluss | Lars" id="{E7AE568F-C2A2-4D71-BAB5-A5C5339186FE}">
          <p14:sldIdLst>
            <p14:sldId id="272"/>
            <p14:sldId id="269"/>
          </p14:sldIdLst>
        </p14:section>
        <p14:section name="Appendix" id="{481BA536-1B7F-4D2E-86CD-0C7335ED115D}">
          <p14:sldIdLst>
            <p14:sldId id="278"/>
            <p14:sldId id="277"/>
            <p14:sldId id="26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" initials="L" lastIdx="8" clrIdx="0">
    <p:extLst>
      <p:ext uri="{19B8F6BF-5375-455C-9EA6-DF929625EA0E}">
        <p15:presenceInfo xmlns:p15="http://schemas.microsoft.com/office/powerpoint/2012/main" userId="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3" autoAdjust="0"/>
    <p:restoredTop sz="81104" autoAdjust="0"/>
  </p:normalViewPr>
  <p:slideViewPr>
    <p:cSldViewPr snapToGrid="0">
      <p:cViewPr varScale="1">
        <p:scale>
          <a:sx n="69" d="100"/>
          <a:sy n="69" d="100"/>
        </p:scale>
        <p:origin x="9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Antwort Frage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generic without branded drug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9-4D0C-AEDE-7CFF87E33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branded drug with generics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9-4D0C-AEDE-7CFF87E33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3249440"/>
        <c:axId val="533251736"/>
      </c:barChart>
      <c:catAx>
        <c:axId val="533249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3251736"/>
        <c:crosses val="autoZero"/>
        <c:auto val="1"/>
        <c:lblAlgn val="ctr"/>
        <c:lblOffset val="100"/>
        <c:noMultiLvlLbl val="0"/>
      </c:catAx>
      <c:valAx>
        <c:axId val="53325173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324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e64d5bcd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Ramon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Ausreisser könnten kreiert werden bei fehlendem Generika Preis (Preis </a:t>
            </a:r>
            <a:r>
              <a:rPr lang="de-CH" dirty="0" err="1"/>
              <a:t>Branded</a:t>
            </a:r>
            <a:r>
              <a:rPr lang="de-CH" dirty="0"/>
              <a:t> – Preis Generika (nicht vorhanden))</a:t>
            </a:r>
            <a:endParaRPr dirty="0"/>
          </a:p>
        </p:txBody>
      </p:sp>
      <p:sp>
        <p:nvSpPr>
          <p:cNvPr id="198" name="Google Shape;198;g57e64d5bc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Lars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3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Lars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Gartner-Chart: </a:t>
            </a:r>
            <a:r>
              <a:rPr lang="de-CH" dirty="0" err="1"/>
              <a:t>Descriptive</a:t>
            </a:r>
            <a:r>
              <a:rPr lang="de-CH" dirty="0"/>
              <a:t> ist schon eine grosse Herausforderung. Es braucht viel Vorarbeit und Datenverständnis bis erste brauchbare Modelle umgesetzt werden können!</a:t>
            </a:r>
            <a:endParaRPr dirty="0"/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58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f5e03e2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7f5e03e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42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f5e03e2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7f5e03e2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In der Präsentation fokussieren wir nur auf die markierten Fragen.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Bis hier: Carmela</a:t>
            </a: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e64d5bcd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g57e64d5bc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de-DE" dirty="0"/>
              <a:t>Bis hier: Ramon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de-D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de-DE" dirty="0"/>
              <a:t>Es gibt 101 Beobachtungen mit mindestens einem fehlenden Wert. Dies sind im </a:t>
            </a:r>
            <a:r>
              <a:rPr lang="de-DE" dirty="0" err="1"/>
              <a:t>Verhaelntis</a:t>
            </a:r>
            <a:r>
              <a:rPr lang="de-DE" dirty="0"/>
              <a:t> zu den knapp 30'000 Beobachtungen sehr wenige. Daher entfernen wir diese als heuristischen Ansatz. Dies sind im </a:t>
            </a:r>
            <a:r>
              <a:rPr lang="de-DE" dirty="0" err="1"/>
              <a:t>Verhaelntis</a:t>
            </a:r>
            <a:r>
              <a:rPr lang="de-DE" dirty="0"/>
              <a:t> zu den knapp 30'000 Beobachtungen sehr wenige. Daher entfernen wir diese als heuristischen Ansatz. Als Erkenntnis der NA-Analyse behalten wir folgende Erkenntnisse im Hinterkopf.</a:t>
            </a: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86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Bis hier: Lars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60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f5e03e2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Carmela</a:t>
            </a:r>
            <a:endParaRPr dirty="0"/>
          </a:p>
        </p:txBody>
      </p:sp>
      <p:sp>
        <p:nvSpPr>
          <p:cNvPr id="165" name="Google Shape;165;g57f5e03e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DE"/>
              <a:t>Juli 2019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Data Science in Health Care - Final Project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t="45715" b="9820"/>
          <a:stretch/>
        </p:blipFill>
        <p:spPr>
          <a:xfrm>
            <a:off x="0" y="3808676"/>
            <a:ext cx="12192000" cy="3049325"/>
          </a:xfrm>
          <a:custGeom>
            <a:avLst/>
            <a:gdLst/>
            <a:ahLst/>
            <a:cxnLst/>
            <a:rect l="l" t="t" r="r" b="b"/>
            <a:pathLst>
              <a:path w="12192000" h="3049325" extrusionOk="0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FFFFFF"/>
              </a:buClr>
              <a:buSzPts val="6600"/>
            </a:pPr>
            <a:r>
              <a:rPr lang="de-DE" dirty="0">
                <a:solidFill>
                  <a:schemeClr val="lt1"/>
                </a:solidFill>
              </a:rPr>
              <a:t>Untersuchung von </a:t>
            </a:r>
            <a:r>
              <a:rPr lang="de-DE" dirty="0" err="1">
                <a:solidFill>
                  <a:schemeClr val="lt1"/>
                </a:solidFill>
              </a:rPr>
              <a:t>Branded</a:t>
            </a:r>
            <a:r>
              <a:rPr lang="de-DE" dirty="0">
                <a:solidFill>
                  <a:schemeClr val="lt1"/>
                </a:solidFill>
              </a:rPr>
              <a:t>- &amp; </a:t>
            </a:r>
            <a:r>
              <a:rPr lang="de-DE" dirty="0" err="1">
                <a:solidFill>
                  <a:schemeClr val="lt1"/>
                </a:solidFill>
              </a:rPr>
              <a:t>Generic</a:t>
            </a:r>
            <a:r>
              <a:rPr lang="de-DE" dirty="0">
                <a:solidFill>
                  <a:schemeClr val="lt1"/>
                </a:solidFill>
              </a:rPr>
              <a:t>-Medikamenten im United Kingdom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de-DE" sz="1800" dirty="0">
                <a:solidFill>
                  <a:srgbClr val="000000"/>
                </a:solidFill>
              </a:rPr>
              <a:t>Ramon Schildknecht, Lars </a:t>
            </a:r>
            <a:r>
              <a:rPr lang="de-DE" sz="1800" dirty="0" err="1">
                <a:solidFill>
                  <a:srgbClr val="000000"/>
                </a:solidFill>
              </a:rPr>
              <a:t>Gisler</a:t>
            </a:r>
            <a:r>
              <a:rPr lang="de-DE" sz="1800" dirty="0">
                <a:solidFill>
                  <a:srgbClr val="000000"/>
                </a:solidFill>
              </a:rPr>
              <a:t>, Carmela Wey</a:t>
            </a: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805661" y="6223702"/>
            <a:ext cx="6584750" cy="3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98989"/>
                </a:solidFill>
              </a:rPr>
              <a:t>Data Science in Health Care - Final Project</a:t>
            </a:r>
            <a:endParaRPr sz="1000">
              <a:solidFill>
                <a:srgbClr val="898989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7554138" y="6223702"/>
            <a:ext cx="3108065" cy="3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898989"/>
                </a:solidFill>
              </a:rPr>
              <a:t>Juli 2019</a:t>
            </a:r>
            <a:endParaRPr sz="1000" dirty="0">
              <a:solidFill>
                <a:srgbClr val="898989"/>
              </a:solidFill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 dirty="0"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6862540" y="4796278"/>
            <a:ext cx="2048703" cy="198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873C1-6A4D-4BEA-B61D-07224CDA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Understanding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041A7-1084-4824-876A-70F9D1B1A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7414"/>
            <a:ext cx="10515600" cy="4549549"/>
          </a:xfrm>
        </p:spPr>
        <p:txBody>
          <a:bodyPr/>
          <a:lstStyle/>
          <a:p>
            <a:r>
              <a:rPr lang="de-CH" sz="2000" dirty="0"/>
              <a:t>Ein </a:t>
            </a:r>
            <a:r>
              <a:rPr lang="de-CH" sz="2000" dirty="0" err="1"/>
              <a:t>Branded</a:t>
            </a:r>
            <a:r>
              <a:rPr lang="de-CH" sz="2000" dirty="0"/>
              <a:t>-Medikament kann mehrmals vorkommen (für jede Dosis und Form). Jede Dosis und Form hat ein eigenes Generika.</a:t>
            </a:r>
          </a:p>
          <a:p>
            <a:endParaRPr lang="de-CH" sz="2000" dirty="0"/>
          </a:p>
          <a:p>
            <a:endParaRPr lang="de-CH" sz="2000" dirty="0"/>
          </a:p>
          <a:p>
            <a:endParaRPr lang="de-CH" sz="2000" dirty="0"/>
          </a:p>
          <a:p>
            <a:endParaRPr lang="de-CH" sz="2000" dirty="0"/>
          </a:p>
          <a:p>
            <a:r>
              <a:rPr lang="de-CH" sz="2000" dirty="0"/>
              <a:t>Einige </a:t>
            </a:r>
            <a:r>
              <a:rPr lang="de-CH" sz="2000" dirty="0" err="1"/>
              <a:t>Branded</a:t>
            </a:r>
            <a:r>
              <a:rPr lang="de-CH" sz="2000" dirty="0"/>
              <a:t>-Medikamente aus der gleichen Kategorie und mit identischer chemischer Substanz werden als unterschiedliche Medikamente geführt, verweisen aber auf das gleiche Generika.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11F79-E01C-4B54-B03B-177315772F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Juli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4F3242-A307-4772-BF56-2C01AA818A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Science in Health Care - Final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4DBC5-4663-4B1B-BD82-ED0092055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FE5E93B-6C9C-4170-9A79-37882D88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45" y="4890326"/>
            <a:ext cx="8492898" cy="14700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3F6013F-DFBB-49D5-A97F-20A6F6AD0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46" y="2338784"/>
            <a:ext cx="8492898" cy="13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0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Science in Health Care - Final Project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22" name="Google Shape;171;p20">
            <a:extLst>
              <a:ext uri="{FF2B5EF4-FFF2-40B4-BE49-F238E27FC236}">
                <a16:creationId xmlns:a16="http://schemas.microsoft.com/office/drawing/2014/main" id="{FDD5DC66-D709-473A-AEE8-FAE5D90478B9}"/>
              </a:ext>
            </a:extLst>
          </p:cNvPr>
          <p:cNvSpPr txBox="1">
            <a:spLocks/>
          </p:cNvSpPr>
          <p:nvPr/>
        </p:nvSpPr>
        <p:spPr>
          <a:xfrm>
            <a:off x="838200" y="1758143"/>
            <a:ext cx="10875744" cy="64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Frage 2: Wie viele </a:t>
            </a:r>
            <a:r>
              <a:rPr lang="de-DE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Branded</a:t>
            </a: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und </a:t>
            </a:r>
            <a:r>
              <a:rPr lang="de-DE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Generic</a:t>
            </a: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-Produkte wurden verschrieben? Wie ist das Verhältnis?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de-DE" sz="11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8514A8-EB75-45B2-9902-6B01BC93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136" y="2596536"/>
            <a:ext cx="5923547" cy="3566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201" name="Google Shape;20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908049" y="1585175"/>
            <a:ext cx="10594139" cy="62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Frage 4: Wie ist der Preisunterschied zwischen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Branded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-Produkten und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Generikas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? Sind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Generikas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billiger?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275" y="4910425"/>
            <a:ext cx="7255499" cy="194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989825"/>
            <a:ext cx="4591675" cy="28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328" y="2602150"/>
            <a:ext cx="3561850" cy="21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3253" y="2562800"/>
            <a:ext cx="3445021" cy="22301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4DAEB-D1A4-4291-8B8C-5B69DC105643}"/>
              </a:ext>
            </a:extLst>
          </p:cNvPr>
          <p:cNvSpPr txBox="1"/>
          <p:nvPr/>
        </p:nvSpPr>
        <p:spPr>
          <a:xfrm>
            <a:off x="434898" y="3297664"/>
            <a:ext cx="42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diff_branded_to_generic</a:t>
            </a:r>
            <a:r>
              <a:rPr lang="de-CH" sz="1600" dirty="0"/>
              <a:t> = </a:t>
            </a:r>
            <a:r>
              <a:rPr lang="de-CH" sz="1600" dirty="0" err="1"/>
              <a:t>Branded</a:t>
            </a:r>
            <a:r>
              <a:rPr lang="de-CH" sz="1600" dirty="0"/>
              <a:t>-Preis per Item (NIC) – </a:t>
            </a:r>
            <a:r>
              <a:rPr lang="de-CH" sz="1600" dirty="0" err="1"/>
              <a:t>Generic</a:t>
            </a:r>
            <a:r>
              <a:rPr lang="de-CH" sz="1600" dirty="0"/>
              <a:t>-Preis per Item (NIC)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DA61D-34BE-4151-94F9-993AE33E2B7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Juli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825D2-424F-4D78-AEC2-E967E1437CF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Science in Health Care - Final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CB08-2999-411E-BED5-3EC4EC5513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775345-4F39-422B-B306-BC15F6AC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4" y="2500272"/>
            <a:ext cx="5195951" cy="3284677"/>
          </a:xfrm>
          <a:prstGeom prst="rect">
            <a:avLst/>
          </a:prstGeom>
          <a:ln w="1905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336F513-D83F-46AB-B324-8D4BCCBD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513" y="2500273"/>
            <a:ext cx="5275549" cy="3284676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1BEADB2-A0A8-4CCC-989A-E8A2468AC9E1}"/>
              </a:ext>
            </a:extLst>
          </p:cNvPr>
          <p:cNvSpPr/>
          <p:nvPr/>
        </p:nvSpPr>
        <p:spPr>
          <a:xfrm>
            <a:off x="1391761" y="5169258"/>
            <a:ext cx="3219718" cy="2275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2B0637A-6ED5-48DD-BED6-15BB715C857A}"/>
              </a:ext>
            </a:extLst>
          </p:cNvPr>
          <p:cNvCxnSpPr>
            <a:cxnSpLocks/>
          </p:cNvCxnSpPr>
          <p:nvPr/>
        </p:nvCxnSpPr>
        <p:spPr>
          <a:xfrm flipV="1">
            <a:off x="4611479" y="2489715"/>
            <a:ext cx="1634199" cy="267954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1BA05D2-894B-45C2-9DF9-AE4739628D2A}"/>
              </a:ext>
            </a:extLst>
          </p:cNvPr>
          <p:cNvCxnSpPr>
            <a:cxnSpLocks/>
          </p:cNvCxnSpPr>
          <p:nvPr/>
        </p:nvCxnSpPr>
        <p:spPr>
          <a:xfrm>
            <a:off x="4611479" y="5396785"/>
            <a:ext cx="1634199" cy="38816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7D5E0C0-CDB0-4B96-9FA8-F28864A3C9AE}"/>
              </a:ext>
            </a:extLst>
          </p:cNvPr>
          <p:cNvSpPr txBox="1"/>
          <p:nvPr/>
        </p:nvSpPr>
        <p:spPr>
          <a:xfrm>
            <a:off x="5200649" y="4563725"/>
            <a:ext cx="879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rgbClr val="00B050"/>
                </a:solidFill>
              </a:rPr>
              <a:t>Plotly</a:t>
            </a:r>
            <a:endParaRPr lang="de-CH" dirty="0">
              <a:solidFill>
                <a:srgbClr val="00B050"/>
              </a:solidFill>
            </a:endParaRPr>
          </a:p>
          <a:p>
            <a:r>
              <a:rPr lang="de-CH" dirty="0">
                <a:solidFill>
                  <a:srgbClr val="00B050"/>
                </a:solidFill>
              </a:rPr>
              <a:t>Zoom In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8E6E50D-C189-4004-9A83-5313C6F9389E}"/>
              </a:ext>
            </a:extLst>
          </p:cNvPr>
          <p:cNvSpPr txBox="1"/>
          <p:nvPr/>
        </p:nvSpPr>
        <p:spPr>
          <a:xfrm>
            <a:off x="7879763" y="4975244"/>
            <a:ext cx="61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15.1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C53C6B2-E343-4BEC-B12A-095FD5622A4E}"/>
              </a:ext>
            </a:extLst>
          </p:cNvPr>
          <p:cNvSpPr txBox="1"/>
          <p:nvPr/>
        </p:nvSpPr>
        <p:spPr>
          <a:xfrm>
            <a:off x="10309455" y="4878530"/>
            <a:ext cx="61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19.1</a:t>
            </a:r>
            <a:endParaRPr lang="en-US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5166B68-F827-4D6A-A750-EAF46A703449}"/>
              </a:ext>
            </a:extLst>
          </p:cNvPr>
          <p:cNvSpPr txBox="1"/>
          <p:nvPr/>
        </p:nvSpPr>
        <p:spPr>
          <a:xfrm>
            <a:off x="6658385" y="5925214"/>
            <a:ext cx="107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Mean: 37.9 </a:t>
            </a:r>
            <a:endParaRPr lang="en-US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36EB5FC-6A62-4985-ACC5-7F3E8FD93878}"/>
              </a:ext>
            </a:extLst>
          </p:cNvPr>
          <p:cNvSpPr txBox="1"/>
          <p:nvPr/>
        </p:nvSpPr>
        <p:spPr>
          <a:xfrm>
            <a:off x="9142505" y="5925214"/>
            <a:ext cx="107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Mean: 89.0 </a:t>
            </a:r>
            <a:endParaRPr lang="en-US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96E0A50-5637-42FF-93C6-EBECA545C124}"/>
              </a:ext>
            </a:extLst>
          </p:cNvPr>
          <p:cNvSpPr/>
          <p:nvPr/>
        </p:nvSpPr>
        <p:spPr>
          <a:xfrm>
            <a:off x="752002" y="255057"/>
            <a:ext cx="9964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Datenanalyse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488CB00F-F77F-4FB7-A494-2A856E74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74" y="1164763"/>
            <a:ext cx="10515600" cy="855933"/>
          </a:xfrm>
        </p:spPr>
        <p:txBody>
          <a:bodyPr/>
          <a:lstStyle/>
          <a:p>
            <a:pPr marL="114300" indent="0">
              <a:buNone/>
            </a:pPr>
            <a:r>
              <a:rPr lang="de-DE" sz="2000" b="1" dirty="0"/>
              <a:t>Frage 5: Wie unterscheiden sich die Preise von </a:t>
            </a:r>
            <a:r>
              <a:rPr lang="de-DE" sz="2000" b="1" dirty="0" err="1"/>
              <a:t>Branded</a:t>
            </a:r>
            <a:r>
              <a:rPr lang="de-DE" sz="2000" b="1" dirty="0"/>
              <a:t>-Produkten - für welche es </a:t>
            </a:r>
            <a:r>
              <a:rPr lang="de-DE" sz="2000" b="1" dirty="0" err="1"/>
              <a:t>Generikas</a:t>
            </a:r>
            <a:r>
              <a:rPr lang="de-DE" sz="2000" b="1" dirty="0"/>
              <a:t> gibt - von </a:t>
            </a:r>
            <a:r>
              <a:rPr lang="de-DE" sz="2000" b="1" dirty="0" err="1"/>
              <a:t>Branded</a:t>
            </a:r>
            <a:r>
              <a:rPr lang="de-DE" sz="2000" b="1" dirty="0"/>
              <a:t>-Produkten, für welche es keine </a:t>
            </a:r>
            <a:r>
              <a:rPr lang="de-DE" sz="2000" b="1" dirty="0" err="1"/>
              <a:t>Generikas</a:t>
            </a:r>
            <a:r>
              <a:rPr lang="de-DE" sz="2000" b="1" dirty="0"/>
              <a:t> gibt?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902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838200" y="188479"/>
            <a:ext cx="10515600" cy="124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&amp; Ausblick</a:t>
            </a:r>
            <a:endParaRPr dirty="0"/>
          </a:p>
        </p:txBody>
      </p:sp>
      <p:sp>
        <p:nvSpPr>
          <p:cNvPr id="249" name="Google Shape;24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D8D574-4DA9-4E23-8A69-4DCFC69C92E6}"/>
              </a:ext>
            </a:extLst>
          </p:cNvPr>
          <p:cNvSpPr/>
          <p:nvPr/>
        </p:nvSpPr>
        <p:spPr>
          <a:xfrm>
            <a:off x="838200" y="1327361"/>
            <a:ext cx="10876548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800"/>
            </a:pP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Lessons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endParaRPr lang="de-D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80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Teamtag sehr wertvoll → in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grossen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Schritten vorwärts kommen, Unklarheiten gemeinsam lösen.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80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Konfliktsituation beim gemeinsamen Arbeiten in R 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Code-Verwaltungs-Software nutzen.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SzPts val="180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Strukturiertes Vorgehen ist wichtig und konnte im Vergleich zum In-Class Project optimiert werden (klare Fragestellungen zu Beginn definieren, zuerst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und dann Analyse).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SzPts val="1800"/>
            </a:pP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SzPts val="1800"/>
            </a:pP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Ausblick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Deskriptive Analyse auf statische Signifikanz überprüfen (statistischen Tests).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Unterschiede in Medikamenten-Gruppen, Ortschaften und Personenmerkmalen untersuchen.</a:t>
            </a:r>
          </a:p>
        </p:txBody>
      </p:sp>
      <p:pic>
        <p:nvPicPr>
          <p:cNvPr id="7" name="Google Shape;261;p27">
            <a:extLst>
              <a:ext uri="{FF2B5EF4-FFF2-40B4-BE49-F238E27FC236}">
                <a16:creationId xmlns:a16="http://schemas.microsoft.com/office/drawing/2014/main" id="{619B162D-2DE0-4D39-B478-0144AA9FA3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672" y="4527678"/>
            <a:ext cx="3068256" cy="214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62;p27">
            <a:extLst>
              <a:ext uri="{FF2B5EF4-FFF2-40B4-BE49-F238E27FC236}">
                <a16:creationId xmlns:a16="http://schemas.microsoft.com/office/drawing/2014/main" id="{388DE99F-89BE-46EE-9D96-D3C74A07B4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5476" y="4642860"/>
            <a:ext cx="5297268" cy="202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3;p27">
            <a:extLst>
              <a:ext uri="{FF2B5EF4-FFF2-40B4-BE49-F238E27FC236}">
                <a16:creationId xmlns:a16="http://schemas.microsoft.com/office/drawing/2014/main" id="{666151F7-D672-464B-826C-F71CBA07771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37769" y="6237470"/>
            <a:ext cx="1278910" cy="48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3A239-697C-48A8-BE3D-CAB518D1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2415"/>
            <a:ext cx="10515600" cy="1325563"/>
          </a:xfrm>
        </p:spPr>
        <p:txBody>
          <a:bodyPr/>
          <a:lstStyle/>
          <a:p>
            <a:pPr algn="ctr"/>
            <a:r>
              <a:rPr lang="de-CH" sz="6000" b="1" dirty="0"/>
              <a:t>Appendix</a:t>
            </a:r>
            <a:endParaRPr lang="en-US" sz="6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6DD29-8C67-4547-8CC7-34144379DD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Juli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134379-D219-46B8-BC63-9F351E9852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Science in Health Care - Final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DF6D3-1C26-48F9-81C7-40AE3C573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1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Science in Health Care - Final Project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86474" y="1530843"/>
            <a:ext cx="9461858" cy="72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2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Frage 1: Wie viele eindeutige </a:t>
            </a:r>
            <a:r>
              <a:rPr lang="de-DE" sz="20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Branded</a:t>
            </a:r>
            <a:r>
              <a:rPr lang="de-DE" sz="2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und </a:t>
            </a:r>
            <a:r>
              <a:rPr lang="de-DE" sz="20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Generic</a:t>
            </a:r>
            <a:r>
              <a:rPr lang="de-DE" sz="2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-BNF Codes gibt es? Wie ist das Verhältnis?</a:t>
            </a:r>
            <a:endParaRPr sz="2000" b="1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061674" y="2886825"/>
            <a:ext cx="4453276" cy="2641750"/>
            <a:chOff x="6429950" y="918551"/>
            <a:chExt cx="4453276" cy="2641750"/>
          </a:xfrm>
          <a:blipFill dpi="0" rotWithShape="1">
            <a:blip r:embed="rId3">
              <a:alphaModFix amt="1000"/>
            </a:blip>
            <a:srcRect/>
            <a:tile tx="0" ty="0" sx="100000" sy="100000" flip="none" algn="tl"/>
          </a:blipFill>
        </p:grpSpPr>
        <p:pic>
          <p:nvPicPr>
            <p:cNvPr id="173" name="Google Shape;17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29950" y="918551"/>
              <a:ext cx="4453276" cy="264175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74" name="Google Shape;174;p20"/>
            <p:cNvSpPr txBox="1"/>
            <p:nvPr/>
          </p:nvSpPr>
          <p:spPr>
            <a:xfrm>
              <a:off x="7422650" y="1894350"/>
              <a:ext cx="646500" cy="365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>
                  <a:latin typeface="Calibri"/>
                  <a:ea typeface="Calibri"/>
                  <a:cs typeface="Calibri"/>
                  <a:sym typeface="Calibri"/>
                </a:rPr>
                <a:t>4142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9259950" y="2110500"/>
              <a:ext cx="646500" cy="365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>
                  <a:latin typeface="Calibri"/>
                  <a:ea typeface="Calibri"/>
                  <a:cs typeface="Calibri"/>
                  <a:sym typeface="Calibri"/>
                </a:rPr>
                <a:t>3537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5893153" y="2994787"/>
            <a:ext cx="4963395" cy="2641749"/>
            <a:chOff x="6299975" y="3707313"/>
            <a:chExt cx="4382125" cy="2332370"/>
          </a:xfrm>
        </p:grpSpPr>
        <p:pic>
          <p:nvPicPr>
            <p:cNvPr id="177" name="Google Shape;177;p20"/>
            <p:cNvPicPr preferRelativeResize="0"/>
            <p:nvPr/>
          </p:nvPicPr>
          <p:blipFill rotWithShape="1">
            <a:blip r:embed="rId5">
              <a:alphaModFix/>
            </a:blip>
            <a:srcRect b="3852"/>
            <a:stretch/>
          </p:blipFill>
          <p:spPr>
            <a:xfrm>
              <a:off x="6299975" y="3707313"/>
              <a:ext cx="4382125" cy="233237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</p:pic>
        <p:sp>
          <p:nvSpPr>
            <p:cNvPr id="178" name="Google Shape;178;p20"/>
            <p:cNvSpPr txBox="1"/>
            <p:nvPr/>
          </p:nvSpPr>
          <p:spPr>
            <a:xfrm>
              <a:off x="8174838" y="4207700"/>
              <a:ext cx="632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>
                  <a:latin typeface="Calibri"/>
                  <a:ea typeface="Calibri"/>
                  <a:cs typeface="Calibri"/>
                  <a:sym typeface="Calibri"/>
                </a:rPr>
                <a:t>46%</a:t>
              </a:r>
              <a:endParaRPr sz="12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8174850" y="5070450"/>
              <a:ext cx="632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>
                  <a:latin typeface="Calibri"/>
                  <a:ea typeface="Calibri"/>
                  <a:cs typeface="Calibri"/>
                  <a:sym typeface="Calibri"/>
                </a:rPr>
                <a:t>54%</a:t>
              </a:r>
              <a:endParaRPr sz="12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96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191" name="Google Shape;19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804041" y="2141375"/>
            <a:ext cx="41733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Frage 3: Wie viele </a:t>
            </a:r>
            <a:r>
              <a:rPr lang="de-DE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Branded</a:t>
            </a: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-Produkte haben ein Generika? Wie viele </a:t>
            </a:r>
            <a:r>
              <a:rPr lang="de-DE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Branded</a:t>
            </a: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-Produkte haben kein Generika?</a:t>
            </a:r>
            <a:endParaRPr sz="2000" b="1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8112BD-3539-4CC2-BE85-A55E41E18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157639"/>
              </p:ext>
            </p:extLst>
          </p:nvPr>
        </p:nvGraphicFramePr>
        <p:xfrm>
          <a:off x="5357467" y="92490"/>
          <a:ext cx="6792493" cy="4528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r="4434"/>
          <a:stretch/>
        </p:blipFill>
        <p:spPr>
          <a:xfrm>
            <a:off x="256663" y="4561205"/>
            <a:ext cx="8809773" cy="216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223" name="Google Shape;22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 2019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838198" y="1338148"/>
            <a:ext cx="10515600" cy="85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Frage 6: Wie ist die Verteilung von </a:t>
            </a:r>
            <a:r>
              <a:rPr lang="de-DE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Branded</a:t>
            </a: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und </a:t>
            </a:r>
            <a:r>
              <a:rPr lang="de-DE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Generic</a:t>
            </a:r>
            <a:r>
              <a:rPr lang="de-DE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Produkten auf die BNF-Kapitel?</a:t>
            </a:r>
            <a:endParaRPr sz="2000" b="1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31" y="1768882"/>
            <a:ext cx="6410227" cy="4464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875907" y="2579814"/>
            <a:ext cx="4114799" cy="3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Chapters</a:t>
            </a: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01	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Gastro-Intestinal System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 	</a:t>
            </a:r>
            <a:r>
              <a:rPr lang="de-DE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Cardiovascular</a:t>
            </a:r>
            <a:r>
              <a:rPr lang="de-DE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System (Herz/Kreislauf)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03	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Respiratory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	</a:t>
            </a:r>
            <a:r>
              <a:rPr lang="de-DE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  <a:r>
              <a:rPr lang="de-DE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Nervous</a:t>
            </a:r>
            <a:r>
              <a:rPr lang="de-DE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 	</a:t>
            </a:r>
            <a:r>
              <a:rPr lang="de-DE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Infections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de-DE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 	</a:t>
            </a:r>
            <a:r>
              <a:rPr lang="de-DE" dirty="0" err="1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Endocrine</a:t>
            </a:r>
            <a:r>
              <a:rPr lang="de-DE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System (</a:t>
            </a:r>
            <a:r>
              <a:rPr lang="de-DE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Hormonsystem)</a:t>
            </a:r>
            <a:endParaRPr dirty="0">
              <a:solidFill>
                <a:srgbClr val="00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07 	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Obstetrics,Gynae+Urinary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Tract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Disorders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08 	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Malignant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Disease &amp; 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Immunosuppression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09 	</a:t>
            </a:r>
            <a:r>
              <a:rPr lang="de-DE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Nutrition And Blood</a:t>
            </a:r>
            <a:endParaRPr dirty="0">
              <a:solidFill>
                <a:srgbClr val="00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10 	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Musculoskeletal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&amp; Joint 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Diseases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11 	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Eye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12 	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Ear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Nose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Oropharynx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	Skin</a:t>
            </a:r>
            <a:endParaRPr dirty="0">
              <a:solidFill>
                <a:srgbClr val="00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14 	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Immunological</a:t>
            </a:r>
            <a:r>
              <a:rPr lang="de-DE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Products &amp; 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Vaccines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15 	</a:t>
            </a:r>
            <a:r>
              <a:rPr lang="de-DE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Anaesthesia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29" name="Google Shape;229;p24"/>
          <p:cNvSpPr txBox="1"/>
          <p:nvPr/>
        </p:nvSpPr>
        <p:spPr>
          <a:xfrm>
            <a:off x="7922817" y="4129767"/>
            <a:ext cx="1524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endParaRPr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7912605" y="2513374"/>
            <a:ext cx="1844711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 err="1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b="1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branded</a:t>
            </a:r>
            <a:endParaRPr sz="1800" b="1" dirty="0">
              <a:solidFill>
                <a:srgbClr val="00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838200" y="3627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de-DE" dirty="0"/>
              <a:t>Fazit - Wie unterscheiden sich </a:t>
            </a:r>
            <a:r>
              <a:rPr lang="de-DE" dirty="0" err="1"/>
              <a:t>Branded</a:t>
            </a:r>
            <a:r>
              <a:rPr lang="de-DE" dirty="0"/>
              <a:t>- und </a:t>
            </a:r>
            <a:r>
              <a:rPr lang="de-DE" dirty="0" err="1"/>
              <a:t>Generic</a:t>
            </a:r>
            <a:r>
              <a:rPr lang="de-DE" dirty="0"/>
              <a:t>-Medikamente im UK?</a:t>
            </a:r>
            <a:endParaRPr dirty="0"/>
          </a:p>
        </p:txBody>
      </p:sp>
      <p:sp>
        <p:nvSpPr>
          <p:cNvPr id="236" name="Google Shape;2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sp>
        <p:nvSpPr>
          <p:cNvPr id="14" name="Google Shape;113;p15">
            <a:extLst>
              <a:ext uri="{FF2B5EF4-FFF2-40B4-BE49-F238E27FC236}">
                <a16:creationId xmlns:a16="http://schemas.microsoft.com/office/drawing/2014/main" id="{F7911973-FCD6-4F57-948E-34ABB3920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047735"/>
            <a:ext cx="10959790" cy="412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de-CH" sz="1800" dirty="0"/>
              <a:t>Es gibt leicht mehr BNF-Codes für </a:t>
            </a:r>
            <a:r>
              <a:rPr lang="de-CH" sz="1800" dirty="0" err="1"/>
              <a:t>Branded</a:t>
            </a:r>
            <a:r>
              <a:rPr lang="de-CH" sz="1800" dirty="0"/>
              <a:t>-Medikamente (BM) als für </a:t>
            </a:r>
            <a:r>
              <a:rPr lang="de-CH" sz="1800" dirty="0" err="1"/>
              <a:t>Generikas</a:t>
            </a:r>
            <a:r>
              <a:rPr lang="de-CH" sz="1800" dirty="0"/>
              <a:t> (G)</a:t>
            </a:r>
            <a:endParaRPr sz="1800" dirty="0"/>
          </a:p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de-CH" sz="1800" dirty="0"/>
              <a:t>Im Juli 2018 wurden in England massiv viel mehr G (84%) verschrieben als BM (16%).</a:t>
            </a:r>
            <a:endParaRPr sz="1800" dirty="0"/>
          </a:p>
          <a:p>
            <a:pPr marL="228600" lvl="0" indent="-215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Calibri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70% der BM haben ein Generika. Ergo: 30% der G haben kein BM </a:t>
            </a:r>
            <a:r>
              <a:rPr lang="de-DE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Wingdings" panose="05000000000000000000" pitchFamily="2" charset="2"/>
              </a:rPr>
              <a:t> entweder sind BM nicht in unserer Stichprobe oder sie wurden nicht verkauft.</a:t>
            </a:r>
            <a:endParaRPr sz="1800" dirty="0"/>
          </a:p>
          <a:p>
            <a:pPr marL="228600" lvl="0" indent="-215900">
              <a:lnSpc>
                <a:spcPct val="100000"/>
              </a:lnSpc>
              <a:spcBef>
                <a:spcPts val="0"/>
              </a:spcBef>
              <a:buSzPts val="1600"/>
              <a:buFont typeface="Calibri"/>
              <a:buAutoNum type="arabicPeriod"/>
            </a:pPr>
            <a:r>
              <a:rPr lang="de-CH" sz="1800" dirty="0"/>
              <a:t>BM sind in der Regel pro Item minim teurer (Median = £ 0.18, Mean = £ 3.10). Der Interquartilsabstand (50% mittlere Werte) umfasst £ -13.86 bis £ 16.10. Ausblick: Untersuchung auf weitere Merkmale wie Kapitel.</a:t>
            </a:r>
            <a:endParaRPr sz="1800" dirty="0"/>
          </a:p>
          <a:p>
            <a:pPr marL="228600" lvl="0" indent="-215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Calibri"/>
              <a:buAutoNum type="arabicPeriod"/>
            </a:pPr>
            <a:r>
              <a:rPr lang="de-CH" sz="1800" dirty="0"/>
              <a:t>BM mit Generika haben einen Durchschnittspreis von 37.9 £. BM ohne Generika von 89.0 £. Beim Median fällt der Unterschied deutlich kleiner aus. Der Unterschied zwischen Mean und Median kommt durch die Ausreisser zustande. Ausblick: Unterschied durch einen statistischen Test überprüfen.</a:t>
            </a:r>
            <a:endParaRPr sz="1800" dirty="0"/>
          </a:p>
          <a:p>
            <a:pPr marL="228600" lvl="0" indent="-215900">
              <a:lnSpc>
                <a:spcPct val="100000"/>
              </a:lnSpc>
              <a:spcBef>
                <a:spcPts val="0"/>
              </a:spcBef>
              <a:buSzPts val="1600"/>
              <a:buAutoNum type="arabicPeriod"/>
            </a:pPr>
            <a:r>
              <a:rPr lang="de-CH" sz="1800" dirty="0"/>
              <a:t>Es lassen sich Unterschiede in der Anzahl </a:t>
            </a:r>
            <a:r>
              <a:rPr lang="de-CH" sz="1800" dirty="0" err="1"/>
              <a:t>Branded</a:t>
            </a:r>
            <a:r>
              <a:rPr lang="de-CH" sz="1800" dirty="0"/>
              <a:t>- und </a:t>
            </a:r>
            <a:r>
              <a:rPr lang="de-CH" sz="1800" dirty="0" err="1"/>
              <a:t>Generic</a:t>
            </a:r>
            <a:r>
              <a:rPr lang="de-CH" sz="1800" dirty="0"/>
              <a:t>-BNF-Codes pro Kapitel identifizieren. Im Bereich «Ernährung und Blut» gibt es sehr viel mehr BM als G. Im Bereich «Infektionen» gibt es hingegen deutlich mehr G als BM. </a:t>
            </a:r>
            <a:endParaRPr sz="1800" dirty="0"/>
          </a:p>
          <a:p>
            <a:pPr marL="514350" lvl="0" indent="-37401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Calibri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3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de-DE">
                <a:solidFill>
                  <a:srgbClr val="FFFFFF"/>
                </a:solidFill>
              </a:rPr>
              <a:t>Methodik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(CRISP-DM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de-DE">
                <a:solidFill>
                  <a:srgbClr val="FFFFFF"/>
                </a:solidFill>
              </a:rPr>
              <a:t>extended)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7717864" y="341916"/>
            <a:ext cx="3108065" cy="3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898989"/>
                </a:solidFill>
              </a:rPr>
              <a:t>Juli 2019</a:t>
            </a:r>
            <a:endParaRPr sz="1000" dirty="0">
              <a:solidFill>
                <a:srgbClr val="898989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de-DE" sz="2400" dirty="0">
                <a:solidFill>
                  <a:srgbClr val="000000"/>
                </a:solidFill>
              </a:rPr>
              <a:t>Fragestellungen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de-DE" sz="2400" dirty="0">
                <a:solidFill>
                  <a:srgbClr val="000000"/>
                </a:solidFill>
              </a:rPr>
              <a:t>Datenbeschaffung/-verständnis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de-DE" sz="2400" dirty="0">
                <a:solidFill>
                  <a:srgbClr val="000000"/>
                </a:solidFill>
              </a:rPr>
              <a:t>Datenbereinigung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de-DE" sz="2400" dirty="0">
                <a:solidFill>
                  <a:srgbClr val="000000"/>
                </a:solidFill>
              </a:rPr>
              <a:t>Datenanalyse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de-DE" sz="2400" dirty="0">
                <a:solidFill>
                  <a:srgbClr val="000000"/>
                </a:solidFill>
              </a:rPr>
              <a:t>Evaluation/Bewertung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de-DE" sz="2400" dirty="0">
                <a:solidFill>
                  <a:srgbClr val="000000"/>
                </a:solidFill>
              </a:rPr>
              <a:t>Ausblick</a:t>
            </a:r>
            <a:endParaRPr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5575943" y="6288216"/>
            <a:ext cx="5289562" cy="3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98989"/>
                </a:solidFill>
              </a:rPr>
              <a:t>Data Science in Health Care - Final Project</a:t>
            </a:r>
            <a:endParaRPr sz="1000">
              <a:solidFill>
                <a:srgbClr val="898989"/>
              </a:solidFill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pic>
        <p:nvPicPr>
          <p:cNvPr id="1026" name="Picture 2" descr="Bildergebnis fÃ¼r check icon ohne hintergrund">
            <a:extLst>
              <a:ext uri="{FF2B5EF4-FFF2-40B4-BE49-F238E27FC236}">
                <a16:creationId xmlns:a16="http://schemas.microsoft.com/office/drawing/2014/main" id="{C2CB92CA-C86F-4B73-97A8-84BF69214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738"/>
          <a:stretch/>
        </p:blipFill>
        <p:spPr bwMode="auto">
          <a:xfrm>
            <a:off x="9450944" y="2871380"/>
            <a:ext cx="2587288" cy="27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38200" y="1608200"/>
            <a:ext cx="97710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2400" b="1" dirty="0"/>
              <a:t>Wie unterscheiden sich </a:t>
            </a:r>
            <a:r>
              <a:rPr lang="de-DE" sz="2400" b="1" dirty="0" err="1"/>
              <a:t>Branded</a:t>
            </a:r>
            <a:r>
              <a:rPr lang="de-DE" sz="2400" b="1" dirty="0"/>
              <a:t>- und </a:t>
            </a:r>
            <a:r>
              <a:rPr lang="de-DE" sz="2400" b="1" dirty="0" err="1"/>
              <a:t>Generic</a:t>
            </a:r>
            <a:r>
              <a:rPr lang="de-DE" sz="2400" b="1" dirty="0"/>
              <a:t>-Medikamente im UK?</a:t>
            </a:r>
            <a:endParaRPr sz="2400" b="1" dirty="0"/>
          </a:p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Calibri"/>
              <a:buAutoNum type="arabicPeriod"/>
            </a:pP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Wie viele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</a:rPr>
              <a:t>Branded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- und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-BNF Codes gibt es? Wie ist das Verhältnis?</a:t>
            </a:r>
            <a:endParaRPr sz="2000" dirty="0">
              <a:solidFill>
                <a:schemeClr val="tx2">
                  <a:lumMod val="75000"/>
                </a:schemeClr>
              </a:solidFill>
            </a:endParaRPr>
          </a:p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Calibri"/>
              <a:buAutoNum type="arabicPeriod"/>
            </a:pPr>
            <a:r>
              <a:rPr lang="de-DE" sz="2000" dirty="0"/>
              <a:t>Wie viele </a:t>
            </a:r>
            <a:r>
              <a:rPr lang="de-DE" sz="2000" dirty="0" err="1"/>
              <a:t>Branded</a:t>
            </a:r>
            <a:r>
              <a:rPr lang="de-DE" sz="2000" dirty="0"/>
              <a:t>- und </a:t>
            </a:r>
            <a:r>
              <a:rPr lang="de-DE" sz="2000" dirty="0" err="1"/>
              <a:t>Generic</a:t>
            </a:r>
            <a:r>
              <a:rPr lang="de-DE" sz="2000" dirty="0"/>
              <a:t>-Produkte wurden verschrieben? Wie ist das Verhältnis?</a:t>
            </a:r>
            <a:endParaRPr sz="2000" dirty="0"/>
          </a:p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Calibri"/>
              <a:buAutoNum type="arabicPeriod"/>
            </a:pP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Wie viele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</a:rPr>
              <a:t>Branded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-Produkte haben ein Generika und wie viele haben </a:t>
            </a:r>
            <a:r>
              <a:rPr lang="de-DE" sz="2000" u="sng" dirty="0">
                <a:solidFill>
                  <a:schemeClr val="tx2">
                    <a:lumMod val="75000"/>
                  </a:schemeClr>
                </a:solidFill>
              </a:rPr>
              <a:t>kein 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Generika?</a:t>
            </a:r>
            <a:endParaRPr sz="2000" dirty="0">
              <a:solidFill>
                <a:schemeClr val="tx2">
                  <a:lumMod val="75000"/>
                </a:schemeClr>
              </a:solidFill>
            </a:endParaRPr>
          </a:p>
          <a:p>
            <a:pPr marL="228600" indent="-215900">
              <a:lnSpc>
                <a:spcPct val="100000"/>
              </a:lnSpc>
              <a:spcBef>
                <a:spcPts val="0"/>
              </a:spcBef>
              <a:buSzPct val="90000"/>
              <a:buFont typeface="Calibri"/>
              <a:buAutoNum type="arabicPeriod"/>
            </a:pPr>
            <a:r>
              <a:rPr lang="de-DE" sz="2000" dirty="0"/>
              <a:t>Wie ist der Preisunterschied zwischen </a:t>
            </a:r>
            <a:r>
              <a:rPr lang="de-DE" sz="2000" dirty="0" err="1"/>
              <a:t>Branded</a:t>
            </a:r>
            <a:r>
              <a:rPr lang="de-DE" sz="2000" dirty="0"/>
              <a:t>-Produkten und </a:t>
            </a:r>
            <a:r>
              <a:rPr lang="de-DE" sz="2000" dirty="0" err="1"/>
              <a:t>Generikas</a:t>
            </a:r>
            <a:r>
              <a:rPr lang="de-DE" sz="2000" dirty="0"/>
              <a:t>? Sind </a:t>
            </a:r>
            <a:r>
              <a:rPr lang="de-DE" sz="2000" dirty="0" err="1"/>
              <a:t>Generikas</a:t>
            </a:r>
            <a:r>
              <a:rPr lang="de-DE" sz="2000" dirty="0"/>
              <a:t> billiger?</a:t>
            </a:r>
            <a:endParaRPr sz="2000" dirty="0"/>
          </a:p>
          <a:p>
            <a:pPr marL="2286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Calibri"/>
              <a:buAutoNum type="arabicPeriod"/>
            </a:pPr>
            <a:r>
              <a:rPr lang="de-DE" sz="2000" dirty="0"/>
              <a:t>Wie unterscheiden sich die Preise von </a:t>
            </a:r>
            <a:r>
              <a:rPr lang="de-DE" sz="2000" dirty="0" err="1"/>
              <a:t>Branded</a:t>
            </a:r>
            <a:r>
              <a:rPr lang="de-DE" sz="2000" dirty="0"/>
              <a:t>-Produkten, für welche es </a:t>
            </a:r>
            <a:r>
              <a:rPr lang="de-DE" sz="2000" dirty="0" err="1"/>
              <a:t>Generikas</a:t>
            </a:r>
            <a:r>
              <a:rPr lang="de-DE" sz="2000" dirty="0"/>
              <a:t> gibt von solchen, für welche es keine </a:t>
            </a:r>
            <a:r>
              <a:rPr lang="de-DE" sz="2000" dirty="0" err="1"/>
              <a:t>Generikas</a:t>
            </a:r>
            <a:r>
              <a:rPr lang="de-DE" sz="2000" dirty="0"/>
              <a:t> gibt? </a:t>
            </a:r>
          </a:p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Calibri"/>
              <a:buAutoNum type="arabicPeriod"/>
            </a:pP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Wie ist die Verteilung von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</a:rPr>
              <a:t>Branded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- und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-Produkten auf die BNF-Kapitel?</a:t>
            </a:r>
            <a:endParaRPr sz="2000" dirty="0">
              <a:solidFill>
                <a:schemeClr val="tx2">
                  <a:lumMod val="75000"/>
                </a:schemeClr>
              </a:solidFill>
            </a:endParaRPr>
          </a:p>
          <a:p>
            <a:pPr marL="514350" lvl="0" indent="-37401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Calibri"/>
              <a:buNone/>
            </a:pPr>
            <a:endParaRPr sz="2210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Fragestellunge</a:t>
            </a:r>
            <a:r>
              <a:rPr lang="de-DE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dirty="0"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9771000" cy="44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Domain-Expertise (Verständnis BNF-Codes, </a:t>
            </a:r>
            <a:r>
              <a:rPr lang="de-DE" sz="2000" dirty="0" err="1"/>
              <a:t>Branded</a:t>
            </a:r>
            <a:r>
              <a:rPr lang="de-DE" sz="2000" dirty="0"/>
              <a:t> versus Generika)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Ergänzung von logischen und verständlichen Spaltenüberschriften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Sampling (5% der gesamten Datenmenge)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Datenmodell verstehen und Primärschlüssel definieren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Zusammenfügen der drei </a:t>
            </a:r>
            <a:r>
              <a:rPr lang="de-DE" sz="2000" dirty="0" err="1"/>
              <a:t>csv</a:t>
            </a:r>
            <a:r>
              <a:rPr lang="de-DE" sz="2000" dirty="0"/>
              <a:t>-Dokumente / Data-</a:t>
            </a:r>
            <a:r>
              <a:rPr lang="de-DE" sz="2000" dirty="0" err="1"/>
              <a:t>Wrangling</a:t>
            </a:r>
            <a:r>
              <a:rPr lang="de-DE" sz="2000" dirty="0"/>
              <a:t> (</a:t>
            </a:r>
            <a:r>
              <a:rPr lang="de-DE" sz="2000" dirty="0" err="1"/>
              <a:t>Join</a:t>
            </a:r>
            <a:r>
              <a:rPr lang="de-DE" sz="2000" dirty="0"/>
              <a:t> etc.)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600"/>
              <a:buNone/>
            </a:pPr>
            <a:endParaRPr sz="2000"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Datenbeschaffung/-verständnis I/II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6687055" y="402703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91506" y="3819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Datenbeschaffung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/-verständnis II/II</a:t>
            </a:r>
            <a:endParaRPr dirty="0"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t="9332"/>
          <a:stretch/>
        </p:blipFill>
        <p:spPr>
          <a:xfrm>
            <a:off x="19138" y="3103134"/>
            <a:ext cx="12172862" cy="3776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19DF6A0-1241-4A6B-9F6D-312C276BBF9C}"/>
              </a:ext>
            </a:extLst>
          </p:cNvPr>
          <p:cNvSpPr/>
          <p:nvPr/>
        </p:nvSpPr>
        <p:spPr>
          <a:xfrm>
            <a:off x="9845820" y="430384"/>
            <a:ext cx="697583" cy="5962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56CC83-22E6-4427-9F5B-884E9C4C2ACD}"/>
              </a:ext>
            </a:extLst>
          </p:cNvPr>
          <p:cNvSpPr/>
          <p:nvPr/>
        </p:nvSpPr>
        <p:spPr>
          <a:xfrm>
            <a:off x="10599965" y="1068872"/>
            <a:ext cx="697583" cy="5962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975" y="0"/>
            <a:ext cx="6230025" cy="45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838200" y="845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Datenbereinigung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402771" y="188005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 2019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in Health Care - Final Project</a:t>
            </a:r>
            <a:endParaRPr/>
          </a:p>
        </p:txBody>
      </p:sp>
      <p:sp>
        <p:nvSpPr>
          <p:cNvPr id="146" name="Google Shape;146;p18" descr="blob:https://web.whatsapp.com/3f5f47d1-cd86-49b6-ad31-3717883e5e4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398" y="513648"/>
            <a:ext cx="5153251" cy="29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760" y="3581398"/>
            <a:ext cx="5068375" cy="29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2;p16">
            <a:extLst>
              <a:ext uri="{FF2B5EF4-FFF2-40B4-BE49-F238E27FC236}">
                <a16:creationId xmlns:a16="http://schemas.microsoft.com/office/drawing/2014/main" id="{9D3B59CC-2285-4789-B2C0-F49381F620C9}"/>
              </a:ext>
            </a:extLst>
          </p:cNvPr>
          <p:cNvSpPr txBox="1">
            <a:spLocks/>
          </p:cNvSpPr>
          <p:nvPr/>
        </p:nvSpPr>
        <p:spPr>
          <a:xfrm>
            <a:off x="838200" y="1338606"/>
            <a:ext cx="5982198" cy="480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Bereinigung </a:t>
            </a:r>
            <a:r>
              <a:rPr lang="de-DE" sz="2000" dirty="0" err="1"/>
              <a:t>gemäss</a:t>
            </a:r>
            <a:r>
              <a:rPr lang="de-DE" sz="2000" dirty="0"/>
              <a:t> Vorgaben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1800" dirty="0"/>
              <a:t>Unvollständige BNF-Codes ( &lt; 15 Zeichen)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1800" dirty="0" err="1"/>
              <a:t>Actual</a:t>
            </a:r>
            <a:r>
              <a:rPr lang="de-DE" sz="1800" dirty="0"/>
              <a:t> </a:t>
            </a:r>
            <a:r>
              <a:rPr lang="de-DE" sz="1800" dirty="0" err="1"/>
              <a:t>cost</a:t>
            </a:r>
            <a:endParaRPr lang="de-DE" sz="18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1800" dirty="0" err="1"/>
              <a:t>Quantity</a:t>
            </a:r>
            <a:endParaRPr lang="de-DE" sz="1800" dirty="0"/>
          </a:p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Bewertung </a:t>
            </a:r>
            <a:r>
              <a:rPr lang="de-DE" sz="2000" dirty="0" err="1"/>
              <a:t>missing</a:t>
            </a:r>
            <a:r>
              <a:rPr lang="de-DE" sz="2000" dirty="0"/>
              <a:t> Values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1800" dirty="0"/>
              <a:t>Analyse fokussiert auf Mengen und Preise von verkauften Medikamenten (keine NA in Spalten </a:t>
            </a:r>
            <a:r>
              <a:rPr lang="de-DE" sz="1800" dirty="0" err="1"/>
              <a:t>nic</a:t>
            </a:r>
            <a:r>
              <a:rPr lang="de-DE" sz="1800" dirty="0"/>
              <a:t> und </a:t>
            </a:r>
            <a:r>
              <a:rPr lang="de-DE" sz="1800" dirty="0" err="1"/>
              <a:t>items</a:t>
            </a:r>
            <a:r>
              <a:rPr lang="de-DE" sz="1800" dirty="0"/>
              <a:t> vor der Aggregation)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2000" dirty="0"/>
              <a:t>Prüfung auf Dubletten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sz="1800" dirty="0"/>
              <a:t>Es existieren nur eindeutige Observationen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2600"/>
              <a:buNone/>
            </a:pPr>
            <a:endParaRPr lang="de-DE" sz="12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DEA65-98DB-4B40-B208-C61746EF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Daten-Modell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D0BB4-4F5B-4768-AFC5-09C4B44B09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Juli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0306E-9851-4243-A230-120EEA9CB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Science in Health Care - Final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1FC2F-E0FC-4691-BB5B-112572D23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505BB8-21BC-4EB1-BD34-70451AF8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30" y="1381583"/>
            <a:ext cx="5889121" cy="50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30F66-B803-4F0F-BA3B-818525B9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Preparation</a:t>
            </a:r>
            <a:r>
              <a:rPr lang="de-CH" dirty="0"/>
              <a:t> – </a:t>
            </a:r>
            <a:r>
              <a:rPr lang="de-CH" dirty="0" err="1"/>
              <a:t>Join</a:t>
            </a:r>
            <a:r>
              <a:rPr lang="de-CH" dirty="0"/>
              <a:t> Bedingung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32EBC-BF8A-4F23-BC54-578CBD26ED4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Juli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E80BF-44FA-4735-B7C7-E2B13035EC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Science in Health Care - Final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4A9C9-18D1-486D-8D6D-2B079FD3C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E4D728-2260-4605-A966-C60B63C3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5" y="1857776"/>
            <a:ext cx="11027229" cy="33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FF500-DDA6-4A37-B1A8-A9B3B104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Understanding – Plausibilitäts-Check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B6FFE-4EF4-4419-A912-C1BCD8B7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699" y="1632857"/>
            <a:ext cx="11070771" cy="4549549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de-CH" sz="2000" dirty="0"/>
              <a:t>Ist der </a:t>
            </a:r>
            <a:r>
              <a:rPr lang="de-CH" sz="2000" dirty="0" err="1"/>
              <a:t>Join</a:t>
            </a:r>
            <a:r>
              <a:rPr lang="de-CH" sz="2000" dirty="0"/>
              <a:t>-Key eindeutig?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de-CH" sz="1800" dirty="0"/>
              <a:t>Ja, bei </a:t>
            </a:r>
            <a:r>
              <a:rPr lang="de-CH" sz="1800" dirty="0" err="1"/>
              <a:t>generic_list</a:t>
            </a:r>
            <a:endParaRPr lang="de-CH" sz="18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de-CH" sz="1800" dirty="0"/>
              <a:t>Nein, bei </a:t>
            </a:r>
            <a:r>
              <a:rPr lang="de-CH" sz="1800" dirty="0" err="1"/>
              <a:t>branded_list</a:t>
            </a:r>
            <a:endParaRPr lang="de-CH" sz="1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de-CH" sz="2000" dirty="0"/>
              <a:t>Warum?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de-CH" sz="1800" dirty="0"/>
              <a:t>BNF-Code von </a:t>
            </a:r>
            <a:r>
              <a:rPr lang="de-CH" sz="1800" dirty="0" err="1"/>
              <a:t>Branded</a:t>
            </a:r>
            <a:r>
              <a:rPr lang="de-CH" sz="1800" dirty="0"/>
              <a:t>-Medikamenten endet oft mit ‘A0’ oder ‘AA’, wenn kein Generika existiert.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de-CH" sz="1800" dirty="0"/>
              <a:t>Mehrere </a:t>
            </a:r>
            <a:r>
              <a:rPr lang="de-CH" sz="1800" dirty="0" err="1"/>
              <a:t>Branded</a:t>
            </a:r>
            <a:r>
              <a:rPr lang="de-CH" sz="1800" dirty="0"/>
              <a:t>-Medikamente verweisen auf das gleiche Generika -&gt; gleicher </a:t>
            </a:r>
            <a:r>
              <a:rPr lang="de-CH" sz="1800" dirty="0" err="1"/>
              <a:t>Join</a:t>
            </a:r>
            <a:r>
              <a:rPr lang="de-CH" sz="1800" dirty="0"/>
              <a:t>-Key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de-CH" sz="2000" dirty="0"/>
              <a:t>Folglich: Ein Generika kann mehrmals vorkommen in </a:t>
            </a:r>
            <a:r>
              <a:rPr lang="de-CH" sz="2000" dirty="0" err="1"/>
              <a:t>med_list</a:t>
            </a:r>
            <a:r>
              <a:rPr lang="de-CH" sz="2000" dirty="0"/>
              <a:t>. </a:t>
            </a:r>
            <a:br>
              <a:rPr lang="de-CH" sz="2000" dirty="0"/>
            </a:br>
            <a:r>
              <a:rPr lang="de-CH" sz="1800" dirty="0">
                <a:sym typeface="Wingdings" panose="05000000000000000000" pitchFamily="2" charset="2"/>
              </a:rPr>
              <a:t> Wichtig für Preis- und Mengen-Analyse von Generika in </a:t>
            </a:r>
            <a:r>
              <a:rPr lang="de-CH" sz="1800" dirty="0" err="1">
                <a:sym typeface="Wingdings" panose="05000000000000000000" pitchFamily="2" charset="2"/>
              </a:rPr>
              <a:t>med_list</a:t>
            </a:r>
            <a:r>
              <a:rPr lang="de-CH" sz="1800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de-CH" sz="2000" dirty="0">
                <a:sym typeface="Wingdings" panose="05000000000000000000" pitchFamily="2" charset="2"/>
              </a:rPr>
              <a:t>Nicht alle Generika wurden beim </a:t>
            </a:r>
            <a:r>
              <a:rPr lang="de-CH" sz="2000" dirty="0" err="1">
                <a:sym typeface="Wingdings" panose="05000000000000000000" pitchFamily="2" charset="2"/>
              </a:rPr>
              <a:t>Join</a:t>
            </a:r>
            <a:r>
              <a:rPr lang="de-CH" sz="2000" dirty="0">
                <a:sym typeface="Wingdings" panose="05000000000000000000" pitchFamily="2" charset="2"/>
              </a:rPr>
              <a:t> in die </a:t>
            </a:r>
            <a:r>
              <a:rPr lang="de-CH" sz="2000" dirty="0" err="1">
                <a:sym typeface="Wingdings" panose="05000000000000000000" pitchFamily="2" charset="2"/>
              </a:rPr>
              <a:t>med_list</a:t>
            </a:r>
            <a:r>
              <a:rPr lang="de-CH" sz="2000" dirty="0">
                <a:sym typeface="Wingdings" panose="05000000000000000000" pitchFamily="2" charset="2"/>
              </a:rPr>
              <a:t> übernommen. Warum?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de-CH" sz="1800" dirty="0">
                <a:sym typeface="Wingdings" panose="05000000000000000000" pitchFamily="2" charset="2"/>
              </a:rPr>
              <a:t>Zugehöriges </a:t>
            </a:r>
            <a:r>
              <a:rPr lang="de-CH" sz="1800" dirty="0" err="1">
                <a:sym typeface="Wingdings" panose="05000000000000000000" pitchFamily="2" charset="2"/>
              </a:rPr>
              <a:t>Branded</a:t>
            </a:r>
            <a:r>
              <a:rPr lang="de-CH" sz="1800" dirty="0">
                <a:sym typeface="Wingdings" panose="05000000000000000000" pitchFamily="2" charset="2"/>
              </a:rPr>
              <a:t>-Medikament war nicht in der Stichprobe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de-CH" sz="1800" dirty="0">
                <a:sym typeface="Wingdings" panose="05000000000000000000" pitchFamily="2" charset="2"/>
              </a:rPr>
              <a:t>Zugehöriges </a:t>
            </a:r>
            <a:r>
              <a:rPr lang="de-CH" sz="1800" dirty="0" err="1">
                <a:sym typeface="Wingdings" panose="05000000000000000000" pitchFamily="2" charset="2"/>
              </a:rPr>
              <a:t>Branded</a:t>
            </a:r>
            <a:r>
              <a:rPr lang="de-CH" sz="1800" dirty="0">
                <a:sym typeface="Wingdings" panose="05000000000000000000" pitchFamily="2" charset="2"/>
              </a:rPr>
              <a:t>-Medikament wurde nicht verkauft (</a:t>
            </a:r>
            <a:r>
              <a:rPr lang="de-CH" sz="1800" dirty="0" err="1">
                <a:sym typeface="Wingdings" panose="05000000000000000000" pitchFamily="2" charset="2"/>
              </a:rPr>
              <a:t>items</a:t>
            </a:r>
            <a:r>
              <a:rPr lang="de-CH" sz="1800" dirty="0">
                <a:sym typeface="Wingdings" panose="05000000000000000000" pitchFamily="2" charset="2"/>
              </a:rPr>
              <a:t>=0). Nur </a:t>
            </a:r>
            <a:r>
              <a:rPr lang="de-CH" sz="1800" dirty="0" err="1">
                <a:sym typeface="Wingdings" panose="05000000000000000000" pitchFamily="2" charset="2"/>
              </a:rPr>
              <a:t>items</a:t>
            </a:r>
            <a:r>
              <a:rPr lang="de-CH" sz="1800" dirty="0">
                <a:sym typeface="Wingdings" panose="05000000000000000000" pitchFamily="2" charset="2"/>
              </a:rPr>
              <a:t> &gt; 0 sind im Datensatz.</a:t>
            </a:r>
          </a:p>
          <a:p>
            <a:pPr marL="571500" lvl="1" indent="0">
              <a:buNone/>
            </a:pPr>
            <a:r>
              <a:rPr lang="de-CH" sz="2000" dirty="0">
                <a:sym typeface="Wingdings" panose="05000000000000000000" pitchFamily="2" charset="2"/>
              </a:rPr>
              <a:t>	</a:t>
            </a:r>
            <a:endParaRPr lang="de-CH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EB70DD-2670-405D-A05C-9A526EEA70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Juli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1AF6B-5D96-4324-9A6E-2EE004159C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Science in Health Care - Final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2AAC1-3860-4637-8D8F-5376C0E99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1F059C-D369-4A0C-907F-A75B7EC0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56" y="1448027"/>
            <a:ext cx="6500132" cy="15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Breitbild</PresentationFormat>
  <Paragraphs>220</Paragraphs>
  <Slides>19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Noto Sans Symbols</vt:lpstr>
      <vt:lpstr>Office</vt:lpstr>
      <vt:lpstr>Untersuchung von Branded- &amp; Generic-Medikamenten im United Kingdom</vt:lpstr>
      <vt:lpstr>Methodik (CRISP-DM extended)</vt:lpstr>
      <vt:lpstr>PowerPoint-Präsentation</vt:lpstr>
      <vt:lpstr>Datenbeschaffung/-verständnis I/II</vt:lpstr>
      <vt:lpstr>Datenbeschaffung /-verständnis II/II</vt:lpstr>
      <vt:lpstr>Datenbereinigung</vt:lpstr>
      <vt:lpstr>Daten-Modell</vt:lpstr>
      <vt:lpstr>Data Preparation – Join Bedingung</vt:lpstr>
      <vt:lpstr>Data Understanding – Plausibilitäts-Check</vt:lpstr>
      <vt:lpstr>Data Understanding</vt:lpstr>
      <vt:lpstr>Datenanalyse</vt:lpstr>
      <vt:lpstr>Datenanalyse</vt:lpstr>
      <vt:lpstr>PowerPoint-Präsentation</vt:lpstr>
      <vt:lpstr>Lessons Learned &amp; Ausblick</vt:lpstr>
      <vt:lpstr>Appendix</vt:lpstr>
      <vt:lpstr>Datenanalyse</vt:lpstr>
      <vt:lpstr>Datenanalyse</vt:lpstr>
      <vt:lpstr>Datenanalyse</vt:lpstr>
      <vt:lpstr>Fazit - Wie unterscheiden sich Branded- und Generic-Medikamente im UK?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von Branded- &amp; Generic-Medikamenten in England</dc:title>
  <dc:creator>Carmela Wey</dc:creator>
  <cp:lastModifiedBy>Carmela Wey</cp:lastModifiedBy>
  <cp:revision>56</cp:revision>
  <dcterms:modified xsi:type="dcterms:W3CDTF">2019-06-30T19:49:40Z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