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418" r:id="rId5"/>
    <p:sldId id="464" r:id="rId6"/>
    <p:sldId id="419" r:id="rId7"/>
    <p:sldId id="477" r:id="rId8"/>
    <p:sldId id="483" r:id="rId9"/>
    <p:sldId id="495" r:id="rId10"/>
    <p:sldId id="493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398" r:id="rId19"/>
    <p:sldId id="417" r:id="rId20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elvetica35-Thin" panose="020B0604020202020204" charset="0"/>
      <p:regular r:id="rId27"/>
    </p:embeddedFont>
    <p:embeddedFont>
      <p:font typeface="Tw Cen MT" panose="020B0602020104020603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DBFF"/>
    <a:srgbClr val="00DBFF"/>
    <a:srgbClr val="00D0FF"/>
    <a:srgbClr val="43536D"/>
    <a:srgbClr val="0C002A"/>
    <a:srgbClr val="130042"/>
    <a:srgbClr val="26034D"/>
    <a:srgbClr val="12003E"/>
    <a:srgbClr val="1721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57" autoAdjust="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>
        <p:guide pos="1232"/>
        <p:guide orient="horz" pos="1706"/>
        <p:guide orient="horz" pos="383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8" d="100"/>
          <a:sy n="88" d="100"/>
        </p:scale>
        <p:origin x="2214" y="8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231538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9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0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5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9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 dirty="0">
                <a:solidFill>
                  <a:srgbClr val="00D0FF"/>
                </a:solidFill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163, 10º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BILBAO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Calle Ledesma 10-bis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48001 Bilbao.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BARCELONA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Carrer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d’Urgell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240 4º 1A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08036 Barcelona.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SEVILLA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Avenida de la innovación s/n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Edificio Renta Sevilla, 3º 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DUBAI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Dubai Internet City. Building 1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73030 Dubai. EAU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(+971) 4 551 6653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LONDON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Impact Hub Kings Cross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24B York Way, N1 9AB 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London. UK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SEATTLE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1511, Third Ave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Seattle WA 98101. USA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(+1) 206 708 1285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804240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0" dirty="0" err="1">
                <a:solidFill>
                  <a:srgbClr val="00D0FF"/>
                </a:solidFill>
              </a:rPr>
              <a:t>Overview</a:t>
            </a:r>
            <a:endParaRPr lang="es-ES" b="0" dirty="0">
              <a:solidFill>
                <a:srgbClr val="00D0FF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5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09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600" dirty="0">
              <a:solidFill>
                <a:srgbClr val="43536D"/>
              </a:solidFill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2195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5" r:id="rId2"/>
    <p:sldLayoutId id="2147483764" r:id="rId3"/>
    <p:sldLayoutId id="2147483765" r:id="rId4"/>
    <p:sldLayoutId id="2147483746" r:id="rId5"/>
    <p:sldLayoutId id="2147483747" r:id="rId6"/>
    <p:sldLayoutId id="2147483679" r:id="rId7"/>
    <p:sldLayoutId id="2147483756" r:id="rId8"/>
    <p:sldLayoutId id="2147483760" r:id="rId9"/>
    <p:sldLayoutId id="2147483748" r:id="rId10"/>
    <p:sldLayoutId id="2147483758" r:id="rId11"/>
    <p:sldLayoutId id="2147483749" r:id="rId12"/>
    <p:sldLayoutId id="2147483766" r:id="rId13"/>
    <p:sldLayoutId id="2147483750" r:id="rId14"/>
    <p:sldLayoutId id="2147483751" r:id="rId15"/>
    <p:sldLayoutId id="2147483697" r:id="rId16"/>
    <p:sldLayoutId id="2147483763" r:id="rId17"/>
    <p:sldLayoutId id="2147483754" r:id="rId18"/>
    <p:sldLayoutId id="2147483762" r:id="rId19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linkedin.com/in/david-sanz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08.05.2019</a:t>
            </a: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ENTITY FRAMEWORK</a:t>
            </a:r>
            <a:br>
              <a:rPr lang="es-ES" b="1" dirty="0"/>
            </a:br>
            <a:r>
              <a:rPr lang="es-ES" b="1" dirty="0"/>
              <a:t>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Ramón Tomás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72215" y="4163934"/>
            <a:ext cx="5865340" cy="584775"/>
          </a:xfrm>
        </p:spPr>
        <p:txBody>
          <a:bodyPr/>
          <a:lstStyle/>
          <a:p>
            <a:r>
              <a:rPr lang="es-ES" dirty="0" err="1"/>
              <a:t>Entity</a:t>
            </a:r>
            <a:r>
              <a:rPr lang="es-ES" dirty="0"/>
              <a:t> Framework Core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272215" y="5467405"/>
            <a:ext cx="5865340" cy="461665"/>
          </a:xfrm>
        </p:spPr>
        <p:txBody>
          <a:bodyPr/>
          <a:lstStyle/>
          <a:p>
            <a:r>
              <a:rPr lang="es-ES" sz="2400" dirty="0"/>
              <a:t>Software </a:t>
            </a:r>
            <a:r>
              <a:rPr lang="es-ES" sz="2400" dirty="0" err="1"/>
              <a:t>Engineer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418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550" y="2806337"/>
            <a:ext cx="5181600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Uses Language Integrated Query (</a:t>
            </a:r>
            <a:r>
              <a:rPr lang="en-US" b="1" dirty="0"/>
              <a:t>LINQ</a:t>
            </a:r>
            <a:r>
              <a:rPr lang="en-US" dirty="0"/>
              <a:t>) to query data.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LINQ allows you to write strongly typed queries based on your EF model context.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LINQ methods take </a:t>
            </a:r>
            <a:r>
              <a:rPr lang="en-US" b="1" dirty="0"/>
              <a:t>Lambda Expressions</a:t>
            </a:r>
            <a:r>
              <a:rPr lang="en-US" dirty="0"/>
              <a:t> (delegates)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Querying</a:t>
            </a:r>
            <a:r>
              <a:rPr lang="es-ES" dirty="0"/>
              <a:t> Data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D9750A-461B-4579-A4DF-AEC2361F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64" y="2806337"/>
            <a:ext cx="40767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5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550" y="2806337"/>
            <a:ext cx="5181600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Each EF context has a </a:t>
            </a:r>
            <a:r>
              <a:rPr lang="en-US" b="1" dirty="0" err="1"/>
              <a:t>ChangeTracker</a:t>
            </a:r>
            <a:r>
              <a:rPr lang="en-US" dirty="0"/>
              <a:t> that is responsible of keeping track of entity changes.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These changes are stored and only committed to DB after executing </a:t>
            </a:r>
            <a:r>
              <a:rPr lang="en-US" b="1" dirty="0" err="1"/>
              <a:t>SaveChanges</a:t>
            </a:r>
            <a:r>
              <a:rPr lang="en-US" dirty="0"/>
              <a:t>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/>
              <a:t>SaveChanges</a:t>
            </a:r>
            <a:r>
              <a:rPr lang="en-US" dirty="0"/>
              <a:t> manages the transaction.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Saving</a:t>
            </a:r>
            <a:r>
              <a:rPr lang="es-ES" dirty="0"/>
              <a:t> Data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96D10A-C4FE-4051-A279-D14AA917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8" y="2686252"/>
            <a:ext cx="4460105" cy="25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6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549" y="2686252"/>
            <a:ext cx="5181600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By default all changes in a call to </a:t>
            </a:r>
            <a:r>
              <a:rPr lang="en-US" dirty="0" err="1"/>
              <a:t>SaveChanges</a:t>
            </a:r>
            <a:r>
              <a:rPr lang="en-US" dirty="0"/>
              <a:t> are applied in a transaction.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Allows to control transactions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Allows cross-context transactions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Not all providers support it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Transactions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9F6419-BEBA-4106-AF36-03790FD7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8" y="2723949"/>
            <a:ext cx="4394645" cy="249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6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790754"/>
            <a:ext cx="5181600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EF Core can use different databases by using including these database providers</a:t>
            </a:r>
          </a:p>
          <a:p>
            <a:pPr>
              <a:buClr>
                <a:srgbClr val="00D0FF"/>
              </a:buClr>
              <a:buSzPct val="110000"/>
            </a:pPr>
            <a:endParaRPr lang="en-US" dirty="0"/>
          </a:p>
          <a:p>
            <a:pPr marL="1276325" lvl="1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sz="1400" dirty="0"/>
              <a:t>SQL Server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sz="1400" dirty="0"/>
              <a:t>SQLite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sz="1400" dirty="0"/>
              <a:t>In-Memory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Providers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11919440-E953-4A56-8F91-538AA826CF90}"/>
              </a:ext>
            </a:extLst>
          </p:cNvPr>
          <p:cNvSpPr txBox="1">
            <a:spLocks/>
          </p:cNvSpPr>
          <p:nvPr/>
        </p:nvSpPr>
        <p:spPr>
          <a:xfrm>
            <a:off x="5990140" y="2790754"/>
            <a:ext cx="5181600" cy="3196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None/>
              <a:defRPr sz="1600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21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867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3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EF Core can also use third party database providers</a:t>
            </a:r>
          </a:p>
          <a:p>
            <a:pPr>
              <a:buClr>
                <a:srgbClr val="00D0FF"/>
              </a:buClr>
              <a:buSzPct val="110000"/>
            </a:pPr>
            <a:endParaRPr lang="en-US" dirty="0"/>
          </a:p>
          <a:p>
            <a:pPr marL="1276325" lvl="1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sz="1400" dirty="0"/>
              <a:t>SQL Server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sz="1400" dirty="0"/>
              <a:t>SQLite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sz="1400" dirty="0"/>
              <a:t>PostgreSQL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sz="1400" dirty="0"/>
              <a:t>MySQL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sz="1400" dirty="0"/>
              <a:t>Oracle (Preview) …</a:t>
            </a:r>
          </a:p>
        </p:txBody>
      </p:sp>
    </p:spTree>
    <p:extLst>
      <p:ext uri="{BB962C8B-B14F-4D97-AF65-F5344CB8AC3E}">
        <p14:creationId xmlns:p14="http://schemas.microsoft.com/office/powerpoint/2010/main" val="13803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790754"/>
            <a:ext cx="5181600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dirty="0"/>
              <a:t>Built-in conventions</a:t>
            </a:r>
          </a:p>
          <a:p>
            <a:pPr marL="285750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dirty="0"/>
              <a:t>Fluent API</a:t>
            </a:r>
          </a:p>
          <a:p>
            <a:pPr marL="285750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dirty="0"/>
              <a:t>Data annotations</a:t>
            </a:r>
          </a:p>
          <a:p>
            <a:pPr marL="285750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dirty="0"/>
              <a:t>Hi/Lo algorithm</a:t>
            </a:r>
          </a:p>
          <a:p>
            <a:pPr marL="285750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dirty="0"/>
              <a:t>Field mapping</a:t>
            </a:r>
          </a:p>
          <a:p>
            <a:pPr marL="285750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dirty="0"/>
              <a:t>Shadow properties</a:t>
            </a:r>
          </a:p>
          <a:p>
            <a:pPr marL="285750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dirty="0"/>
              <a:t>Own Entity Types</a:t>
            </a:r>
          </a:p>
          <a:p>
            <a:pPr marL="285750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dirty="0"/>
              <a:t>Spatial Data GIS</a:t>
            </a:r>
          </a:p>
          <a:p>
            <a:pPr marL="285750" indent="-285750">
              <a:buClr>
                <a:srgbClr val="00D0FF"/>
              </a:buClr>
              <a:buSzPct val="110000"/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Features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203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</a:t>
            </a:r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www.plainconcepts.com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66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A0E08A-B20C-4B35-A17F-CFFE6C3AC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A858F-8E6B-45EF-8FB8-98AF1EE9F7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A4EE5-3924-4572-98B8-90FC9D0858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ca-ES" sz="1600" dirty="0"/>
              <a:t>Full-</a:t>
            </a:r>
            <a:r>
              <a:rPr lang="ca-ES" sz="1600" dirty="0" err="1"/>
              <a:t>stack</a:t>
            </a:r>
            <a:r>
              <a:rPr lang="ca-ES" sz="1600" dirty="0"/>
              <a:t> </a:t>
            </a:r>
            <a:r>
              <a:rPr lang="ca-ES" sz="1600" dirty="0" err="1"/>
              <a:t>developer</a:t>
            </a:r>
            <a:endParaRPr lang="ca-ES" sz="1600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ca-ES" sz="1600" dirty="0"/>
              <a:t>Expert in .NET &amp; </a:t>
            </a:r>
            <a:r>
              <a:rPr lang="ca-ES" sz="1600" dirty="0" err="1"/>
              <a:t>Cloud</a:t>
            </a:r>
            <a:r>
              <a:rPr lang="ca-ES" sz="1600" dirty="0"/>
              <a:t> </a:t>
            </a:r>
            <a:r>
              <a:rPr lang="ca-ES" sz="1600" dirty="0" err="1"/>
              <a:t>solutions</a:t>
            </a:r>
            <a:r>
              <a:rPr lang="ca-ES" sz="1600" dirty="0"/>
              <a:t> 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https://www.linkedin.com/in/rtomasc/</a:t>
            </a:r>
            <a:endParaRPr lang="en-US" noProof="0" dirty="0"/>
          </a:p>
          <a:p>
            <a:r>
              <a:rPr lang="en-US" dirty="0" err="1"/>
              <a:t>rtomas</a:t>
            </a:r>
            <a:r>
              <a:rPr lang="en-US" noProof="0" dirty="0"/>
              <a:t>@plainconcepts.com</a:t>
            </a:r>
          </a:p>
          <a:p>
            <a:endParaRPr lang="en-US" noProof="0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058C705-BA86-49F2-B63D-56E698AC7CE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 t="31718" r="17560" b="12834"/>
          <a:stretch/>
        </p:blipFill>
        <p:spPr>
          <a:xfrm>
            <a:off x="186826" y="2012923"/>
            <a:ext cx="2453782" cy="222914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39D2AC-52DD-4A3C-91A1-344E5D829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ca-ES" dirty="0"/>
              <a:t>Ramón Tomás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9DEF0A-B492-4B05-8960-954591D2B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/>
              <a:t>Software Engineer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3E7C99-6063-405A-BEC5-F0C629DF1D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40608" y="4248921"/>
            <a:ext cx="3362259" cy="270241"/>
          </a:xfrm>
        </p:spPr>
        <p:txBody>
          <a:bodyPr/>
          <a:lstStyle/>
          <a:p>
            <a:r>
              <a:rPr lang="en-US" dirty="0"/>
              <a:t>@ramon_tomas84 (twitter)</a:t>
            </a:r>
          </a:p>
        </p:txBody>
      </p:sp>
    </p:spTree>
    <p:extLst>
      <p:ext uri="{BB962C8B-B14F-4D97-AF65-F5344CB8AC3E}">
        <p14:creationId xmlns:p14="http://schemas.microsoft.com/office/powerpoint/2010/main" val="164801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  <a:p>
            <a:r>
              <a:rPr lang="es-ES" dirty="0" err="1"/>
              <a:t>Features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06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Introduction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85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19346"/>
            <a:ext cx="9707061" cy="3196532"/>
          </a:xfrm>
        </p:spPr>
        <p:txBody>
          <a:bodyPr>
            <a:normAutofit/>
          </a:bodyPr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Entity Framework Core (EF Core) is a </a:t>
            </a:r>
            <a:r>
              <a:rPr lang="en-US" dirty="0"/>
              <a:t>Lightweight, extensible, and cross-platform version of the Entity Framework</a:t>
            </a:r>
            <a:endParaRPr lang="es-ES" dirty="0"/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Run </a:t>
            </a:r>
            <a:r>
              <a:rPr lang="es-ES" dirty="0" err="1">
                <a:solidFill>
                  <a:prstClr val="black"/>
                </a:solidFill>
              </a:rPr>
              <a:t>on</a:t>
            </a:r>
            <a:r>
              <a:rPr lang="es-ES" dirty="0">
                <a:solidFill>
                  <a:prstClr val="black"/>
                </a:solidFill>
              </a:rPr>
              <a:t> .NET Core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.NET Framework 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Shipped</a:t>
            </a:r>
            <a:r>
              <a:rPr lang="es-ES" dirty="0">
                <a:solidFill>
                  <a:prstClr val="black"/>
                </a:solidFill>
              </a:rPr>
              <a:t> in </a:t>
            </a:r>
            <a:r>
              <a:rPr lang="es-ES" dirty="0" err="1">
                <a:solidFill>
                  <a:prstClr val="black"/>
                </a:solidFill>
              </a:rPr>
              <a:t>Nuget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package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Subset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EF </a:t>
            </a:r>
            <a:r>
              <a:rPr lang="es-ES" dirty="0" err="1">
                <a:solidFill>
                  <a:prstClr val="black"/>
                </a:solidFill>
              </a:rPr>
              <a:t>with</a:t>
            </a:r>
            <a:r>
              <a:rPr lang="es-ES" dirty="0">
                <a:solidFill>
                  <a:prstClr val="black"/>
                </a:solidFill>
              </a:rPr>
              <a:t> new </a:t>
            </a:r>
            <a:r>
              <a:rPr lang="es-ES" dirty="0" err="1">
                <a:solidFill>
                  <a:prstClr val="black"/>
                </a:solidFill>
              </a:rPr>
              <a:t>features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EF Core provides an </a:t>
            </a:r>
            <a:r>
              <a:rPr lang="en-US" b="1" dirty="0">
                <a:solidFill>
                  <a:prstClr val="black"/>
                </a:solidFill>
              </a:rPr>
              <a:t>object-relational mapper ORM </a:t>
            </a:r>
            <a:r>
              <a:rPr lang="en-US" dirty="0">
                <a:solidFill>
                  <a:prstClr val="black"/>
                </a:solidFill>
              </a:rPr>
              <a:t>avoiding the need of dealing with the underlying database schema.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694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Features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60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99" y="2592297"/>
            <a:ext cx="5181600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Data access is performed using a model. A model is made up of entity classes and a context object that represents a session with the database.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 model can be generated from an </a:t>
            </a:r>
            <a:r>
              <a:rPr lang="en-US" b="1" dirty="0">
                <a:solidFill>
                  <a:prstClr val="black"/>
                </a:solidFill>
              </a:rPr>
              <a:t>existing database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b="1" dirty="0">
                <a:solidFill>
                  <a:prstClr val="black"/>
                </a:solidFill>
              </a:rPr>
              <a:t>hand coded</a:t>
            </a:r>
            <a:r>
              <a:rPr lang="en-US" dirty="0">
                <a:solidFill>
                  <a:prstClr val="black"/>
                </a:solidFill>
              </a:rPr>
              <a:t> or by using </a:t>
            </a:r>
            <a:r>
              <a:rPr lang="en-US" b="1" dirty="0">
                <a:solidFill>
                  <a:prstClr val="black"/>
                </a:solidFill>
              </a:rPr>
              <a:t>migrations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DbContext</a:t>
            </a:r>
            <a:r>
              <a:rPr lang="en-US" dirty="0">
                <a:solidFill>
                  <a:prstClr val="black"/>
                </a:solidFill>
              </a:rPr>
              <a:t> represents the session and provides an API to communicate with the database.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DbSet</a:t>
            </a:r>
            <a:r>
              <a:rPr lang="en-US" dirty="0">
                <a:solidFill>
                  <a:prstClr val="black"/>
                </a:solidFill>
              </a:rPr>
              <a:t> represents the entity mapped to the database table. It is the access point to entity database operations</a:t>
            </a:r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Model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1EC291-BF5C-4A03-872B-B2406044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8" y="2592297"/>
            <a:ext cx="4494611" cy="35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9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99" y="2592297"/>
            <a:ext cx="5181600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EF, by default, uses a set of conventions to build a model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Allows to extend or override the model configuration by using </a:t>
            </a:r>
            <a:r>
              <a:rPr lang="en-US" b="1" dirty="0"/>
              <a:t>fluent </a:t>
            </a:r>
            <a:r>
              <a:rPr lang="en-US" b="1" dirty="0" err="1"/>
              <a:t>api</a:t>
            </a:r>
            <a:r>
              <a:rPr lang="en-US" dirty="0"/>
              <a:t> or </a:t>
            </a:r>
            <a:r>
              <a:rPr lang="en-US" b="1" dirty="0"/>
              <a:t>attributes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049FEB8-1509-46C2-8F01-D856459C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72" y="2686252"/>
            <a:ext cx="4249554" cy="28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99" y="2592297"/>
            <a:ext cx="5181600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1" dirty="0"/>
              <a:t>Migrations</a:t>
            </a:r>
            <a:r>
              <a:rPr lang="en-US" dirty="0"/>
              <a:t> or </a:t>
            </a:r>
            <a:r>
              <a:rPr lang="en-US" b="1" dirty="0"/>
              <a:t>Scaffolding</a:t>
            </a:r>
            <a:r>
              <a:rPr lang="en-US" dirty="0"/>
              <a:t> options.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migrations feature provides a way to incrementally update the database schema to keep it in sync with the application's data model.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Migrations includes </a:t>
            </a:r>
            <a:r>
              <a:rPr lang="en-US" b="1" dirty="0"/>
              <a:t>command-line tools</a:t>
            </a:r>
            <a:r>
              <a:rPr lang="en-US" dirty="0"/>
              <a:t> and </a:t>
            </a:r>
            <a:r>
              <a:rPr lang="en-US" b="1" dirty="0"/>
              <a:t>APIs</a:t>
            </a:r>
            <a:r>
              <a:rPr lang="en-US" dirty="0"/>
              <a:t> that help managing schemas: create, update, remove, revert,..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Managing</a:t>
            </a:r>
            <a:r>
              <a:rPr lang="es-ES" dirty="0"/>
              <a:t> </a:t>
            </a:r>
            <a:r>
              <a:rPr lang="es-ES" dirty="0" err="1"/>
              <a:t>Schemas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C76A12-8BF5-422C-B1CE-4F97F7F4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44" y="2686252"/>
            <a:ext cx="3724273" cy="26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713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c60d69-a5f6-4f8f-8194-a79b51c73eb9">
      <UserInfo>
        <DisplayName>Clara Assin</DisplayName>
        <AccountId>198</AccountId>
        <AccountType/>
      </UserInfo>
      <UserInfo>
        <DisplayName>Belen Muñiz</DisplayName>
        <AccountId>266</AccountId>
        <AccountType/>
      </UserInfo>
      <UserInfo>
        <DisplayName>Pablo Pelaez Aller</DisplayName>
        <AccountId>35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3" ma:contentTypeDescription="Create a new document." ma:contentTypeScope="" ma:versionID="8e31f3cb338aa3c7a3a7b9d3c0526f15">
  <xsd:schema xmlns:xsd="http://www.w3.org/2001/XMLSchema" xmlns:xs="http://www.w3.org/2001/XMLSchema" xmlns:p="http://schemas.microsoft.com/office/2006/metadata/properties" xmlns:ns2="5cc60d69-a5f6-4f8f-8194-a79b51c73eb9" targetNamespace="http://schemas.microsoft.com/office/2006/metadata/properties" ma:root="true" ma:fieldsID="b70b5ae29e4afb42e7de10215bca66c9" ns2:_="">
    <xsd:import namespace="5cc60d69-a5f6-4f8f-8194-a79b51c73e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77C9E3-1B06-46F1-B79D-4B433ADBAE57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5cc60d69-a5f6-4f8f-8194-a79b51c73eb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C636FDA-D72C-4E71-AB94-61A8C664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55764</TotalTime>
  <Words>471</Words>
  <Application>Microsoft Office PowerPoint</Application>
  <PresentationFormat>Panorámica</PresentationFormat>
  <Paragraphs>96</Paragraphs>
  <Slides>16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Tw Cen MT</vt:lpstr>
      <vt:lpstr>Wingdings</vt:lpstr>
      <vt:lpstr>Open Sans</vt:lpstr>
      <vt:lpstr>Courier New</vt:lpstr>
      <vt:lpstr>Arial</vt:lpstr>
      <vt:lpstr>Helvetica35-Thin</vt:lpstr>
      <vt:lpstr>Calibri</vt:lpstr>
      <vt:lpstr>ThemeLight</vt:lpstr>
      <vt:lpstr>ENTITY FRAMEWORK CORE</vt:lpstr>
      <vt:lpstr>Presentación de PowerPoint</vt:lpstr>
      <vt:lpstr>Presentación de PowerPoint</vt:lpstr>
      <vt:lpstr>Presentación de PowerPoint</vt:lpstr>
      <vt:lpstr>Introduction</vt:lpstr>
      <vt:lpstr>Presentación de PowerPoint</vt:lpstr>
      <vt:lpstr>Model</vt:lpstr>
      <vt:lpstr>Model Configuration</vt:lpstr>
      <vt:lpstr>Managing Schemas</vt:lpstr>
      <vt:lpstr>Querying Data</vt:lpstr>
      <vt:lpstr>Saving Data</vt:lpstr>
      <vt:lpstr>Transactions</vt:lpstr>
      <vt:lpstr>Providers</vt:lpstr>
      <vt:lpstr>Features</vt:lpstr>
      <vt:lpstr>¡Thank you!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Assin Sunye</dc:creator>
  <cp:lastModifiedBy>Ramon Tomas</cp:lastModifiedBy>
  <cp:revision>1128</cp:revision>
  <dcterms:created xsi:type="dcterms:W3CDTF">2015-09-03T07:07:39Z</dcterms:created>
  <dcterms:modified xsi:type="dcterms:W3CDTF">2019-05-08T05:13:43Z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