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516" r:id="rId5"/>
    <p:sldId id="418" r:id="rId6"/>
    <p:sldId id="464" r:id="rId7"/>
    <p:sldId id="513" r:id="rId8"/>
    <p:sldId id="477" r:id="rId9"/>
    <p:sldId id="483" r:id="rId10"/>
    <p:sldId id="495" r:id="rId11"/>
    <p:sldId id="493" r:id="rId12"/>
    <p:sldId id="508" r:id="rId13"/>
    <p:sldId id="509" r:id="rId14"/>
    <p:sldId id="510" r:id="rId15"/>
    <p:sldId id="514" r:id="rId16"/>
    <p:sldId id="511" r:id="rId17"/>
    <p:sldId id="515" r:id="rId18"/>
    <p:sldId id="512" r:id="rId19"/>
    <p:sldId id="398" r:id="rId20"/>
    <p:sldId id="417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35-Thin" panose="020B0604020202020204" charset="0"/>
      <p:regular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Tw Cen MT" panose="020B06020201040206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32" userDrawn="1">
          <p15:clr>
            <a:srgbClr val="A4A3A4"/>
          </p15:clr>
        </p15:guide>
        <p15:guide id="2" orient="horz" pos="1706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ssin Sunye" initials="CAS" lastIdx="4" clrIdx="0">
    <p:extLst>
      <p:ext uri="{19B8F6BF-5375-455C-9EA6-DF929625EA0E}">
        <p15:presenceInfo xmlns:p15="http://schemas.microsoft.com/office/powerpoint/2012/main" userId="c3a0c3d9ed5fb5d9" providerId="Windows Live"/>
      </p:ext>
    </p:extLst>
  </p:cmAuthor>
  <p:cmAuthor id="2" name="Belen Muñiz" initials="BM" lastIdx="2" clrIdx="1">
    <p:extLst>
      <p:ext uri="{19B8F6BF-5375-455C-9EA6-DF929625EA0E}">
        <p15:presenceInfo xmlns:p15="http://schemas.microsoft.com/office/powerpoint/2012/main" userId="S003000092FB62EC@LIVE.COM" providerId="AD"/>
      </p:ext>
    </p:extLst>
  </p:cmAuthor>
  <p:cmAuthor id="3" name="belen muniz" initials="bm" lastIdx="3" clrIdx="2">
    <p:extLst>
      <p:ext uri="{19B8F6BF-5375-455C-9EA6-DF929625EA0E}">
        <p15:presenceInfo xmlns:p15="http://schemas.microsoft.com/office/powerpoint/2012/main" userId="ed141f22d02a89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BFF"/>
    <a:srgbClr val="00DBFF"/>
    <a:srgbClr val="00D0FF"/>
    <a:srgbClr val="43536D"/>
    <a:srgbClr val="0C002A"/>
    <a:srgbClr val="130042"/>
    <a:srgbClr val="26034D"/>
    <a:srgbClr val="12003E"/>
    <a:srgbClr val="1721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>
        <p:guide pos="1232"/>
        <p:guide orient="horz" pos="1706"/>
        <p:guide orient="horz" pos="383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84"/>
    </p:cViewPr>
  </p:sorterViewPr>
  <p:notesViewPr>
    <p:cSldViewPr snapToGrid="0" showGuides="1">
      <p:cViewPr varScale="1">
        <p:scale>
          <a:sx n="88" d="100"/>
          <a:sy n="88" d="100"/>
        </p:scale>
        <p:origin x="2214" y="8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DFB6-CA13-4FEC-8ED3-F8810E2E31A9}" type="datetimeFigureOut">
              <a:rPr lang="es-ES" smtClean="0"/>
              <a:t>07/05/2019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65B1-DC05-4021-8D2D-3F6A779565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72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DDE1-7473-4089-A3EB-80E19C00570C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B2E5-D305-412D-A528-E39D5186BA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5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jpg"/><Relationship Id="rId16" Type="http://schemas.openxmlformats.org/officeDocument/2006/relationships/image" Target="../media/image21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Long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5272215" y="3234402"/>
            <a:ext cx="5865340" cy="52322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8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5272215" y="938877"/>
            <a:ext cx="5865341" cy="2264568"/>
          </a:xfrm>
        </p:spPr>
        <p:txBody>
          <a:bodyPr anchor="t" anchorCtr="0">
            <a:noAutofit/>
          </a:bodyPr>
          <a:lstStyle>
            <a:lvl1pPr>
              <a:defRPr sz="4800" b="0">
                <a:solidFill>
                  <a:srgbClr val="00D0FF"/>
                </a:solidFill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261" y="2928045"/>
            <a:ext cx="3240000" cy="5508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5362831" y="3854306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5107459" y="841786"/>
            <a:ext cx="6182481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echa"/>
          <p:cNvSpPr>
            <a:spLocks noGrp="1"/>
          </p:cNvSpPr>
          <p:nvPr>
            <p:ph type="body" sz="quarter" idx="15" hasCustomPrompt="1"/>
          </p:nvPr>
        </p:nvSpPr>
        <p:spPr>
          <a:xfrm>
            <a:off x="5272215" y="5027390"/>
            <a:ext cx="586534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ponente</a:t>
            </a:r>
          </a:p>
        </p:txBody>
      </p:sp>
      <p:sp>
        <p:nvSpPr>
          <p:cNvPr id="12" name="fecha"/>
          <p:cNvSpPr>
            <a:spLocks noGrp="1"/>
          </p:cNvSpPr>
          <p:nvPr>
            <p:ph type="body" sz="quarter" idx="16" hasCustomPrompt="1"/>
          </p:nvPr>
        </p:nvSpPr>
        <p:spPr>
          <a:xfrm>
            <a:off x="5272215" y="3917713"/>
            <a:ext cx="5865340" cy="1077218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3200" b="1" cap="none" baseline="0">
                <a:solidFill>
                  <a:srgbClr val="00D0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de la </a:t>
            </a:r>
            <a:r>
              <a:rPr lang="en-US" dirty="0" err="1"/>
              <a:t>charla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fecha"/>
          <p:cNvSpPr>
            <a:spLocks noGrp="1"/>
          </p:cNvSpPr>
          <p:nvPr>
            <p:ph type="body" sz="quarter" idx="17" hasCustomPrompt="1"/>
          </p:nvPr>
        </p:nvSpPr>
        <p:spPr>
          <a:xfrm>
            <a:off x="5272215" y="5498182"/>
            <a:ext cx="5865340" cy="400110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Cargo del ponente</a:t>
            </a:r>
          </a:p>
        </p:txBody>
      </p:sp>
    </p:spTree>
    <p:extLst>
      <p:ext uri="{BB962C8B-B14F-4D97-AF65-F5344CB8AC3E}">
        <p14:creationId xmlns:p14="http://schemas.microsoft.com/office/powerpoint/2010/main" val="1231538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Sub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2100470"/>
            <a:ext cx="9720471" cy="3438939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5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 numCol="2" spcCol="360000"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4041912"/>
            <a:ext cx="5642610" cy="207396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1025188"/>
            <a:ext cx="5642610" cy="2486638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3583654"/>
            <a:ext cx="5642611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1008837" y="3563776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Fo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8" y="2919346"/>
            <a:ext cx="5642610" cy="319653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688" y="494270"/>
            <a:ext cx="5642610" cy="1944130"/>
          </a:xfrm>
        </p:spPr>
        <p:txBody>
          <a:bodyPr anchor="t"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908688" y="2523071"/>
            <a:ext cx="5642611" cy="396274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7150100" y="0"/>
            <a:ext cx="5041900" cy="6858000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992361" y="2438400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Text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971" y="3704929"/>
            <a:ext cx="5290800" cy="2492672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65942" y="986121"/>
            <a:ext cx="5290800" cy="2046396"/>
          </a:xfrm>
        </p:spPr>
        <p:txBody>
          <a:bodyPr/>
          <a:lstStyle>
            <a:lvl1pPr algn="l">
              <a:defRPr b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4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414972" y="3210385"/>
            <a:ext cx="5290800" cy="458258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SOMETHING ABOUT</a:t>
            </a:r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>
            <a:off x="6515120" y="3146965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1"/>
            <a:ext cx="58492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573313" y="682171"/>
            <a:ext cx="4956629" cy="551542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011342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Codig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4" y="1324310"/>
            <a:ext cx="9720471" cy="582588"/>
          </a:xfrm>
        </p:spPr>
        <p:txBody>
          <a:bodyPr>
            <a:normAutofit/>
          </a:bodyPr>
          <a:lstStyle>
            <a:lvl1pPr marL="0" indent="0" algn="ctr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0" y="2027583"/>
            <a:ext cx="12192000" cy="42931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/>
          </p:nvPr>
        </p:nvSpPr>
        <p:spPr>
          <a:xfrm>
            <a:off x="1307007" y="2184388"/>
            <a:ext cx="9720471" cy="397787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15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311966" y="0"/>
            <a:ext cx="9720470" cy="1066698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1311964" y="900056"/>
            <a:ext cx="9720471" cy="424254"/>
          </a:xfr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8" name="Straight Connector 11"/>
          <p:cNvCxnSpPr>
            <a:cxnSpLocks/>
          </p:cNvCxnSpPr>
          <p:nvPr userDrawn="1"/>
        </p:nvCxnSpPr>
        <p:spPr>
          <a:xfrm>
            <a:off x="5826000" y="126274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00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5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64586" y="2315673"/>
            <a:ext cx="4791189" cy="1111473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GRACIAS</a:t>
            </a:r>
            <a:endParaRPr lang="es-ES" dirty="0"/>
          </a:p>
        </p:txBody>
      </p:sp>
      <p:cxnSp>
        <p:nvCxnSpPr>
          <p:cNvPr id="11" name="Straight Connector 11"/>
          <p:cNvCxnSpPr>
            <a:cxnSpLocks/>
          </p:cNvCxnSpPr>
          <p:nvPr userDrawn="1"/>
        </p:nvCxnSpPr>
        <p:spPr>
          <a:xfrm flipH="1">
            <a:off x="6086353" y="2547000"/>
            <a:ext cx="19294" cy="176400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585" y="3427146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953" y="3159000"/>
            <a:ext cx="3176469" cy="540000"/>
          </a:xfrm>
          <a:prstGeom prst="rect">
            <a:avLst/>
          </a:prstGeom>
        </p:spPr>
      </p:pic>
      <p:sp>
        <p:nvSpPr>
          <p:cNvPr id="7" name="Marcador de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364585" y="3983273"/>
            <a:ext cx="4791189" cy="556127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www / mail / </a:t>
            </a:r>
            <a:r>
              <a:rPr lang="es-ES" dirty="0" err="1"/>
              <a:t>twitter</a:t>
            </a:r>
            <a:r>
              <a:rPr lang="es-ES" dirty="0"/>
              <a:t> / </a:t>
            </a:r>
            <a:r>
              <a:rPr lang="es-ES" dirty="0" err="1"/>
              <a:t>fcb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ci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942" y="386780"/>
            <a:ext cx="1694116" cy="28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169944" y="701083"/>
            <a:ext cx="1852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b="0" dirty="0">
                <a:solidFill>
                  <a:srgbClr val="00D0FF"/>
                </a:solidFill>
              </a:rPr>
              <a:t>www.plainconcepts.com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26755" y="2775999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MADRID</a:t>
            </a:r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7609" y="1660937"/>
            <a:ext cx="657692" cy="10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48095" y="3155308"/>
            <a:ext cx="2536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Paseo de la Castellana 163, 10º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28046 Madrid.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234127" y="2775999"/>
            <a:ext cx="933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BILBAO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703721" y="3155308"/>
            <a:ext cx="1952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Calle Ledesma 10-bis</a:t>
            </a:r>
            <a:r>
              <a:rPr lang="es-ES" sz="14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3º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48001 Bilbao.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94 6073 371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006630" y="2775999"/>
            <a:ext cx="148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BARCELONA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09723" y="3155308"/>
            <a:ext cx="2702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Carrer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Compte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400" b="0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d’Urgell</a:t>
            </a:r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240 4º 1A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08036 Barcelona. España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(+34) 93 7978 566</a:t>
            </a:r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371" y="1660937"/>
            <a:ext cx="779241" cy="108000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9706329" y="277599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SEVILLA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9230714" y="3155308"/>
            <a:ext cx="2264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Avenida de la innovación s/n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Edificio Renta Sevilla, 3º A</a:t>
            </a:r>
          </a:p>
          <a:p>
            <a:pPr algn="ctr"/>
            <a:r>
              <a:rPr lang="es-E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41020 Sevilla. España</a:t>
            </a:r>
          </a:p>
        </p:txBody>
      </p:sp>
      <p:pic>
        <p:nvPicPr>
          <p:cNvPr id="23" name="Graphic 22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3186" y="1516937"/>
            <a:ext cx="476000" cy="12240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2624632" y="5027249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DUBAI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76254" y="5427359"/>
            <a:ext cx="23271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Dubai Internet City. Building 1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73030 Dubai. EAU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(+971) 4 551 6653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8367" y="3902874"/>
            <a:ext cx="422886" cy="1100962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485261" y="5027249"/>
            <a:ext cx="1174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LONDON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104612" y="5427359"/>
            <a:ext cx="1935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Impact Hub Kings Cross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24B York Way, N1 9AB 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London. UK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492265" y="5027249"/>
            <a:ext cx="100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dirty="0">
                <a:solidFill>
                  <a:srgbClr val="01DBFF"/>
                </a:solidFill>
              </a:rPr>
              <a:t>SEATTLE</a:t>
            </a:r>
            <a:endParaRPr lang="es-ES" sz="2800" b="0" dirty="0">
              <a:solidFill>
                <a:srgbClr val="01DB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014474" y="5427359"/>
            <a:ext cx="19594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1511, Third Ave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Seattle WA 98101. USA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T. (+1) 206 708 1285</a:t>
            </a:r>
            <a:endParaRPr lang="es-ES" sz="14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5997" y="3923836"/>
            <a:ext cx="692952" cy="1080000"/>
          </a:xfrm>
          <a:prstGeom prst="rect">
            <a:avLst/>
          </a:prstGeom>
        </p:spPr>
      </p:pic>
      <p:pic>
        <p:nvPicPr>
          <p:cNvPr id="32" name="Graphic 31"/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7625" y="3923836"/>
            <a:ext cx="833145" cy="1080000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34127" y="1900932"/>
            <a:ext cx="1057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ulo"/>
          <p:cNvSpPr>
            <a:spLocks noGrp="1"/>
          </p:cNvSpPr>
          <p:nvPr>
            <p:ph type="title" hasCustomPrompt="1"/>
          </p:nvPr>
        </p:nvSpPr>
        <p:spPr>
          <a:xfrm>
            <a:off x="6373863" y="2103642"/>
            <a:ext cx="4640867" cy="2938924"/>
          </a:xfrm>
        </p:spPr>
        <p:txBody>
          <a:bodyPr anchor="t"/>
          <a:lstStyle>
            <a:lvl1pPr>
              <a:defRPr b="0">
                <a:solidFill>
                  <a:srgbClr val="00D0FF"/>
                </a:solidFill>
              </a:defRPr>
            </a:lvl1pPr>
          </a:lstStyle>
          <a:p>
            <a:r>
              <a:rPr lang="en-US" dirty="0"/>
              <a:t>Event    </a:t>
            </a:r>
            <a:endParaRPr lang="es-ES" dirty="0"/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734" y="1151360"/>
            <a:ext cx="4320000" cy="734400"/>
          </a:xfrm>
          <a:prstGeom prst="rect">
            <a:avLst/>
          </a:prstGeom>
        </p:spPr>
      </p:pic>
      <p:cxnSp>
        <p:nvCxnSpPr>
          <p:cNvPr id="29" name="linea"/>
          <p:cNvCxnSpPr/>
          <p:nvPr userDrawn="1"/>
        </p:nvCxnSpPr>
        <p:spPr>
          <a:xfrm>
            <a:off x="6507734" y="2103641"/>
            <a:ext cx="720000" cy="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o"/>
          <p:cNvSpPr/>
          <p:nvPr userDrawn="1"/>
        </p:nvSpPr>
        <p:spPr>
          <a:xfrm>
            <a:off x="6115512" y="841786"/>
            <a:ext cx="5174428" cy="5174428"/>
          </a:xfrm>
          <a:prstGeom prst="rect">
            <a:avLst/>
          </a:prstGeom>
          <a:noFill/>
          <a:ln w="50800" cap="sq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echa"/>
          <p:cNvSpPr>
            <a:spLocks noGrp="1"/>
          </p:cNvSpPr>
          <p:nvPr>
            <p:ph type="body" sz="quarter" idx="14" hasCustomPrompt="1"/>
          </p:nvPr>
        </p:nvSpPr>
        <p:spPr>
          <a:xfrm>
            <a:off x="6373864" y="5072013"/>
            <a:ext cx="4640866" cy="707886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4000" b="1" cap="none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DD.MM.YY</a:t>
            </a:r>
          </a:p>
        </p:txBody>
      </p:sp>
    </p:spTree>
    <p:extLst>
      <p:ext uri="{BB962C8B-B14F-4D97-AF65-F5344CB8AC3E}">
        <p14:creationId xmlns:p14="http://schemas.microsoft.com/office/powerpoint/2010/main" val="804240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gina"/>
          <p:cNvSpPr>
            <a:spLocks noGrp="1"/>
          </p:cNvSpPr>
          <p:nvPr>
            <p:ph type="sldNum" sz="quarter" idx="12"/>
          </p:nvPr>
        </p:nvSpPr>
        <p:spPr>
          <a:xfrm>
            <a:off x="11245174" y="6375468"/>
            <a:ext cx="770106" cy="365125"/>
          </a:xfrm>
        </p:spPr>
        <p:txBody>
          <a:bodyPr/>
          <a:lstStyle>
            <a:lvl1pPr>
              <a:defRPr>
                <a:solidFill>
                  <a:srgbClr val="00D0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368527" y="728999"/>
            <a:ext cx="5646752" cy="5400001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 b="0">
                <a:solidFill>
                  <a:schemeClr val="bg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Name Surname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0" y="729000"/>
            <a:ext cx="0" cy="5400000"/>
          </a:xfrm>
          <a:prstGeom prst="line">
            <a:avLst/>
          </a:prstGeom>
          <a:ln w="508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952816" y="484950"/>
            <a:ext cx="216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0" dirty="0" err="1">
                <a:solidFill>
                  <a:srgbClr val="00D0FF"/>
                </a:solidFill>
              </a:rPr>
              <a:t>Overview</a:t>
            </a:r>
            <a:endParaRPr lang="es-ES" b="0" dirty="0">
              <a:solidFill>
                <a:srgbClr val="00D0FF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5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880" y="6450171"/>
            <a:ext cx="1044000" cy="1774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84243" y="6236729"/>
            <a:ext cx="1116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504" y="6375468"/>
            <a:ext cx="770106" cy="365125"/>
          </a:xfrm>
        </p:spPr>
        <p:txBody>
          <a:bodyPr/>
          <a:lstStyle/>
          <a:p>
            <a:fld id="{88CB616A-2EDE-4F93-81C7-BE29C9C217C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4242" y="2515584"/>
            <a:ext cx="10524261" cy="1785626"/>
          </a:xfrm>
        </p:spPr>
        <p:txBody>
          <a:bodyPr anchor="ctr">
            <a:noAutofit/>
          </a:bodyPr>
          <a:lstStyle>
            <a:lvl1pPr algn="l">
              <a:defRPr sz="6000" b="0">
                <a:solidFill>
                  <a:srgbClr val="01DB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090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nen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89910" y="962009"/>
            <a:ext cx="3828286" cy="5040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Picture 9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61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56" y="3302845"/>
            <a:ext cx="5244092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258256" y="1650687"/>
            <a:ext cx="5244091" cy="890635"/>
          </a:xfrm>
        </p:spPr>
        <p:txBody>
          <a:bodyPr/>
          <a:lstStyle>
            <a:lvl1pPr algn="l">
              <a:defRPr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r>
              <a:rPr lang="es-ES" dirty="0"/>
              <a:t>#</a:t>
            </a:r>
            <a:r>
              <a:rPr lang="es-ES" dirty="0" err="1"/>
              <a:t>MicroservicesEvent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5368770" y="289253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58256" y="293158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600" dirty="0">
              <a:solidFill>
                <a:srgbClr val="43536D"/>
              </a:solidFill>
            </a:endParaRP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58256" y="5741773"/>
            <a:ext cx="479118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8256" y="295634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219522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nent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6263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022" y="2918750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653023" y="1627866"/>
            <a:ext cx="3362258" cy="890635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Name Surname</a:t>
            </a:r>
            <a:endParaRPr lang="es-E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28677" y="1890584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8763536" y="2574702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2640608" y="2925515"/>
            <a:ext cx="3362258" cy="2120335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4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216263" y="1897349"/>
            <a:ext cx="2156909" cy="3141736"/>
          </a:xfrm>
        </p:spPr>
        <p:txBody>
          <a:bodyPr/>
          <a:lstStyle/>
          <a:p>
            <a:endParaRPr lang="es-ES" dirty="0"/>
          </a:p>
        </p:txBody>
      </p:sp>
      <p:cxnSp>
        <p:nvCxnSpPr>
          <p:cNvPr id="17" name="Straight Connector 11"/>
          <p:cNvCxnSpPr>
            <a:cxnSpLocks/>
          </p:cNvCxnSpPr>
          <p:nvPr userDrawn="1"/>
        </p:nvCxnSpPr>
        <p:spPr>
          <a:xfrm>
            <a:off x="2751122" y="258146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40608" y="1896201"/>
            <a:ext cx="3362258" cy="6159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3536D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Nombre Apellido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40608" y="2592292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653022" y="2599057"/>
            <a:ext cx="3362258" cy="326458"/>
          </a:xfrm>
        </p:spPr>
        <p:txBody>
          <a:bodyPr/>
          <a:lstStyle>
            <a:lvl1pPr>
              <a:defRPr sz="1800">
                <a:solidFill>
                  <a:srgbClr val="43536D"/>
                </a:solidFill>
              </a:defRPr>
            </a:lvl1pPr>
          </a:lstStyle>
          <a:p>
            <a:pPr lvl="0"/>
            <a:r>
              <a:rPr lang="es-ES" dirty="0"/>
              <a:t>CARGO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2640608" y="5101636"/>
            <a:ext cx="3362259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8653022" y="5101635"/>
            <a:ext cx="3362257" cy="270241"/>
          </a:xfrm>
        </p:spPr>
        <p:txBody>
          <a:bodyPr>
            <a:noAutofit/>
          </a:bodyPr>
          <a:lstStyle>
            <a:lvl1pPr algn="l">
              <a:defRPr sz="1600">
                <a:solidFill>
                  <a:srgbClr val="00D0FF"/>
                </a:solidFill>
              </a:defRPr>
            </a:lvl1pPr>
          </a:lstStyle>
          <a:p>
            <a:pPr lvl="0"/>
            <a:r>
              <a:rPr lang="es-ES" dirty="0"/>
              <a:t>@</a:t>
            </a:r>
            <a:r>
              <a:rPr lang="es-ES" dirty="0" err="1"/>
              <a:t>nombretwitter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1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Sub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2100470"/>
            <a:ext cx="9720471" cy="3438939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1311964" y="1430138"/>
            <a:ext cx="9720471" cy="261862"/>
          </a:xfrm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SUBITUTLO</a:t>
            </a:r>
          </a:p>
        </p:txBody>
      </p:sp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812701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0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 baseline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11965" y="1764000"/>
            <a:ext cx="9720471" cy="4320000"/>
          </a:xfrm>
        </p:spPr>
        <p:txBody>
          <a:bodyPr>
            <a:normAutofit/>
          </a:bodyPr>
          <a:lstStyle>
            <a:lvl1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  <a:defRPr sz="16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1"/>
              </a:buClr>
              <a:buSzPct val="70000"/>
              <a:buFont typeface="Helvetica35-Thin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/>
              <a:t>line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1966" y="420650"/>
            <a:ext cx="9720470" cy="1143000"/>
          </a:xfrm>
        </p:spPr>
        <p:txBody>
          <a:bodyPr/>
          <a:lstStyle>
            <a:lvl1pPr algn="ctr">
              <a:defRPr>
                <a:solidFill>
                  <a:srgbClr val="4353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18517" y="6356350"/>
            <a:ext cx="1861224" cy="365125"/>
          </a:xfrm>
        </p:spPr>
        <p:txBody>
          <a:bodyPr/>
          <a:lstStyle>
            <a:lvl1pPr algn="l">
              <a:defRPr>
                <a:solidFill>
                  <a:srgbClr val="00D0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6450171"/>
            <a:ext cx="1044000" cy="177480"/>
          </a:xfrm>
          <a:prstGeom prst="rect">
            <a:avLst/>
          </a:prstGeom>
        </p:spPr>
      </p:pic>
      <p:cxnSp>
        <p:nvCxnSpPr>
          <p:cNvPr id="10" name="Straight Connector 11"/>
          <p:cNvCxnSpPr>
            <a:cxnSpLocks/>
          </p:cNvCxnSpPr>
          <p:nvPr userDrawn="1"/>
        </p:nvCxnSpPr>
        <p:spPr>
          <a:xfrm>
            <a:off x="5826000" y="1564027"/>
            <a:ext cx="540000" cy="0"/>
          </a:xfrm>
          <a:prstGeom prst="line">
            <a:avLst/>
          </a:prstGeom>
          <a:ln w="38100">
            <a:solidFill>
              <a:srgbClr val="00D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4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892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85" y="6356350"/>
            <a:ext cx="186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245174" y="6375468"/>
            <a:ext cx="770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DBFF"/>
                </a:solidFill>
              </a:defRPr>
            </a:lvl1pPr>
          </a:lstStyle>
          <a:p>
            <a:fld id="{88CB616A-2EDE-4F93-81C7-BE29C9C217C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09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5" r:id="rId2"/>
    <p:sldLayoutId id="2147483764" r:id="rId3"/>
    <p:sldLayoutId id="2147483765" r:id="rId4"/>
    <p:sldLayoutId id="2147483746" r:id="rId5"/>
    <p:sldLayoutId id="2147483747" r:id="rId6"/>
    <p:sldLayoutId id="2147483679" r:id="rId7"/>
    <p:sldLayoutId id="2147483756" r:id="rId8"/>
    <p:sldLayoutId id="2147483760" r:id="rId9"/>
    <p:sldLayoutId id="2147483748" r:id="rId10"/>
    <p:sldLayoutId id="2147483758" r:id="rId11"/>
    <p:sldLayoutId id="2147483749" r:id="rId12"/>
    <p:sldLayoutId id="2147483766" r:id="rId13"/>
    <p:sldLayoutId id="2147483750" r:id="rId14"/>
    <p:sldLayoutId id="2147483751" r:id="rId15"/>
    <p:sldLayoutId id="2147483697" r:id="rId16"/>
    <p:sldLayoutId id="2147483763" r:id="rId17"/>
    <p:sldLayoutId id="2147483754" r:id="rId18"/>
    <p:sldLayoutId id="2147483762" r:id="rId19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linkedin.com/in/david-sanz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804" y="258159"/>
            <a:ext cx="10524261" cy="5499704"/>
          </a:xfrm>
        </p:spPr>
        <p:txBody>
          <a:bodyPr/>
          <a:lstStyle/>
          <a:p>
            <a:r>
              <a:rPr lang="es-ES" dirty="0"/>
              <a:t>AGENDA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 err="1"/>
              <a:t>Object-oriented</a:t>
            </a:r>
            <a:r>
              <a:rPr lang="es-ES" sz="3200" dirty="0"/>
              <a:t> </a:t>
            </a:r>
            <a:r>
              <a:rPr lang="es-ES" sz="3200" dirty="0" err="1"/>
              <a:t>programming</a:t>
            </a: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/>
              <a:t>SOLID </a:t>
            </a:r>
            <a:r>
              <a:rPr lang="es-ES" sz="3200" dirty="0" err="1"/>
              <a:t>principles</a:t>
            </a: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 err="1"/>
              <a:t>Design</a:t>
            </a:r>
            <a:r>
              <a:rPr lang="es-ES" sz="3200" dirty="0"/>
              <a:t> </a:t>
            </a:r>
            <a:r>
              <a:rPr lang="es-ES" sz="3200" dirty="0" err="1"/>
              <a:t>patterns</a:t>
            </a: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 err="1"/>
              <a:t>Entity</a:t>
            </a:r>
            <a:r>
              <a:rPr lang="es-ES" sz="3200" dirty="0"/>
              <a:t> Framework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sz="3200" dirty="0" err="1"/>
              <a:t>.Net</a:t>
            </a:r>
            <a:r>
              <a:rPr lang="es-ES" sz="3200" dirty="0"/>
              <a:t>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2366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919346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Allows to define child objects (</a:t>
            </a:r>
            <a:r>
              <a:rPr lang="en-US" b="1" dirty="0">
                <a:solidFill>
                  <a:prstClr val="black"/>
                </a:solidFill>
              </a:rPr>
              <a:t>Derived classes)</a:t>
            </a:r>
            <a:r>
              <a:rPr lang="en-US" dirty="0">
                <a:solidFill>
                  <a:prstClr val="black"/>
                </a:solidFill>
              </a:rPr>
              <a:t> that reuses, extends or modifies the behavior of the parent object (</a:t>
            </a:r>
            <a:r>
              <a:rPr lang="en-US" b="1" dirty="0">
                <a:solidFill>
                  <a:prstClr val="black"/>
                </a:solidFill>
              </a:rPr>
              <a:t>Base class</a:t>
            </a:r>
            <a:r>
              <a:rPr lang="en-US" dirty="0">
                <a:solidFill>
                  <a:prstClr val="black"/>
                </a:solidFill>
              </a:rPr>
              <a:t>).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Inheritance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28EAE6-4351-4D73-8056-8966DA5F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604792"/>
            <a:ext cx="3741321" cy="35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3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793" y="2573483"/>
            <a:ext cx="4734434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Polymorphism: Many shapes. 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Provides a way to use a subclass exactly like its parent but each subclass might implement its own version.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At runtime, child objects may be treated as a base class objects.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Base classes may define and implement methods that derived classes can override.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Polymorphism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FA7D1E-A7E7-49BC-A3DC-C2A276F6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" y="2589018"/>
            <a:ext cx="3307633" cy="36440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85C641-B1F2-4D4B-BC11-7E949935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876" y="2589019"/>
            <a:ext cx="2864281" cy="36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Composition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34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41" y="2686252"/>
            <a:ext cx="10058358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Inheritance can bring maintenance and extendibility issues.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Subclasses become highly dependent on parent classes.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Complexity increases as new requirements appear.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Composition is the principle that classes should achieve polymorphic behavior by using functionality instances rather than inheritance.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Composition can be achieved by applying different Design patterns.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Composition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61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Generics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555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650405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Concept of type parameters.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Classes and methods can defer the type’s specification until they are declared or instantiated.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Maximize code reuse and type safety.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Generics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EB2ED5-827A-4312-A038-47C2A9E3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686252"/>
            <a:ext cx="4211728" cy="29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</a:t>
            </a:r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!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www.plainconcepts.com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10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6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08.05.2019</a:t>
            </a: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OBJECT-ORIENTED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Ramón Tomás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72215" y="4163934"/>
            <a:ext cx="5865340" cy="584775"/>
          </a:xfrm>
        </p:spPr>
        <p:txBody>
          <a:bodyPr/>
          <a:lstStyle/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272215" y="5467405"/>
            <a:ext cx="5865340" cy="461665"/>
          </a:xfrm>
        </p:spPr>
        <p:txBody>
          <a:bodyPr/>
          <a:lstStyle/>
          <a:p>
            <a:r>
              <a:rPr lang="es-ES" sz="2400" dirty="0"/>
              <a:t>Software </a:t>
            </a:r>
            <a:r>
              <a:rPr lang="es-ES" sz="2400" dirty="0" err="1"/>
              <a:t>Engineer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418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A0E08A-B20C-4B35-A17F-CFFE6C3AC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858F-8E6B-45EF-8FB8-98AF1EE9F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A4EE5-3924-4572-98B8-90FC9D0858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ca-ES" sz="1600" dirty="0"/>
              <a:t>Full-</a:t>
            </a:r>
            <a:r>
              <a:rPr lang="ca-ES" sz="1600" dirty="0" err="1"/>
              <a:t>stack</a:t>
            </a:r>
            <a:r>
              <a:rPr lang="ca-ES" sz="1600" dirty="0"/>
              <a:t> </a:t>
            </a:r>
            <a:r>
              <a:rPr lang="ca-ES" sz="1600" dirty="0" err="1"/>
              <a:t>developer</a:t>
            </a:r>
            <a:endParaRPr lang="ca-ES" sz="1600" dirty="0"/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ca-ES" sz="1600" dirty="0"/>
              <a:t>Expert in .NET &amp; </a:t>
            </a:r>
            <a:r>
              <a:rPr lang="ca-ES" sz="1600" dirty="0" err="1"/>
              <a:t>Cloud</a:t>
            </a:r>
            <a:r>
              <a:rPr lang="ca-ES" sz="1600" dirty="0"/>
              <a:t> </a:t>
            </a:r>
            <a:r>
              <a:rPr lang="ca-ES" sz="1600" dirty="0" err="1"/>
              <a:t>solutions</a:t>
            </a:r>
            <a:r>
              <a:rPr lang="ca-ES" sz="1600" dirty="0"/>
              <a:t>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https://www.linkedin.com/in/rtomasc/</a:t>
            </a:r>
            <a:endParaRPr lang="en-US" noProof="0" dirty="0"/>
          </a:p>
          <a:p>
            <a:r>
              <a:rPr lang="en-US" dirty="0" err="1"/>
              <a:t>rtomas</a:t>
            </a:r>
            <a:r>
              <a:rPr lang="en-US" noProof="0" dirty="0"/>
              <a:t>@plainconcepts.com</a:t>
            </a:r>
          </a:p>
          <a:p>
            <a:endParaRPr lang="en-US" noProof="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058C705-BA86-49F2-B63D-56E698AC7C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 t="31718" r="17560" b="12834"/>
          <a:stretch/>
        </p:blipFill>
        <p:spPr>
          <a:xfrm>
            <a:off x="186826" y="2012923"/>
            <a:ext cx="2453782" cy="222914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39D2AC-52DD-4A3C-91A1-344E5D829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ca-ES" dirty="0"/>
              <a:t>Ramón Tomás</a:t>
            </a:r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DEF0A-B492-4B05-8960-954591D2B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Software Engineer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3E7C99-6063-405A-BEC5-F0C629DF1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40608" y="4248921"/>
            <a:ext cx="3362259" cy="270241"/>
          </a:xfrm>
        </p:spPr>
        <p:txBody>
          <a:bodyPr/>
          <a:lstStyle/>
          <a:p>
            <a:r>
              <a:rPr lang="en-US" dirty="0"/>
              <a:t>@ramon_tomas84 (twitter)</a:t>
            </a:r>
          </a:p>
        </p:txBody>
      </p:sp>
    </p:spTree>
    <p:extLst>
      <p:ext uri="{BB962C8B-B14F-4D97-AF65-F5344CB8AC3E}">
        <p14:creationId xmlns:p14="http://schemas.microsoft.com/office/powerpoint/2010/main" val="164801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  <a:p>
            <a:r>
              <a:rPr lang="es-ES" dirty="0"/>
              <a:t>OOP </a:t>
            </a:r>
            <a:r>
              <a:rPr lang="es-ES" dirty="0" err="1"/>
              <a:t>Principles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0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Introduction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88" y="2919346"/>
            <a:ext cx="9707061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Object-oriented programming OOP is a programming paradigm whereby the solution to a programming problem is modelled as a collection of collaborating objects.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Objects are entities that possesses both </a:t>
            </a:r>
            <a:r>
              <a:rPr lang="en-US" b="1" dirty="0">
                <a:solidFill>
                  <a:prstClr val="black"/>
                </a:solidFill>
              </a:rPr>
              <a:t>state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b="1" dirty="0">
                <a:solidFill>
                  <a:prstClr val="black"/>
                </a:solidFill>
              </a:rPr>
              <a:t>behavior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OOP is based on the following principles: </a:t>
            </a:r>
            <a:r>
              <a:rPr lang="en-US" b="1" dirty="0">
                <a:solidFill>
                  <a:prstClr val="black"/>
                </a:solidFill>
              </a:rPr>
              <a:t>Encapsulation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Inheritance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b="1" dirty="0">
                <a:solidFill>
                  <a:prstClr val="black"/>
                </a:solidFill>
              </a:rPr>
              <a:t>Abstraction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b="1" dirty="0">
                <a:solidFill>
                  <a:prstClr val="black"/>
                </a:solidFill>
              </a:rPr>
              <a:t>Polymorphism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694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2. OOP </a:t>
            </a:r>
            <a:r>
              <a:rPr lang="es-ES" dirty="0" err="1"/>
              <a:t>Principles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0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919346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implementation and state of the objects are privately held internally.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Other objects do not have access to them.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Provides public methods to read or modify internal state.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Avoids data corruption.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Encapsulation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C9BD8B-E4C7-48B0-B9D4-8B8C17E1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8" y="2813851"/>
            <a:ext cx="3439748" cy="29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43B7A33-7D5F-4150-8810-BC692246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919346"/>
            <a:ext cx="5181600" cy="3196532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Objects should only expose a high-level mechanism for using it</a:t>
            </a:r>
          </a:p>
          <a:p>
            <a:pPr marL="285750" indent="-285750">
              <a:buClr>
                <a:srgbClr val="00D0FF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This mechanism should hide internal implementation details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354A535-69B4-4036-A6A6-F363285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8" y="742122"/>
            <a:ext cx="7268661" cy="1944130"/>
          </a:xfrm>
        </p:spPr>
        <p:txBody>
          <a:bodyPr/>
          <a:lstStyle/>
          <a:p>
            <a:r>
              <a:rPr lang="es-ES" dirty="0" err="1"/>
              <a:t>Abstraction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726E8-DB76-4BB9-9BE5-F780FCFED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plainconcepts</a:t>
            </a:r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CCC3EE-7B3D-471B-94E1-754C8AB92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B616A-2EDE-4F93-81C7-BE29C9C217CB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19F73E-E552-47D0-96A8-AF603290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64" y="2760416"/>
            <a:ext cx="3459947" cy="31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610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C14808C3DA24D92CEDE52F6400555" ma:contentTypeVersion="3" ma:contentTypeDescription="Create a new document." ma:contentTypeScope="" ma:versionID="8e31f3cb338aa3c7a3a7b9d3c0526f15">
  <xsd:schema xmlns:xsd="http://www.w3.org/2001/XMLSchema" xmlns:xs="http://www.w3.org/2001/XMLSchema" xmlns:p="http://schemas.microsoft.com/office/2006/metadata/properties" xmlns:ns2="5cc60d69-a5f6-4f8f-8194-a79b51c73eb9" targetNamespace="http://schemas.microsoft.com/office/2006/metadata/properties" ma:root="true" ma:fieldsID="b70b5ae29e4afb42e7de10215bca66c9" ns2:_="">
    <xsd:import namespace="5cc60d69-a5f6-4f8f-8194-a79b51c73e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60d69-a5f6-4f8f-8194-a79b51c73e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cc60d69-a5f6-4f8f-8194-a79b51c73eb9">
      <UserInfo>
        <DisplayName>Clara Assin</DisplayName>
        <AccountId>198</AccountId>
        <AccountType/>
      </UserInfo>
      <UserInfo>
        <DisplayName>Belen Muñiz</DisplayName>
        <AccountId>266</AccountId>
        <AccountType/>
      </UserInfo>
      <UserInfo>
        <DisplayName>Pablo Pelaez Aller</DisplayName>
        <AccountId>35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636FDA-D72C-4E71-AB94-61A8C664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60d69-a5f6-4f8f-8194-a79b51c73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77C9E3-1B06-46F1-B79D-4B433ADBAE57}">
  <ds:schemaRefs>
    <ds:schemaRef ds:uri="http://purl.org/dc/terms/"/>
    <ds:schemaRef ds:uri="http://schemas.openxmlformats.org/package/2006/metadata/core-properties"/>
    <ds:schemaRef ds:uri="http://purl.org/dc/dcmitype/"/>
    <ds:schemaRef ds:uri="5cc60d69-a5f6-4f8f-8194-a79b51c73eb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AA2E6C-506C-44BF-98B5-373FEE3DCA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55671</TotalTime>
  <Words>377</Words>
  <Application>Microsoft Office PowerPoint</Application>
  <PresentationFormat>Panorámica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Tw Cen MT</vt:lpstr>
      <vt:lpstr>Wingdings</vt:lpstr>
      <vt:lpstr>Courier New</vt:lpstr>
      <vt:lpstr>Arial</vt:lpstr>
      <vt:lpstr>Open Sans</vt:lpstr>
      <vt:lpstr>Helvetica35-Thin</vt:lpstr>
      <vt:lpstr>Calibri</vt:lpstr>
      <vt:lpstr>ThemeLight</vt:lpstr>
      <vt:lpstr>Presentación de PowerPoint</vt:lpstr>
      <vt:lpstr>OBJECT-ORIENTED PROGRAMMING</vt:lpstr>
      <vt:lpstr>Presentación de PowerPoint</vt:lpstr>
      <vt:lpstr>Presentación de PowerPoint</vt:lpstr>
      <vt:lpstr>Presentación de PowerPoint</vt:lpstr>
      <vt:lpstr>Introduction</vt:lpstr>
      <vt:lpstr>Presentación de PowerPoint</vt:lpstr>
      <vt:lpstr>Encapsulation</vt:lpstr>
      <vt:lpstr>Abstraction</vt:lpstr>
      <vt:lpstr>Inheritance</vt:lpstr>
      <vt:lpstr>Polymorphism</vt:lpstr>
      <vt:lpstr>Presentación de PowerPoint</vt:lpstr>
      <vt:lpstr>Composition</vt:lpstr>
      <vt:lpstr>Presentación de PowerPoint</vt:lpstr>
      <vt:lpstr>Generics</vt:lpstr>
      <vt:lpstr>¡Thank you!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Assin Sunye</dc:creator>
  <cp:lastModifiedBy>Ramon Tomas</cp:lastModifiedBy>
  <cp:revision>1129</cp:revision>
  <dcterms:created xsi:type="dcterms:W3CDTF">2015-09-03T07:07:39Z</dcterms:created>
  <dcterms:modified xsi:type="dcterms:W3CDTF">2019-05-07T17:14:43Z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0x010100B01C14808C3DA24D92CEDE52F6400555</vt:lpwstr>
  </property>
</Properties>
</file>